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Rubik"/>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ubik-bold.fntdata"/><Relationship Id="rId10" Type="http://schemas.openxmlformats.org/officeDocument/2006/relationships/slide" Target="slides/slide5.xml"/><Relationship Id="rId32" Type="http://schemas.openxmlformats.org/officeDocument/2006/relationships/font" Target="fonts/Rubik-regular.fntdata"/><Relationship Id="rId13" Type="http://schemas.openxmlformats.org/officeDocument/2006/relationships/slide" Target="slides/slide8.xml"/><Relationship Id="rId35" Type="http://schemas.openxmlformats.org/officeDocument/2006/relationships/font" Target="fonts/Rubik-boldItalic.fntdata"/><Relationship Id="rId12" Type="http://schemas.openxmlformats.org/officeDocument/2006/relationships/slide" Target="slides/slide7.xml"/><Relationship Id="rId34" Type="http://schemas.openxmlformats.org/officeDocument/2006/relationships/font" Target="fonts/Rubik-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d05195b9fe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d05195b9f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cca2f21da7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cca2f21da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cca2f21da7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cca2f21da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cca2f21da7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cca2f21da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d05195b9f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d05195b9f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d05195b9fe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d05195b9f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d05195b9fe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d05195b9f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cca2f21da7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cca2f21da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cca2f21da7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cca2f21da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cca2f21da7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cca2f21da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cca2f21da7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cca2f21da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d05195b9f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d05195b9f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cca2f21da7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cca2f21da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d05195b9fe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d05195b9f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cca2f21da7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cca2f21da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cca2f21da7_0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cca2f21da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cca2f21da7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cca2f21da7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cca2f21da7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cca2f21da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cca2f21da7_0_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cca2f21da7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d05195b9fe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d05195b9f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cca2f21da7_0_8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cca2f21da7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cca2f21da7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cca2f21da7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cca2f21d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g3cca2f21da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2" name="Shape 12"/>
        <p:cNvGrpSpPr/>
        <p:nvPr/>
      </p:nvGrpSpPr>
      <p:grpSpPr>
        <a:xfrm>
          <a:off x="0" y="0"/>
          <a:ext cx="0" cy="0"/>
          <a:chOff x="0" y="0"/>
          <a:chExt cx="0" cy="0"/>
        </a:xfrm>
      </p:grpSpPr>
      <p:sp>
        <p:nvSpPr>
          <p:cNvPr id="13" name="Google Shape;13;p2"/>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5" name="Google Shape;15;p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2"/>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20" name="Google Shape;20;p2"/>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Humanist Figure" type="secHead">
  <p:cSld name="SECTION_HEADER">
    <p:bg>
      <p:bgPr>
        <a:solidFill>
          <a:schemeClr val="dk2"/>
        </a:solidFill>
      </p:bgPr>
    </p:bg>
    <p:spTree>
      <p:nvGrpSpPr>
        <p:cNvPr id="22" name="Shape 22"/>
        <p:cNvGrpSpPr/>
        <p:nvPr/>
      </p:nvGrpSpPr>
      <p:grpSpPr>
        <a:xfrm>
          <a:off x="0" y="0"/>
          <a:ext cx="0" cy="0"/>
          <a:chOff x="0" y="0"/>
          <a:chExt cx="0" cy="0"/>
        </a:xfrm>
      </p:grpSpPr>
      <p:sp>
        <p:nvSpPr>
          <p:cNvPr id="23" name="Google Shape;23;p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5" name="Google Shape;25;p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28" name="Google Shape;28;p3"/>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29" name="Google Shape;29;p3"/>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30" name="Shape 30"/>
        <p:cNvGrpSpPr/>
        <p:nvPr/>
      </p:nvGrpSpPr>
      <p:grpSpPr>
        <a:xfrm>
          <a:off x="0" y="0"/>
          <a:ext cx="0" cy="0"/>
          <a:chOff x="0" y="0"/>
          <a:chExt cx="0" cy="0"/>
        </a:xfrm>
      </p:grpSpPr>
      <p:sp>
        <p:nvSpPr>
          <p:cNvPr id="31" name="Google Shape;31;p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3" name="Google Shape;33;p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38"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40" name="Google Shape;40;p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2" name="Google Shape;42;p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9" name="Google Shape;49;p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54"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56" name="Google Shape;56;p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8" name="Google Shape;58;p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62" name="Shape 62"/>
        <p:cNvGrpSpPr/>
        <p:nvPr/>
      </p:nvGrpSpPr>
      <p:grpSpPr>
        <a:xfrm>
          <a:off x="0" y="0"/>
          <a:ext cx="0" cy="0"/>
          <a:chOff x="0" y="0"/>
          <a:chExt cx="0" cy="0"/>
        </a:xfrm>
      </p:grpSpPr>
      <p:sp>
        <p:nvSpPr>
          <p:cNvPr id="63" name="Google Shape;63;p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65" name="Google Shape;65;p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 name="Shape 70"/>
        <p:cNvGrpSpPr/>
        <p:nvPr/>
      </p:nvGrpSpPr>
      <p:grpSpPr>
        <a:xfrm>
          <a:off x="0" y="0"/>
          <a:ext cx="0" cy="0"/>
          <a:chOff x="0" y="0"/>
          <a:chExt cx="0" cy="0"/>
        </a:xfrm>
      </p:grpSpPr>
      <p:sp>
        <p:nvSpPr>
          <p:cNvPr id="71" name="Google Shape;71;p9"/>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9"/>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3" name="Google Shape;73;p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76" name="Shape 76"/>
        <p:cNvGrpSpPr/>
        <p:nvPr/>
      </p:nvGrpSpPr>
      <p:grpSpPr>
        <a:xfrm>
          <a:off x="0" y="0"/>
          <a:ext cx="0" cy="0"/>
          <a:chOff x="0" y="0"/>
          <a:chExt cx="0" cy="0"/>
        </a:xfrm>
      </p:grpSpPr>
      <p:sp>
        <p:nvSpPr>
          <p:cNvPr id="77" name="Google Shape;77;p10"/>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0"/>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9" name="Google Shape;79;p1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82" name="Google Shape;82;p10"/>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83" name="Shape 83"/>
        <p:cNvGrpSpPr/>
        <p:nvPr/>
      </p:nvGrpSpPr>
      <p:grpSpPr>
        <a:xfrm>
          <a:off x="0" y="0"/>
          <a:ext cx="0" cy="0"/>
          <a:chOff x="0" y="0"/>
          <a:chExt cx="0" cy="0"/>
        </a:xfrm>
      </p:grpSpPr>
      <p:sp>
        <p:nvSpPr>
          <p:cNvPr id="84" name="Google Shape;84;p1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6" name="Google Shape;86;p1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89" name="Google Shape;89;p11"/>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0" name="Google Shape;90;p11"/>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91" name="Google Shape;91;p11"/>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93" name="Shape 93"/>
        <p:cNvGrpSpPr/>
        <p:nvPr/>
      </p:nvGrpSpPr>
      <p:grpSpPr>
        <a:xfrm>
          <a:off x="0" y="0"/>
          <a:ext cx="0" cy="0"/>
          <a:chOff x="0" y="0"/>
          <a:chExt cx="0" cy="0"/>
        </a:xfrm>
      </p:grpSpPr>
      <p:sp>
        <p:nvSpPr>
          <p:cNvPr id="94" name="Google Shape;94;p1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1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6" name="Google Shape;96;p1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101" name="Shape 101"/>
        <p:cNvGrpSpPr/>
        <p:nvPr/>
      </p:nvGrpSpPr>
      <p:grpSpPr>
        <a:xfrm>
          <a:off x="0" y="0"/>
          <a:ext cx="0" cy="0"/>
          <a:chOff x="0" y="0"/>
          <a:chExt cx="0" cy="0"/>
        </a:xfrm>
      </p:grpSpPr>
      <p:sp>
        <p:nvSpPr>
          <p:cNvPr id="102" name="Google Shape;102;p1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4" name="Google Shape;104;p1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109"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1" name="Google Shape;111;p1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1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3" name="Google Shape;113;p1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1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17" name="Shape 117"/>
        <p:cNvGrpSpPr/>
        <p:nvPr/>
      </p:nvGrpSpPr>
      <p:grpSpPr>
        <a:xfrm>
          <a:off x="0" y="0"/>
          <a:ext cx="0" cy="0"/>
          <a:chOff x="0" y="0"/>
          <a:chExt cx="0" cy="0"/>
        </a:xfrm>
      </p:grpSpPr>
      <p:sp>
        <p:nvSpPr>
          <p:cNvPr id="118" name="Google Shape;118;p1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0" name="Google Shape;120;p1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1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25"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27" name="Google Shape;127;p1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1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9" name="Google Shape;129;p1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33" name="Shape 133"/>
        <p:cNvGrpSpPr/>
        <p:nvPr/>
      </p:nvGrpSpPr>
      <p:grpSpPr>
        <a:xfrm>
          <a:off x="0" y="0"/>
          <a:ext cx="0" cy="0"/>
          <a:chOff x="0" y="0"/>
          <a:chExt cx="0" cy="0"/>
        </a:xfrm>
      </p:grpSpPr>
      <p:sp>
        <p:nvSpPr>
          <p:cNvPr id="134" name="Google Shape;134;p1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1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6" name="Google Shape;136;p1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1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1" name="Shape 141"/>
        <p:cNvGrpSpPr/>
        <p:nvPr/>
      </p:nvGrpSpPr>
      <p:grpSpPr>
        <a:xfrm>
          <a:off x="0" y="0"/>
          <a:ext cx="0" cy="0"/>
          <a:chOff x="0" y="0"/>
          <a:chExt cx="0" cy="0"/>
        </a:xfrm>
      </p:grpSpPr>
      <p:sp>
        <p:nvSpPr>
          <p:cNvPr id="142" name="Google Shape;142;p18"/>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18"/>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4" name="Google Shape;144;p18"/>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5" name="Google Shape;145;p1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1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1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8" name="Shape 148"/>
        <p:cNvGrpSpPr/>
        <p:nvPr/>
      </p:nvGrpSpPr>
      <p:grpSpPr>
        <a:xfrm>
          <a:off x="0" y="0"/>
          <a:ext cx="0" cy="0"/>
          <a:chOff x="0" y="0"/>
          <a:chExt cx="0" cy="0"/>
        </a:xfrm>
      </p:grpSpPr>
      <p:sp>
        <p:nvSpPr>
          <p:cNvPr id="149" name="Google Shape;149;p19"/>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9"/>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1" name="Google Shape;151;p19"/>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2" name="Google Shape;152;p19"/>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3" name="Google Shape;153;p19"/>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4" name="Google Shape;154;p1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1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20"/>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2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2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2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2" name="Shape 162"/>
        <p:cNvGrpSpPr/>
        <p:nvPr/>
      </p:nvGrpSpPr>
      <p:grpSpPr>
        <a:xfrm>
          <a:off x="0" y="0"/>
          <a:ext cx="0" cy="0"/>
          <a:chOff x="0" y="0"/>
          <a:chExt cx="0" cy="0"/>
        </a:xfrm>
      </p:grpSpPr>
      <p:sp>
        <p:nvSpPr>
          <p:cNvPr id="163" name="Google Shape;163;p2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2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6" name="Shape 166"/>
        <p:cNvGrpSpPr/>
        <p:nvPr/>
      </p:nvGrpSpPr>
      <p:grpSpPr>
        <a:xfrm>
          <a:off x="0" y="0"/>
          <a:ext cx="0" cy="0"/>
          <a:chOff x="0" y="0"/>
          <a:chExt cx="0" cy="0"/>
        </a:xfrm>
      </p:grpSpPr>
      <p:sp>
        <p:nvSpPr>
          <p:cNvPr id="167" name="Google Shape;167;p22"/>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22"/>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69" name="Google Shape;169;p22"/>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0" name="Google Shape;170;p2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2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2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3" name="Shape 173"/>
        <p:cNvGrpSpPr/>
        <p:nvPr/>
      </p:nvGrpSpPr>
      <p:grpSpPr>
        <a:xfrm>
          <a:off x="0" y="0"/>
          <a:ext cx="0" cy="0"/>
          <a:chOff x="0" y="0"/>
          <a:chExt cx="0" cy="0"/>
        </a:xfrm>
      </p:grpSpPr>
      <p:sp>
        <p:nvSpPr>
          <p:cNvPr id="174" name="Google Shape;174;p23"/>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 name="Google Shape;175;p23"/>
          <p:cNvSpPr/>
          <p:nvPr>
            <p:ph idx="2" type="pic"/>
          </p:nvPr>
        </p:nvSpPr>
        <p:spPr>
          <a:xfrm>
            <a:off x="663575" y="459581"/>
            <a:ext cx="7816850" cy="30861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3200"/>
              <a:buFont typeface="Arial"/>
              <a:buNone/>
              <a:defRPr b="1" i="0" sz="3200" u="none" cap="none" strike="noStrike">
                <a:solidFill>
                  <a:schemeClr val="dk1"/>
                </a:solidFill>
                <a:latin typeface="Calibri"/>
                <a:ea typeface="Calibri"/>
                <a:cs typeface="Calibri"/>
                <a:sym typeface="Calibri"/>
              </a:defRPr>
            </a:lvl1pPr>
            <a:lvl2pPr lvl="1" marR="0" rtl="0" algn="l">
              <a:lnSpc>
                <a:spcPct val="62142"/>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72500"/>
              </a:lnSpc>
              <a:spcBef>
                <a:spcPts val="1400"/>
              </a:spcBef>
              <a:spcAft>
                <a:spcPts val="0"/>
              </a:spcAft>
              <a:buClr>
                <a:schemeClr val="dk1"/>
              </a:buClr>
              <a:buSzPts val="2040"/>
              <a:buFont typeface="Calibri"/>
              <a:buNone/>
              <a:defRPr b="0" i="0" sz="2400" u="none" cap="none" strike="noStrike">
                <a:solidFill>
                  <a:schemeClr val="dk1"/>
                </a:solidFill>
                <a:latin typeface="Calibri"/>
                <a:ea typeface="Calibri"/>
                <a:cs typeface="Calibri"/>
                <a:sym typeface="Calibri"/>
              </a:defRPr>
            </a:lvl3pPr>
            <a:lvl4pPr lvl="3"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4pPr>
            <a:lvl5pPr lvl="4"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76" name="Google Shape;176;p23"/>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7" name="Google Shape;177;p2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2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2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0" name="Shape 180"/>
        <p:cNvGrpSpPr/>
        <p:nvPr/>
      </p:nvGrpSpPr>
      <p:grpSpPr>
        <a:xfrm>
          <a:off x="0" y="0"/>
          <a:ext cx="0" cy="0"/>
          <a:chOff x="0" y="0"/>
          <a:chExt cx="0" cy="0"/>
        </a:xfrm>
      </p:grpSpPr>
      <p:sp>
        <p:nvSpPr>
          <p:cNvPr id="181" name="Google Shape;181;p24"/>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24"/>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3" name="Google Shape;183;p2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2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2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6" name="Shape 186"/>
        <p:cNvGrpSpPr/>
        <p:nvPr/>
      </p:nvGrpSpPr>
      <p:grpSpPr>
        <a:xfrm>
          <a:off x="0" y="0"/>
          <a:ext cx="0" cy="0"/>
          <a:chOff x="0" y="0"/>
          <a:chExt cx="0" cy="0"/>
        </a:xfrm>
      </p:grpSpPr>
      <p:sp>
        <p:nvSpPr>
          <p:cNvPr id="187" name="Google Shape;187;p25"/>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25"/>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9" name="Google Shape;189;p2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2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2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theme" Target="../theme/theme2.xml"/><Relationship Id="rId25" Type="http://schemas.openxmlformats.org/officeDocument/2006/relationships/slideLayout" Target="../slideLayouts/slideLayout24.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7" name="Google Shape;7;p1"/>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Google Shape;9;p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800" u="none" cap="none" strike="noStrike">
                <a:solidFill>
                  <a:schemeClr val="dk1"/>
                </a:solidFill>
                <a:latin typeface="Calibri"/>
                <a:ea typeface="Calibri"/>
                <a:cs typeface="Calibri"/>
                <a:sym typeface="Calibri"/>
              </a:defRPr>
            </a:lvl1pPr>
            <a:lvl2pPr indent="0" lvl="1" marL="0" marR="0" rtl="0" algn="r">
              <a:spcBef>
                <a:spcPts val="0"/>
              </a:spcBef>
              <a:buNone/>
              <a:defRPr b="0" i="0" sz="800" u="none" cap="none" strike="noStrike">
                <a:solidFill>
                  <a:schemeClr val="dk1"/>
                </a:solidFill>
                <a:latin typeface="Calibri"/>
                <a:ea typeface="Calibri"/>
                <a:cs typeface="Calibri"/>
                <a:sym typeface="Calibri"/>
              </a:defRPr>
            </a:lvl2pPr>
            <a:lvl3pPr indent="0" lvl="2" marL="0" marR="0" rtl="0" algn="r">
              <a:spcBef>
                <a:spcPts val="0"/>
              </a:spcBef>
              <a:buNone/>
              <a:defRPr b="0" i="0" sz="800" u="none" cap="none" strike="noStrike">
                <a:solidFill>
                  <a:schemeClr val="dk1"/>
                </a:solidFill>
                <a:latin typeface="Calibri"/>
                <a:ea typeface="Calibri"/>
                <a:cs typeface="Calibri"/>
                <a:sym typeface="Calibri"/>
              </a:defRPr>
            </a:lvl3pPr>
            <a:lvl4pPr indent="0" lvl="3" marL="0" marR="0" rtl="0" algn="r">
              <a:spcBef>
                <a:spcPts val="0"/>
              </a:spcBef>
              <a:buNone/>
              <a:defRPr b="0" i="0" sz="800" u="none" cap="none" strike="noStrike">
                <a:solidFill>
                  <a:schemeClr val="dk1"/>
                </a:solidFill>
                <a:latin typeface="Calibri"/>
                <a:ea typeface="Calibri"/>
                <a:cs typeface="Calibri"/>
                <a:sym typeface="Calibri"/>
              </a:defRPr>
            </a:lvl4pPr>
            <a:lvl5pPr indent="0" lvl="4" marL="0" marR="0" rtl="0" algn="r">
              <a:spcBef>
                <a:spcPts val="0"/>
              </a:spcBef>
              <a:buNone/>
              <a:defRPr b="0" i="0" sz="800" u="none" cap="none" strike="noStrike">
                <a:solidFill>
                  <a:schemeClr val="dk1"/>
                </a:solidFill>
                <a:latin typeface="Calibri"/>
                <a:ea typeface="Calibri"/>
                <a:cs typeface="Calibri"/>
                <a:sym typeface="Calibri"/>
              </a:defRPr>
            </a:lvl5pPr>
            <a:lvl6pPr indent="0" lvl="5" marL="0" marR="0" rtl="0" algn="r">
              <a:spcBef>
                <a:spcPts val="0"/>
              </a:spcBef>
              <a:buNone/>
              <a:defRPr b="0" i="0" sz="800" u="none" cap="none" strike="noStrike">
                <a:solidFill>
                  <a:schemeClr val="dk1"/>
                </a:solidFill>
                <a:latin typeface="Calibri"/>
                <a:ea typeface="Calibri"/>
                <a:cs typeface="Calibri"/>
                <a:sym typeface="Calibri"/>
              </a:defRPr>
            </a:lvl6pPr>
            <a:lvl7pPr indent="0" lvl="6" marL="0" marR="0" rtl="0" algn="r">
              <a:spcBef>
                <a:spcPts val="0"/>
              </a:spcBef>
              <a:buNone/>
              <a:defRPr b="0" i="0" sz="800" u="none" cap="none" strike="noStrike">
                <a:solidFill>
                  <a:schemeClr val="dk1"/>
                </a:solidFill>
                <a:latin typeface="Calibri"/>
                <a:ea typeface="Calibri"/>
                <a:cs typeface="Calibri"/>
                <a:sym typeface="Calibri"/>
              </a:defRPr>
            </a:lvl7pPr>
            <a:lvl8pPr indent="0" lvl="7" marL="0" marR="0" rtl="0" algn="r">
              <a:spcBef>
                <a:spcPts val="0"/>
              </a:spcBef>
              <a:buNone/>
              <a:defRPr b="0" i="0" sz="800" u="none" cap="none" strike="noStrike">
                <a:solidFill>
                  <a:schemeClr val="dk1"/>
                </a:solidFill>
                <a:latin typeface="Calibri"/>
                <a:ea typeface="Calibri"/>
                <a:cs typeface="Calibri"/>
                <a:sym typeface="Calibri"/>
              </a:defRPr>
            </a:lvl8pPr>
            <a:lvl9pPr indent="0" lvl="8" marL="0" marR="0" rtl="0" algn="r">
              <a:spcBef>
                <a:spcPts val="0"/>
              </a:spcBef>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hyperlink" Target="https://understandinghumanism.org.uk/secularis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hyperlink" Target="http://www.youtube.com/watch?v=1arCyQTF_kU" TargetMode="External"/><Relationship Id="rId4" Type="http://schemas.openxmlformats.org/officeDocument/2006/relationships/image" Target="../media/image8.jpg"/><Relationship Id="rId5" Type="http://schemas.openxmlformats.org/officeDocument/2006/relationships/hyperlink" Target="https://understandinghumanism.org.uk/secularis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WHAT IS SECULARISM?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7"/>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Further resources</a:t>
            </a:r>
            <a:endParaRPr/>
          </a:p>
        </p:txBody>
      </p:sp>
      <p:sp>
        <p:nvSpPr>
          <p:cNvPr id="202" name="Google Shape;202;p27"/>
          <p:cNvSpPr txBox="1"/>
          <p:nvPr>
            <p:ph idx="1" type="body"/>
          </p:nvPr>
        </p:nvSpPr>
        <p:spPr>
          <a:xfrm>
            <a:off x="663575" y="1425900"/>
            <a:ext cx="48915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2000"/>
              <a:t>For handouts, activities, articles, interviews, and links to external resources, see</a:t>
            </a:r>
            <a:endParaRPr b="0" sz="2000"/>
          </a:p>
          <a:p>
            <a:pPr indent="0" lvl="0" marL="0" rtl="0" algn="l">
              <a:spcBef>
                <a:spcPts val="0"/>
              </a:spcBef>
              <a:spcAft>
                <a:spcPts val="0"/>
              </a:spcAft>
              <a:buNone/>
            </a:pPr>
            <a:r>
              <a:t/>
            </a:r>
            <a:endParaRPr sz="2000"/>
          </a:p>
          <a:p>
            <a:pPr indent="0" lvl="0" marL="0" rtl="0" algn="l">
              <a:spcBef>
                <a:spcPts val="0"/>
              </a:spcBef>
              <a:spcAft>
                <a:spcPts val="0"/>
              </a:spcAft>
              <a:buNone/>
            </a:pPr>
            <a:r>
              <a:rPr b="0" lang="en-GB" sz="2000" u="sng">
                <a:solidFill>
                  <a:schemeClr val="hlink"/>
                </a:solidFill>
                <a:hlinkClick r:id="rId3"/>
              </a:rPr>
              <a:t>understandinghumanism.org.uk/secularism</a:t>
            </a:r>
            <a:endParaRPr b="0"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8"/>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What is secularism?</a:t>
            </a:r>
            <a:endParaRPr/>
          </a:p>
        </p:txBody>
      </p:sp>
      <p:pic>
        <p:nvPicPr>
          <p:cNvPr descr="Humanists UK has launched a new animation exploring secularism and why it matters in a diverse society. The short film, What is secularism?, is aimed at schools and is the latest resource from Understanding Humanism, the charity’s programme supporting teaching and learning about humanism in classrooms across the country.&#10;&#10;The animation introduces secularism as the principle that the state should remain neutral on matters of religion and belief. It explains that laws and public institutions should apply equally to everyone, whether they are religious or non-religious. In this way, people with different beliefs can share the same public life while maintaining their own convictions.&#10;&#10;The short film was animated by OOF Animation. It forms part of a wider set of resources and classroom activities designed to help teachers and pupils explore secularism and its relationship to humanism as part of learning about religious and non-religious worldviews.&#10;&#10;https://understandinghumanism.org.uk/secularism/" id="208" name="Google Shape;208;p28" title="What is secularism? | Humanists UK schools animation">
            <a:hlinkClick r:id="rId3"/>
          </p:cNvPr>
          <p:cNvPicPr preferRelativeResize="0"/>
          <p:nvPr/>
        </p:nvPicPr>
        <p:blipFill>
          <a:blip r:embed="rId4">
            <a:alphaModFix/>
          </a:blip>
          <a:stretch>
            <a:fillRect/>
          </a:stretch>
        </p:blipFill>
        <p:spPr>
          <a:xfrm>
            <a:off x="663575" y="1158906"/>
            <a:ext cx="5736725" cy="3226900"/>
          </a:xfrm>
          <a:prstGeom prst="rect">
            <a:avLst/>
          </a:prstGeom>
          <a:noFill/>
          <a:ln>
            <a:noFill/>
          </a:ln>
        </p:spPr>
      </p:pic>
      <p:sp>
        <p:nvSpPr>
          <p:cNvPr id="209" name="Google Shape;209;p28"/>
          <p:cNvSpPr txBox="1"/>
          <p:nvPr/>
        </p:nvSpPr>
        <p:spPr>
          <a:xfrm>
            <a:off x="714825" y="4737100"/>
            <a:ext cx="5301900" cy="30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200">
                <a:solidFill>
                  <a:schemeClr val="dk1"/>
                </a:solidFill>
                <a:latin typeface="Calibri"/>
                <a:ea typeface="Calibri"/>
                <a:cs typeface="Calibri"/>
                <a:sym typeface="Calibri"/>
              </a:rPr>
              <a:t>Animation</a:t>
            </a:r>
            <a:r>
              <a:rPr lang="en-GB" sz="1200">
                <a:solidFill>
                  <a:schemeClr val="dk1"/>
                </a:solidFill>
                <a:latin typeface="Calibri"/>
                <a:ea typeface="Calibri"/>
                <a:cs typeface="Calibri"/>
                <a:sym typeface="Calibri"/>
              </a:rPr>
              <a:t>: </a:t>
            </a:r>
            <a:r>
              <a:rPr lang="en-GB" sz="1200" u="sng">
                <a:solidFill>
                  <a:schemeClr val="hlink"/>
                </a:solidFill>
                <a:latin typeface="Calibri"/>
                <a:ea typeface="Calibri"/>
                <a:cs typeface="Calibri"/>
                <a:sym typeface="Calibri"/>
                <a:hlinkClick r:id="rId5"/>
              </a:rPr>
              <a:t>understandinghumanism.org.uk/secularism</a:t>
            </a:r>
            <a:endParaRPr sz="12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9"/>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 </a:t>
            </a:r>
            <a:r>
              <a:rPr lang="en-GB"/>
              <a:t>pluralistic</a:t>
            </a:r>
            <a:r>
              <a:rPr lang="en-GB"/>
              <a:t> society</a:t>
            </a:r>
            <a:endParaRPr/>
          </a:p>
        </p:txBody>
      </p:sp>
      <p:sp>
        <p:nvSpPr>
          <p:cNvPr id="215" name="Google Shape;215;p29"/>
          <p:cNvSpPr txBox="1"/>
          <p:nvPr>
            <p:ph idx="1" type="body"/>
          </p:nvPr>
        </p:nvSpPr>
        <p:spPr>
          <a:xfrm>
            <a:off x="663575" y="1425900"/>
            <a:ext cx="7223100" cy="3155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People have different worldviews</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b="0" lang="en-GB"/>
              <a:t>In the 2021 census of England and Wales</a:t>
            </a:r>
            <a:endParaRPr b="0"/>
          </a:p>
          <a:p>
            <a:pPr indent="-330200" lvl="0" marL="457200" rtl="0" algn="l">
              <a:lnSpc>
                <a:spcPct val="115000"/>
              </a:lnSpc>
              <a:spcBef>
                <a:spcPts val="0"/>
              </a:spcBef>
              <a:spcAft>
                <a:spcPts val="0"/>
              </a:spcAft>
              <a:buSzPts val="1600"/>
              <a:buFont typeface="Calibri"/>
              <a:buChar char="●"/>
            </a:pPr>
            <a:r>
              <a:rPr b="0" lang="en-GB"/>
              <a:t>46% of people described themselves as Christian</a:t>
            </a:r>
            <a:endParaRPr b="0"/>
          </a:p>
          <a:p>
            <a:pPr indent="-330200" lvl="0" marL="457200" rtl="0" algn="l">
              <a:lnSpc>
                <a:spcPct val="115000"/>
              </a:lnSpc>
              <a:spcBef>
                <a:spcPts val="0"/>
              </a:spcBef>
              <a:spcAft>
                <a:spcPts val="0"/>
              </a:spcAft>
              <a:buSzPts val="1600"/>
              <a:buFont typeface="Calibri"/>
              <a:buChar char="●"/>
            </a:pPr>
            <a:r>
              <a:rPr b="0" lang="en-GB"/>
              <a:t>37% as having no religion</a:t>
            </a:r>
            <a:endParaRPr b="0"/>
          </a:p>
          <a:p>
            <a:pPr indent="-330200" lvl="0" marL="457200" rtl="0" algn="l">
              <a:lnSpc>
                <a:spcPct val="115000"/>
              </a:lnSpc>
              <a:spcBef>
                <a:spcPts val="0"/>
              </a:spcBef>
              <a:spcAft>
                <a:spcPts val="0"/>
              </a:spcAft>
              <a:buSzPts val="1600"/>
              <a:buFont typeface="Calibri"/>
              <a:buChar char="●"/>
            </a:pPr>
            <a:r>
              <a:rPr b="0" lang="en-GB"/>
              <a:t>6.5% as Muslim</a:t>
            </a:r>
            <a:endParaRPr b="0"/>
          </a:p>
          <a:p>
            <a:pPr indent="-330200" lvl="0" marL="457200" rtl="0" algn="l">
              <a:lnSpc>
                <a:spcPct val="115000"/>
              </a:lnSpc>
              <a:spcBef>
                <a:spcPts val="0"/>
              </a:spcBef>
              <a:spcAft>
                <a:spcPts val="0"/>
              </a:spcAft>
              <a:buSzPts val="1600"/>
              <a:buFont typeface="Calibri"/>
              <a:buChar char="●"/>
            </a:pPr>
            <a:r>
              <a:rPr b="0" lang="en-GB"/>
              <a:t>1.7% as Hindu</a:t>
            </a:r>
            <a:endParaRPr b="0"/>
          </a:p>
          <a:p>
            <a:pPr indent="-330200" lvl="0" marL="457200" rtl="0" algn="l">
              <a:lnSpc>
                <a:spcPct val="115000"/>
              </a:lnSpc>
              <a:spcBef>
                <a:spcPts val="0"/>
              </a:spcBef>
              <a:spcAft>
                <a:spcPts val="0"/>
              </a:spcAft>
              <a:buSzPts val="1600"/>
              <a:buFont typeface="Calibri"/>
              <a:buChar char="●"/>
            </a:pPr>
            <a:r>
              <a:rPr b="0" lang="en-GB"/>
              <a:t>With a wide variety of other religions and beliefs making up the rest</a:t>
            </a:r>
            <a:endParaRPr b="0"/>
          </a:p>
          <a:p>
            <a:pPr indent="0" lvl="0" marL="0" rtl="0" algn="l">
              <a:lnSpc>
                <a:spcPct val="115000"/>
              </a:lnSpc>
              <a:spcBef>
                <a:spcPts val="0"/>
              </a:spcBef>
              <a:spcAft>
                <a:spcPts val="0"/>
              </a:spcAft>
              <a:buNone/>
            </a:pPr>
            <a:r>
              <a:t/>
            </a:r>
            <a:endParaRPr b="0"/>
          </a:p>
          <a:p>
            <a:pPr indent="-330200" lvl="0" marL="457200" rtl="0" algn="l">
              <a:lnSpc>
                <a:spcPct val="115000"/>
              </a:lnSpc>
              <a:spcBef>
                <a:spcPts val="0"/>
              </a:spcBef>
              <a:spcAft>
                <a:spcPts val="0"/>
              </a:spcAft>
              <a:buSzPts val="1600"/>
              <a:buAutoNum type="arabicParenR"/>
            </a:pPr>
            <a:r>
              <a:rPr lang="en-GB"/>
              <a:t>What challenges might this create?</a:t>
            </a:r>
            <a:endParaRPr/>
          </a:p>
          <a:p>
            <a:pPr indent="-330200" lvl="0" marL="457200" rtl="0" algn="l">
              <a:lnSpc>
                <a:spcPct val="115000"/>
              </a:lnSpc>
              <a:spcBef>
                <a:spcPts val="0"/>
              </a:spcBef>
              <a:spcAft>
                <a:spcPts val="0"/>
              </a:spcAft>
              <a:buSzPts val="1600"/>
              <a:buAutoNum type="arabicParenR"/>
            </a:pPr>
            <a:r>
              <a:rPr lang="en-GB"/>
              <a:t>How might we best address those challenges?</a:t>
            </a:r>
            <a:endParaRPr/>
          </a:p>
        </p:txBody>
      </p:sp>
      <p:pic>
        <p:nvPicPr>
          <p:cNvPr id="216" name="Google Shape;216;p29"/>
          <p:cNvPicPr preferRelativeResize="0"/>
          <p:nvPr/>
        </p:nvPicPr>
        <p:blipFill>
          <a:blip r:embed="rId3">
            <a:alphaModFix/>
          </a:blip>
          <a:stretch>
            <a:fillRect/>
          </a:stretch>
        </p:blipFill>
        <p:spPr>
          <a:xfrm>
            <a:off x="5564550" y="243100"/>
            <a:ext cx="3089949" cy="30261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0"/>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What is </a:t>
            </a:r>
            <a:r>
              <a:rPr lang="en-GB"/>
              <a:t>secularism?</a:t>
            </a:r>
            <a:endParaRPr/>
          </a:p>
        </p:txBody>
      </p:sp>
      <p:sp>
        <p:nvSpPr>
          <p:cNvPr id="222" name="Google Shape;222;p30"/>
          <p:cNvSpPr txBox="1"/>
          <p:nvPr>
            <p:ph idx="1" type="body"/>
          </p:nvPr>
        </p:nvSpPr>
        <p:spPr>
          <a:xfrm>
            <a:off x="663575" y="1425900"/>
            <a:ext cx="71598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1800"/>
              <a:t>Secularism</a:t>
            </a:r>
            <a:r>
              <a:rPr b="0" lang="en-GB" sz="1800"/>
              <a:t> is n</a:t>
            </a:r>
            <a:r>
              <a:rPr b="0" lang="en-GB" sz="1800"/>
              <a:t>ot the same as…</a:t>
            </a:r>
            <a:endParaRPr b="0" sz="1800"/>
          </a:p>
          <a:p>
            <a:pPr indent="-342900" lvl="0" marL="457200" rtl="0" algn="l">
              <a:spcBef>
                <a:spcPts val="0"/>
              </a:spcBef>
              <a:spcAft>
                <a:spcPts val="0"/>
              </a:spcAft>
              <a:buSzPts val="1800"/>
              <a:buFont typeface="Calibri"/>
              <a:buChar char="●"/>
            </a:pPr>
            <a:r>
              <a:rPr b="0" lang="en-GB" sz="1800"/>
              <a:t>Non-religious</a:t>
            </a:r>
            <a:endParaRPr b="0" sz="1800"/>
          </a:p>
          <a:p>
            <a:pPr indent="-342900" lvl="0" marL="457200" rtl="0" algn="l">
              <a:spcBef>
                <a:spcPts val="0"/>
              </a:spcBef>
              <a:spcAft>
                <a:spcPts val="0"/>
              </a:spcAft>
              <a:buSzPts val="1800"/>
              <a:buFont typeface="Calibri"/>
              <a:buChar char="●"/>
            </a:pPr>
            <a:r>
              <a:rPr b="0" lang="en-GB" sz="1800"/>
              <a:t>Atheist</a:t>
            </a:r>
            <a:endParaRPr b="0" sz="1800"/>
          </a:p>
          <a:p>
            <a:pPr indent="-342900" lvl="0" marL="457200" rtl="0" algn="l">
              <a:spcBef>
                <a:spcPts val="0"/>
              </a:spcBef>
              <a:spcAft>
                <a:spcPts val="0"/>
              </a:spcAft>
              <a:buSzPts val="1800"/>
              <a:buFont typeface="Calibri"/>
              <a:buChar char="●"/>
            </a:pPr>
            <a:r>
              <a:rPr b="0" lang="en-GB" sz="1800"/>
              <a:t>Humanist</a:t>
            </a:r>
            <a:endParaRPr b="0" sz="1800"/>
          </a:p>
          <a:p>
            <a:pPr indent="-342900" lvl="0" marL="457200" rtl="0" algn="l">
              <a:spcBef>
                <a:spcPts val="0"/>
              </a:spcBef>
              <a:spcAft>
                <a:spcPts val="0"/>
              </a:spcAft>
              <a:buSzPts val="1800"/>
              <a:buFont typeface="Calibri"/>
              <a:buChar char="●"/>
            </a:pPr>
            <a:r>
              <a:rPr b="0" lang="en-GB" sz="1800"/>
              <a:t>Anti-religious</a:t>
            </a:r>
            <a:endParaRPr b="0" sz="1800"/>
          </a:p>
          <a:p>
            <a:pPr indent="0" lvl="0" marL="0" rtl="0" algn="l">
              <a:spcBef>
                <a:spcPts val="0"/>
              </a:spcBef>
              <a:spcAft>
                <a:spcPts val="0"/>
              </a:spcAft>
              <a:buNone/>
            </a:pPr>
            <a:r>
              <a:t/>
            </a:r>
            <a:endParaRPr b="0" sz="1800"/>
          </a:p>
          <a:p>
            <a:pPr indent="0" lvl="0" marL="0" rtl="0" algn="l">
              <a:spcBef>
                <a:spcPts val="0"/>
              </a:spcBef>
              <a:spcAft>
                <a:spcPts val="0"/>
              </a:spcAft>
              <a:buNone/>
            </a:pPr>
            <a:r>
              <a:t/>
            </a:r>
            <a:endParaRPr b="0" sz="1800"/>
          </a:p>
          <a:p>
            <a:pPr indent="0" lvl="0" marL="0" rtl="0" algn="l">
              <a:spcBef>
                <a:spcPts val="0"/>
              </a:spcBef>
              <a:spcAft>
                <a:spcPts val="0"/>
              </a:spcAft>
              <a:buNone/>
            </a:pPr>
            <a:r>
              <a:rPr lang="en-GB" sz="1800"/>
              <a:t>Secularism is a political </a:t>
            </a:r>
            <a:r>
              <a:rPr lang="en-GB" sz="1800"/>
              <a:t>position</a:t>
            </a:r>
            <a:r>
              <a:rPr lang="en-GB" sz="1800"/>
              <a:t> on </a:t>
            </a:r>
            <a:r>
              <a:rPr lang="en-GB" sz="1800"/>
              <a:t>on how society should be organised and the responsibilities of the state on matters relating to religion or belief.</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1"/>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What is secularism?</a:t>
            </a:r>
            <a:endParaRPr/>
          </a:p>
        </p:txBody>
      </p:sp>
      <p:sp>
        <p:nvSpPr>
          <p:cNvPr id="228" name="Google Shape;228;p31"/>
          <p:cNvSpPr txBox="1"/>
          <p:nvPr>
            <p:ph idx="1" type="body"/>
          </p:nvPr>
        </p:nvSpPr>
        <p:spPr>
          <a:xfrm>
            <a:off x="663575" y="1425900"/>
            <a:ext cx="72918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GB" sz="1500"/>
              <a:t>Secularists believe the following:</a:t>
            </a:r>
            <a:endParaRPr b="0" sz="1500"/>
          </a:p>
          <a:p>
            <a:pPr indent="0" lvl="0" marL="0" rtl="0" algn="l">
              <a:lnSpc>
                <a:spcPct val="115000"/>
              </a:lnSpc>
              <a:spcBef>
                <a:spcPts val="0"/>
              </a:spcBef>
              <a:spcAft>
                <a:spcPts val="0"/>
              </a:spcAft>
              <a:buClr>
                <a:schemeClr val="dk1"/>
              </a:buClr>
              <a:buSzPts val="1100"/>
              <a:buFont typeface="Arial"/>
              <a:buNone/>
            </a:pPr>
            <a:r>
              <a:t/>
            </a:r>
            <a:endParaRPr b="0" sz="1500"/>
          </a:p>
          <a:p>
            <a:pPr indent="-323850" lvl="0" marL="457200" rtl="0" algn="l">
              <a:lnSpc>
                <a:spcPct val="115000"/>
              </a:lnSpc>
              <a:spcBef>
                <a:spcPts val="0"/>
              </a:spcBef>
              <a:spcAft>
                <a:spcPts val="0"/>
              </a:spcAft>
              <a:buSzPts val="1500"/>
              <a:buFont typeface="Calibri"/>
              <a:buAutoNum type="arabicParenR"/>
            </a:pPr>
            <a:r>
              <a:rPr b="0" lang="en-GB" sz="1500"/>
              <a:t>There should be a </a:t>
            </a:r>
            <a:r>
              <a:rPr lang="en-GB" sz="1500"/>
              <a:t>separation between religious institutions and state institutions </a:t>
            </a:r>
            <a:r>
              <a:rPr b="0" lang="en-GB" sz="1500"/>
              <a:t>(no single religious or non-religious institution should say how the country should be run or have special influence over the law, nor should the government seek to influence citizens’ religion or belief, say how they must live their private lives, or impose on them a state-sanctioned conception of the good life)</a:t>
            </a:r>
            <a:endParaRPr b="0" sz="1500"/>
          </a:p>
          <a:p>
            <a:pPr indent="-323850" lvl="0" marL="457200" rtl="0" algn="l">
              <a:lnSpc>
                <a:spcPct val="115000"/>
              </a:lnSpc>
              <a:spcBef>
                <a:spcPts val="0"/>
              </a:spcBef>
              <a:spcAft>
                <a:spcPts val="0"/>
              </a:spcAft>
              <a:buSzPts val="1500"/>
              <a:buFont typeface="Calibri"/>
              <a:buAutoNum type="arabicParenR"/>
            </a:pPr>
            <a:r>
              <a:rPr b="0" lang="en-GB" sz="1500"/>
              <a:t>Individuals should have </a:t>
            </a:r>
            <a:r>
              <a:rPr lang="en-GB" sz="1500"/>
              <a:t>freedom of religion or belief</a:t>
            </a:r>
            <a:r>
              <a:rPr b="0" lang="en-GB" sz="1500"/>
              <a:t>, and be free to reject or change their beliefs, within the limits of public order and the rights of others</a:t>
            </a:r>
            <a:endParaRPr b="0" sz="1500"/>
          </a:p>
          <a:p>
            <a:pPr indent="-323850" lvl="0" marL="457200" rtl="0" algn="l">
              <a:lnSpc>
                <a:spcPct val="115000"/>
              </a:lnSpc>
              <a:spcBef>
                <a:spcPts val="0"/>
              </a:spcBef>
              <a:spcAft>
                <a:spcPts val="0"/>
              </a:spcAft>
              <a:buSzPts val="1500"/>
              <a:buFont typeface="Calibri"/>
              <a:buAutoNum type="arabicParenR"/>
            </a:pPr>
            <a:r>
              <a:rPr b="0" lang="en-GB" sz="1500"/>
              <a:t>There should be e</a:t>
            </a:r>
            <a:r>
              <a:rPr lang="en-GB" sz="1500"/>
              <a:t>qual treatment and no privilege or discrimination</a:t>
            </a:r>
            <a:r>
              <a:rPr b="0" lang="en-GB" sz="1500"/>
              <a:t> on the grounds of religion or belief</a:t>
            </a:r>
            <a:endParaRPr b="0" sz="1500"/>
          </a:p>
          <a:p>
            <a:pPr indent="0" lvl="0" marL="0" rtl="0" algn="l">
              <a:spcBef>
                <a:spcPts val="0"/>
              </a:spcBef>
              <a:spcAft>
                <a:spcPts val="0"/>
              </a:spcAft>
              <a:buNone/>
            </a:pPr>
            <a:r>
              <a:t/>
            </a:r>
            <a:endParaRPr b="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Secularism</a:t>
            </a:r>
            <a:endParaRPr/>
          </a:p>
        </p:txBody>
      </p:sp>
      <p:sp>
        <p:nvSpPr>
          <p:cNvPr id="234" name="Google Shape;234;p32"/>
          <p:cNvSpPr txBox="1"/>
          <p:nvPr>
            <p:ph idx="1" type="body"/>
          </p:nvPr>
        </p:nvSpPr>
        <p:spPr>
          <a:xfrm>
            <a:off x="663575" y="1425909"/>
            <a:ext cx="56880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GB" sz="2000"/>
              <a:t>‘One of our key aims is that the UK should be a secular state guaranteeing human rights, with </a:t>
            </a:r>
            <a:r>
              <a:rPr lang="en-GB" sz="2000"/>
              <a:t>no privilege or discrimination on grounds of religion or belief</a:t>
            </a:r>
            <a:r>
              <a:rPr b="0" lang="en-GB" sz="2000"/>
              <a:t>. This is not only because it is the fairest approach, but also because it reflects the diversity of Britain today.’</a:t>
            </a:r>
            <a:endParaRPr b="0" sz="2000"/>
          </a:p>
          <a:p>
            <a:pPr indent="0" lvl="0" marL="0" rtl="0" algn="l">
              <a:lnSpc>
                <a:spcPct val="115000"/>
              </a:lnSpc>
              <a:spcBef>
                <a:spcPts val="0"/>
              </a:spcBef>
              <a:spcAft>
                <a:spcPts val="0"/>
              </a:spcAft>
              <a:buClr>
                <a:schemeClr val="dk1"/>
              </a:buClr>
              <a:buSzPts val="1100"/>
              <a:buFont typeface="Arial"/>
              <a:buNone/>
            </a:pPr>
            <a:r>
              <a:t/>
            </a:r>
            <a:endParaRPr b="0" sz="2000"/>
          </a:p>
          <a:p>
            <a:pPr indent="0" lvl="0" marL="0" rtl="0" algn="r">
              <a:lnSpc>
                <a:spcPct val="115000"/>
              </a:lnSpc>
              <a:spcBef>
                <a:spcPts val="0"/>
              </a:spcBef>
              <a:spcAft>
                <a:spcPts val="0"/>
              </a:spcAft>
              <a:buClr>
                <a:schemeClr val="dk1"/>
              </a:buClr>
              <a:buSzPts val="1100"/>
              <a:buFont typeface="Arial"/>
              <a:buNone/>
            </a:pPr>
            <a:r>
              <a:rPr b="0" lang="en-GB" sz="2000"/>
              <a:t>Humanists UK</a:t>
            </a:r>
            <a:endParaRPr b="0" sz="2000"/>
          </a:p>
          <a:p>
            <a:pPr indent="0" lvl="0" marL="0" rtl="0" algn="l">
              <a:spcBef>
                <a:spcPts val="0"/>
              </a:spcBef>
              <a:spcAft>
                <a:spcPts val="0"/>
              </a:spcAft>
              <a:buNone/>
            </a:pPr>
            <a:r>
              <a:t/>
            </a:r>
            <a:endParaRPr sz="3000">
              <a:solidFill>
                <a:srgbClr val="4C4184"/>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3"/>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Secularism</a:t>
            </a:r>
            <a:endParaRPr/>
          </a:p>
        </p:txBody>
      </p:sp>
      <p:sp>
        <p:nvSpPr>
          <p:cNvPr id="240" name="Google Shape;240;p33"/>
          <p:cNvSpPr txBox="1"/>
          <p:nvPr>
            <p:ph idx="1" type="body"/>
          </p:nvPr>
        </p:nvSpPr>
        <p:spPr>
          <a:xfrm>
            <a:off x="663575" y="1425900"/>
            <a:ext cx="68139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GB"/>
              <a:t>‘We are committed to secularism – the principle that, in a plural, open society where people follow many different religious and non-religious ways of life, the communal institutions that we share (and together pay for) should provide a </a:t>
            </a:r>
            <a:r>
              <a:rPr lang="en-GB"/>
              <a:t>neutral public space</a:t>
            </a:r>
            <a:r>
              <a:rPr b="0" lang="en-GB"/>
              <a:t> where we can all meet on equal terms. State secularism, where state institutions are separate from religious institutions or the state is otherwise neutral on matters of religion or belief, guarantees the maximum </a:t>
            </a:r>
            <a:r>
              <a:rPr lang="en-GB"/>
              <a:t>freedom for all</a:t>
            </a:r>
            <a:r>
              <a:rPr b="0" lang="en-GB"/>
              <a:t>, including religious believers. In such a state, </a:t>
            </a:r>
            <a:r>
              <a:rPr lang="en-GB"/>
              <a:t>no one should be privileged nor disadvantaged</a:t>
            </a:r>
            <a:r>
              <a:rPr b="0" lang="en-GB"/>
              <a:t> on grounds of their religious or non-religious beliefs.’</a:t>
            </a:r>
            <a:endParaRPr b="0"/>
          </a:p>
          <a:p>
            <a:pPr indent="0" lvl="0" marL="457200" rtl="0" algn="r">
              <a:lnSpc>
                <a:spcPct val="115000"/>
              </a:lnSpc>
              <a:spcBef>
                <a:spcPts val="0"/>
              </a:spcBef>
              <a:spcAft>
                <a:spcPts val="0"/>
              </a:spcAft>
              <a:buClr>
                <a:schemeClr val="dk1"/>
              </a:buClr>
              <a:buSzPts val="1100"/>
              <a:buFont typeface="Arial"/>
              <a:buNone/>
            </a:pPr>
            <a:r>
              <a:rPr b="0" lang="en-GB"/>
              <a:t>Humanists UK</a:t>
            </a:r>
            <a:endParaRPr b="0"/>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4"/>
          <p:cNvSpPr txBox="1"/>
          <p:nvPr>
            <p:ph type="title"/>
          </p:nvPr>
        </p:nvSpPr>
        <p:spPr>
          <a:xfrm>
            <a:off x="661473" y="489300"/>
            <a:ext cx="52932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Secularism and human rights</a:t>
            </a:r>
            <a:endParaRPr/>
          </a:p>
        </p:txBody>
      </p:sp>
      <p:sp>
        <p:nvSpPr>
          <p:cNvPr id="246" name="Google Shape;246;p34"/>
          <p:cNvSpPr txBox="1"/>
          <p:nvPr>
            <p:ph idx="1" type="body"/>
          </p:nvPr>
        </p:nvSpPr>
        <p:spPr>
          <a:xfrm>
            <a:off x="663575" y="1425900"/>
            <a:ext cx="67179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GB" sz="2000">
                <a:latin typeface="Rubik"/>
                <a:ea typeface="Rubik"/>
                <a:cs typeface="Rubik"/>
                <a:sym typeface="Rubik"/>
              </a:rPr>
              <a:t>‘Everyone has the right to </a:t>
            </a:r>
            <a:r>
              <a:rPr lang="en-GB" sz="2000">
                <a:latin typeface="Rubik"/>
                <a:ea typeface="Rubik"/>
                <a:cs typeface="Rubik"/>
                <a:sym typeface="Rubik"/>
              </a:rPr>
              <a:t>freedom of thought, conscience and religion</a:t>
            </a:r>
            <a:r>
              <a:rPr b="0" lang="en-GB" sz="2000">
                <a:latin typeface="Rubik"/>
                <a:ea typeface="Rubik"/>
                <a:cs typeface="Rubik"/>
                <a:sym typeface="Rubik"/>
              </a:rPr>
              <a:t>; this right includes freedom to change his religion or belief.’</a:t>
            </a:r>
            <a:endParaRPr b="0" sz="2000">
              <a:latin typeface="Rubik"/>
              <a:ea typeface="Rubik"/>
              <a:cs typeface="Rubik"/>
              <a:sym typeface="Rubik"/>
            </a:endParaRPr>
          </a:p>
          <a:p>
            <a:pPr indent="0" lvl="0" marL="0" rtl="0" algn="l">
              <a:lnSpc>
                <a:spcPct val="115000"/>
              </a:lnSpc>
              <a:spcBef>
                <a:spcPts val="0"/>
              </a:spcBef>
              <a:spcAft>
                <a:spcPts val="0"/>
              </a:spcAft>
              <a:buClr>
                <a:schemeClr val="dk1"/>
              </a:buClr>
              <a:buSzPts val="1100"/>
              <a:buFont typeface="Arial"/>
              <a:buNone/>
            </a:pPr>
            <a:r>
              <a:t/>
            </a:r>
            <a:endParaRPr b="0" sz="2000">
              <a:latin typeface="Rubik"/>
              <a:ea typeface="Rubik"/>
              <a:cs typeface="Rubik"/>
              <a:sym typeface="Rubik"/>
            </a:endParaRPr>
          </a:p>
          <a:p>
            <a:pPr indent="0" lvl="0" marL="0" rtl="0" algn="r">
              <a:lnSpc>
                <a:spcPct val="115000"/>
              </a:lnSpc>
              <a:spcBef>
                <a:spcPts val="0"/>
              </a:spcBef>
              <a:spcAft>
                <a:spcPts val="0"/>
              </a:spcAft>
              <a:buClr>
                <a:schemeClr val="dk1"/>
              </a:buClr>
              <a:buSzPts val="1100"/>
              <a:buFont typeface="Arial"/>
              <a:buNone/>
            </a:pPr>
            <a:r>
              <a:rPr b="0" lang="en-GB" sz="2000">
                <a:latin typeface="Rubik"/>
                <a:ea typeface="Rubik"/>
                <a:cs typeface="Rubik"/>
                <a:sym typeface="Rubik"/>
              </a:rPr>
              <a:t>Article 18, Universal Declaration of Human Rights</a:t>
            </a:r>
            <a:endParaRPr b="0" sz="2000">
              <a:latin typeface="Rubik"/>
              <a:ea typeface="Rubik"/>
              <a:cs typeface="Rubik"/>
              <a:sym typeface="Rubik"/>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5"/>
          <p:cNvSpPr txBox="1"/>
          <p:nvPr>
            <p:ph type="title"/>
          </p:nvPr>
        </p:nvSpPr>
        <p:spPr>
          <a:xfrm>
            <a:off x="661470" y="489300"/>
            <a:ext cx="7372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What issues might secularists campaign on?</a:t>
            </a:r>
            <a:endParaRPr/>
          </a:p>
        </p:txBody>
      </p:sp>
      <p:sp>
        <p:nvSpPr>
          <p:cNvPr id="252" name="Google Shape;252;p35"/>
          <p:cNvSpPr txBox="1"/>
          <p:nvPr>
            <p:ph idx="1" type="body"/>
          </p:nvPr>
        </p:nvSpPr>
        <p:spPr>
          <a:xfrm>
            <a:off x="663575" y="1158900"/>
            <a:ext cx="6922500" cy="34944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300"/>
              <a:t>In the UK</a:t>
            </a:r>
            <a:endParaRPr sz="1300"/>
          </a:p>
          <a:p>
            <a:pPr indent="-311150" lvl="0" marL="457200" rtl="0" algn="l">
              <a:lnSpc>
                <a:spcPct val="115000"/>
              </a:lnSpc>
              <a:spcBef>
                <a:spcPts val="0"/>
              </a:spcBef>
              <a:spcAft>
                <a:spcPts val="0"/>
              </a:spcAft>
              <a:buSzPts val="1300"/>
              <a:buFont typeface="Calibri"/>
              <a:buChar char="●"/>
            </a:pPr>
            <a:r>
              <a:rPr b="0" lang="en-GB" sz="1300"/>
              <a:t>Disestablishment</a:t>
            </a:r>
            <a:r>
              <a:rPr b="0" lang="en-GB" sz="1300"/>
              <a:t> of the </a:t>
            </a:r>
            <a:r>
              <a:rPr b="0" lang="en-GB" sz="1300"/>
              <a:t>Church</a:t>
            </a:r>
            <a:r>
              <a:rPr b="0" lang="en-GB" sz="1300"/>
              <a:t> of England</a:t>
            </a:r>
            <a:endParaRPr b="0" sz="1300"/>
          </a:p>
          <a:p>
            <a:pPr indent="-311150" lvl="0" marL="457200" rtl="0" algn="l">
              <a:lnSpc>
                <a:spcPct val="115000"/>
              </a:lnSpc>
              <a:spcBef>
                <a:spcPts val="0"/>
              </a:spcBef>
              <a:spcAft>
                <a:spcPts val="0"/>
              </a:spcAft>
              <a:buSzPts val="1300"/>
              <a:buFont typeface="Calibri"/>
              <a:buChar char="●"/>
            </a:pPr>
            <a:r>
              <a:rPr b="0" lang="en-GB" sz="1300"/>
              <a:t>Bishops in the House of Lords</a:t>
            </a:r>
            <a:endParaRPr b="0" sz="1300"/>
          </a:p>
          <a:p>
            <a:pPr indent="-311150" lvl="0" marL="457200" rtl="0" algn="l">
              <a:lnSpc>
                <a:spcPct val="115000"/>
              </a:lnSpc>
              <a:spcBef>
                <a:spcPts val="0"/>
              </a:spcBef>
              <a:spcAft>
                <a:spcPts val="0"/>
              </a:spcAft>
              <a:buSzPts val="1300"/>
              <a:buFont typeface="Calibri"/>
              <a:buChar char="●"/>
            </a:pPr>
            <a:r>
              <a:rPr b="0" lang="en-GB" sz="1300"/>
              <a:t>State-funded religious schools</a:t>
            </a:r>
            <a:endParaRPr b="0" sz="1300"/>
          </a:p>
          <a:p>
            <a:pPr indent="-311150" lvl="0" marL="457200" rtl="0" algn="l">
              <a:lnSpc>
                <a:spcPct val="115000"/>
              </a:lnSpc>
              <a:spcBef>
                <a:spcPts val="0"/>
              </a:spcBef>
              <a:spcAft>
                <a:spcPts val="0"/>
              </a:spcAft>
              <a:buSzPts val="1300"/>
              <a:buFont typeface="Calibri"/>
              <a:buChar char="●"/>
            </a:pPr>
            <a:r>
              <a:rPr b="0" lang="en-GB" sz="1300"/>
              <a:t>Education about religion and worldviews in schools</a:t>
            </a:r>
            <a:endParaRPr b="0" sz="1300"/>
          </a:p>
          <a:p>
            <a:pPr indent="-311150" lvl="0" marL="457200" rtl="0" algn="l">
              <a:lnSpc>
                <a:spcPct val="115000"/>
              </a:lnSpc>
              <a:spcBef>
                <a:spcPts val="0"/>
              </a:spcBef>
              <a:spcAft>
                <a:spcPts val="0"/>
              </a:spcAft>
              <a:buSzPts val="1300"/>
              <a:buFont typeface="Calibri"/>
              <a:buChar char="●"/>
            </a:pPr>
            <a:r>
              <a:rPr b="0" lang="en-GB" sz="1300"/>
              <a:t>Daily acts of worship in schools</a:t>
            </a:r>
            <a:endParaRPr b="0" sz="1300"/>
          </a:p>
          <a:p>
            <a:pPr indent="-311150" lvl="0" marL="457200" rtl="0" algn="l">
              <a:lnSpc>
                <a:spcPct val="115000"/>
              </a:lnSpc>
              <a:spcBef>
                <a:spcPts val="0"/>
              </a:spcBef>
              <a:spcAft>
                <a:spcPts val="0"/>
              </a:spcAft>
              <a:buSzPts val="1300"/>
              <a:buFont typeface="Calibri"/>
              <a:buChar char="●"/>
            </a:pPr>
            <a:r>
              <a:rPr b="0" lang="en-GB" sz="1300"/>
              <a:t>State funding for religious groups in providing public services</a:t>
            </a:r>
            <a:endParaRPr b="0" sz="1300"/>
          </a:p>
          <a:p>
            <a:pPr indent="-311150" lvl="0" marL="457200" rtl="0" algn="l">
              <a:lnSpc>
                <a:spcPct val="115000"/>
              </a:lnSpc>
              <a:spcBef>
                <a:spcPts val="0"/>
              </a:spcBef>
              <a:spcAft>
                <a:spcPts val="0"/>
              </a:spcAft>
              <a:buSzPts val="1300"/>
              <a:buFont typeface="Calibri"/>
              <a:buChar char="●"/>
            </a:pPr>
            <a:r>
              <a:rPr b="0" lang="en-GB" sz="1300"/>
              <a:t>Humanist marriage</a:t>
            </a:r>
            <a:endParaRPr b="0" sz="1300"/>
          </a:p>
          <a:p>
            <a:pPr indent="-311150" lvl="0" marL="457200" rtl="0" algn="l">
              <a:lnSpc>
                <a:spcPct val="115000"/>
              </a:lnSpc>
              <a:spcBef>
                <a:spcPts val="0"/>
              </a:spcBef>
              <a:spcAft>
                <a:spcPts val="0"/>
              </a:spcAft>
              <a:buSzPts val="1300"/>
              <a:buFont typeface="Calibri"/>
              <a:buChar char="●"/>
            </a:pPr>
            <a:r>
              <a:rPr b="0" lang="en-GB" sz="1300"/>
              <a:t>Non-religious pastoral support in hospitals, prisons, and the armed forces</a:t>
            </a:r>
            <a:endParaRPr b="0" sz="1300"/>
          </a:p>
          <a:p>
            <a:pPr indent="-311150" lvl="0" marL="457200" rtl="0" algn="l">
              <a:lnSpc>
                <a:spcPct val="115000"/>
              </a:lnSpc>
              <a:spcBef>
                <a:spcPts val="0"/>
              </a:spcBef>
              <a:spcAft>
                <a:spcPts val="0"/>
              </a:spcAft>
              <a:buSzPts val="1300"/>
              <a:buFont typeface="Calibri"/>
              <a:buChar char="●"/>
            </a:pPr>
            <a:r>
              <a:rPr b="0" lang="en-GB" sz="1300"/>
              <a:t>Inclusive national ceremonies such as remembrance ceremonies</a:t>
            </a:r>
            <a:endParaRPr b="0" sz="1300"/>
          </a:p>
          <a:p>
            <a:pPr indent="-311150" lvl="0" marL="457200" rtl="0" algn="l">
              <a:lnSpc>
                <a:spcPct val="115000"/>
              </a:lnSpc>
              <a:spcBef>
                <a:spcPts val="0"/>
              </a:spcBef>
              <a:spcAft>
                <a:spcPts val="0"/>
              </a:spcAft>
              <a:buSzPts val="1300"/>
              <a:buFont typeface="Calibri"/>
              <a:buChar char="●"/>
            </a:pPr>
            <a:r>
              <a:rPr b="0" lang="en-GB" sz="1300"/>
              <a:t>Public broadcasting about religious and non-religious worldviews</a:t>
            </a:r>
            <a:endParaRPr b="0" sz="1300"/>
          </a:p>
          <a:p>
            <a:pPr indent="0" lvl="0" marL="0" rtl="0" algn="l">
              <a:lnSpc>
                <a:spcPct val="115000"/>
              </a:lnSpc>
              <a:spcBef>
                <a:spcPts val="0"/>
              </a:spcBef>
              <a:spcAft>
                <a:spcPts val="0"/>
              </a:spcAft>
              <a:buClr>
                <a:schemeClr val="dk1"/>
              </a:buClr>
              <a:buSzPts val="1100"/>
              <a:buFont typeface="Arial"/>
              <a:buNone/>
            </a:pPr>
            <a:r>
              <a:t/>
            </a:r>
            <a:endParaRPr b="0" sz="1300"/>
          </a:p>
          <a:p>
            <a:pPr indent="0" lvl="0" marL="0" rtl="0" algn="l">
              <a:lnSpc>
                <a:spcPct val="115000"/>
              </a:lnSpc>
              <a:spcBef>
                <a:spcPts val="0"/>
              </a:spcBef>
              <a:spcAft>
                <a:spcPts val="0"/>
              </a:spcAft>
              <a:buClr>
                <a:schemeClr val="dk1"/>
              </a:buClr>
              <a:buSzPts val="1100"/>
              <a:buFont typeface="Arial"/>
              <a:buNone/>
            </a:pPr>
            <a:r>
              <a:rPr lang="en-GB" sz="1300"/>
              <a:t>In other countries</a:t>
            </a:r>
            <a:r>
              <a:rPr b="0" lang="en-GB" sz="1300"/>
              <a:t>, secularists may be campaigning simply for the rights of non-religious people or those from minority religions to be open about their beliefs. </a:t>
            </a:r>
            <a:r>
              <a:rPr b="0" lang="en-GB" sz="1300"/>
              <a:t>There are 12 countries in which being non-religious is punishable by death.</a:t>
            </a:r>
            <a:endParaRPr sz="1300"/>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6"/>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The case for secularism</a:t>
            </a:r>
            <a:endParaRPr/>
          </a:p>
        </p:txBody>
      </p:sp>
      <p:sp>
        <p:nvSpPr>
          <p:cNvPr id="258" name="Google Shape;258;p36"/>
          <p:cNvSpPr txBox="1"/>
          <p:nvPr>
            <p:ph idx="1" type="body"/>
          </p:nvPr>
        </p:nvSpPr>
        <p:spPr>
          <a:xfrm>
            <a:off x="663575" y="1425900"/>
            <a:ext cx="64872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800"/>
              <a:t>‘What are the virtues of citizens required in a secular state? We have to accept that other people have views different from our own. We have to adopt a measure of </a:t>
            </a:r>
            <a:r>
              <a:rPr lang="en-GB" sz="1800"/>
              <a:t>tolerance</a:t>
            </a:r>
            <a:r>
              <a:rPr b="0" lang="en-GB" sz="1800"/>
              <a:t> in our dealings with others, be willing to extend </a:t>
            </a:r>
            <a:r>
              <a:rPr lang="en-GB" sz="1800"/>
              <a:t>freedom</a:t>
            </a:r>
            <a:r>
              <a:rPr b="0" lang="en-GB" sz="1800"/>
              <a:t> of speech, freedom of worship even to those we might disagree with. That can be very hard, but it’s the most effective way to guarantee a stable, </a:t>
            </a:r>
            <a:r>
              <a:rPr lang="en-GB" sz="1800"/>
              <a:t>peaceful</a:t>
            </a:r>
            <a:r>
              <a:rPr b="0" lang="en-GB" sz="1800"/>
              <a:t> society.’</a:t>
            </a:r>
            <a:endParaRPr b="0" sz="1800"/>
          </a:p>
          <a:p>
            <a:pPr indent="0" lvl="0" marL="0" rtl="0" algn="r">
              <a:lnSpc>
                <a:spcPct val="115000"/>
              </a:lnSpc>
              <a:spcBef>
                <a:spcPts val="0"/>
              </a:spcBef>
              <a:spcAft>
                <a:spcPts val="0"/>
              </a:spcAft>
              <a:buNone/>
            </a:pPr>
            <a:r>
              <a:t/>
            </a:r>
            <a:endParaRPr b="0" sz="1800"/>
          </a:p>
          <a:p>
            <a:pPr indent="0" lvl="0" marL="0" rtl="0" algn="r">
              <a:lnSpc>
                <a:spcPct val="115000"/>
              </a:lnSpc>
              <a:spcBef>
                <a:spcPts val="0"/>
              </a:spcBef>
              <a:spcAft>
                <a:spcPts val="0"/>
              </a:spcAft>
              <a:buClr>
                <a:schemeClr val="dk1"/>
              </a:buClr>
              <a:buSzPts val="1100"/>
              <a:buFont typeface="Arial"/>
              <a:buNone/>
            </a:pPr>
            <a:r>
              <a:rPr b="0" lang="en-GB" sz="1800"/>
              <a:t>Andrew Copson, Chief Executive, Humanists UK</a:t>
            </a:r>
            <a:endParaRPr b="0" sz="1800"/>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7"/>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The case for secularism</a:t>
            </a:r>
            <a:endParaRPr/>
          </a:p>
        </p:txBody>
      </p:sp>
      <p:sp>
        <p:nvSpPr>
          <p:cNvPr id="264" name="Google Shape;264;p37"/>
          <p:cNvSpPr txBox="1"/>
          <p:nvPr>
            <p:ph idx="1" type="body"/>
          </p:nvPr>
        </p:nvSpPr>
        <p:spPr>
          <a:xfrm>
            <a:off x="663575" y="1425909"/>
            <a:ext cx="56880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GB" sz="2000"/>
              <a:t>Three</a:t>
            </a:r>
            <a:r>
              <a:rPr lang="en-GB" sz="2000"/>
              <a:t> </a:t>
            </a:r>
            <a:r>
              <a:rPr lang="en-GB" sz="2000"/>
              <a:t>main</a:t>
            </a:r>
            <a:r>
              <a:rPr lang="en-GB" sz="2000"/>
              <a:t> arguments</a:t>
            </a:r>
            <a:endParaRPr sz="2000"/>
          </a:p>
          <a:p>
            <a:pPr indent="0" lvl="0" marL="0" rtl="0" algn="l">
              <a:spcBef>
                <a:spcPts val="0"/>
              </a:spcBef>
              <a:spcAft>
                <a:spcPts val="0"/>
              </a:spcAft>
              <a:buNone/>
            </a:pPr>
            <a:r>
              <a:t/>
            </a:r>
            <a:endParaRPr/>
          </a:p>
          <a:p>
            <a:pPr indent="-330200" lvl="0" marL="457200" rtl="0" algn="l">
              <a:lnSpc>
                <a:spcPct val="115000"/>
              </a:lnSpc>
              <a:spcBef>
                <a:spcPts val="0"/>
              </a:spcBef>
              <a:spcAft>
                <a:spcPts val="0"/>
              </a:spcAft>
              <a:buSzPts val="1600"/>
              <a:buFont typeface="Calibri"/>
              <a:buAutoNum type="arabicParenR"/>
            </a:pPr>
            <a:r>
              <a:rPr b="0" lang="en-GB"/>
              <a:t>The argument for </a:t>
            </a:r>
            <a:r>
              <a:rPr lang="en-GB"/>
              <a:t>freedom</a:t>
            </a:r>
            <a:endParaRPr/>
          </a:p>
          <a:p>
            <a:pPr indent="-330200" lvl="0" marL="457200" rtl="0" algn="l">
              <a:lnSpc>
                <a:spcPct val="115000"/>
              </a:lnSpc>
              <a:spcBef>
                <a:spcPts val="0"/>
              </a:spcBef>
              <a:spcAft>
                <a:spcPts val="0"/>
              </a:spcAft>
              <a:buSzPts val="1600"/>
              <a:buFont typeface="Calibri"/>
              <a:buAutoNum type="arabicParenR"/>
            </a:pPr>
            <a:r>
              <a:rPr b="0" lang="en-GB"/>
              <a:t>The argument for </a:t>
            </a:r>
            <a:r>
              <a:rPr lang="en-GB"/>
              <a:t>fairness</a:t>
            </a:r>
            <a:endParaRPr/>
          </a:p>
          <a:p>
            <a:pPr indent="-330200" lvl="0" marL="457200" rtl="0" algn="l">
              <a:lnSpc>
                <a:spcPct val="115000"/>
              </a:lnSpc>
              <a:spcBef>
                <a:spcPts val="0"/>
              </a:spcBef>
              <a:spcAft>
                <a:spcPts val="0"/>
              </a:spcAft>
              <a:buSzPts val="1600"/>
              <a:buFont typeface="Calibri"/>
              <a:buAutoNum type="arabicParenR"/>
            </a:pPr>
            <a:r>
              <a:rPr b="0" lang="en-GB"/>
              <a:t>The argument for </a:t>
            </a:r>
            <a:r>
              <a:rPr lang="en-GB"/>
              <a:t>peace</a:t>
            </a:r>
            <a:endParaRPr/>
          </a:p>
          <a:p>
            <a:pPr indent="0" lvl="0" marL="0" rtl="0" algn="l">
              <a:lnSpc>
                <a:spcPct val="115000"/>
              </a:lnSpc>
              <a:spcBef>
                <a:spcPts val="0"/>
              </a:spcBef>
              <a:spcAft>
                <a:spcPts val="0"/>
              </a:spcAft>
              <a:buNone/>
            </a:pPr>
            <a:r>
              <a:t/>
            </a:r>
            <a:endParaRPr b="0"/>
          </a:p>
          <a:p>
            <a:pPr indent="0" lvl="0" marL="0" rtl="0" algn="l">
              <a:lnSpc>
                <a:spcPct val="115000"/>
              </a:lnSpc>
              <a:spcBef>
                <a:spcPts val="0"/>
              </a:spcBef>
              <a:spcAft>
                <a:spcPts val="0"/>
              </a:spcAft>
              <a:buClr>
                <a:schemeClr val="dk1"/>
              </a:buClr>
              <a:buSzPts val="1100"/>
              <a:buFont typeface="Arial"/>
              <a:buNone/>
            </a:pPr>
            <a:r>
              <a:rPr b="0" lang="en-GB"/>
              <a:t>Each argument on its own may not convince everyone but, together, secularists believe they provide a strong case. </a:t>
            </a:r>
            <a:endParaRPr b="0"/>
          </a:p>
          <a:p>
            <a:pPr indent="0" lvl="0" marL="0" rtl="0" algn="l">
              <a:lnSpc>
                <a:spcPct val="115000"/>
              </a:lnSpc>
              <a:spcBef>
                <a:spcPts val="0"/>
              </a:spcBef>
              <a:spcAft>
                <a:spcPts val="0"/>
              </a:spcAft>
              <a:buNone/>
            </a:pPr>
            <a:r>
              <a:t/>
            </a:r>
            <a:endParaRPr b="0" sz="1100">
              <a:latin typeface="Rubik"/>
              <a:ea typeface="Rubik"/>
              <a:cs typeface="Rubik"/>
              <a:sym typeface="Rubik"/>
            </a:endParaRPr>
          </a:p>
          <a:p>
            <a:pPr indent="0" lvl="0" marL="0" rtl="0" algn="l">
              <a:spcBef>
                <a:spcPts val="0"/>
              </a:spcBef>
              <a:spcAft>
                <a:spcPts val="0"/>
              </a:spcAft>
              <a:buNone/>
            </a:pPr>
            <a:r>
              <a:t/>
            </a:r>
            <a:endParaRPr/>
          </a:p>
        </p:txBody>
      </p:sp>
      <p:pic>
        <p:nvPicPr>
          <p:cNvPr id="265" name="Google Shape;265;p37"/>
          <p:cNvPicPr preferRelativeResize="0"/>
          <p:nvPr/>
        </p:nvPicPr>
        <p:blipFill rotWithShape="1">
          <a:blip r:embed="rId3">
            <a:alphaModFix/>
          </a:blip>
          <a:srcRect b="13408" l="13440" r="10630" t="9001"/>
          <a:stretch/>
        </p:blipFill>
        <p:spPr>
          <a:xfrm>
            <a:off x="4828850" y="403875"/>
            <a:ext cx="3742474" cy="270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4">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8"/>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The veil of ignorance</a:t>
            </a:r>
            <a:endParaRPr/>
          </a:p>
        </p:txBody>
      </p:sp>
      <p:sp>
        <p:nvSpPr>
          <p:cNvPr id="271" name="Google Shape;271;p38"/>
          <p:cNvSpPr txBox="1"/>
          <p:nvPr>
            <p:ph idx="1" type="body"/>
          </p:nvPr>
        </p:nvSpPr>
        <p:spPr>
          <a:xfrm>
            <a:off x="663575" y="1425900"/>
            <a:ext cx="6025500" cy="2847600"/>
          </a:xfrm>
          <a:prstGeom prst="rect">
            <a:avLst/>
          </a:prstGeom>
        </p:spPr>
        <p:txBody>
          <a:bodyPr anchorCtr="0" anchor="t" bIns="0" lIns="0" spcFirstLastPara="1" rIns="0" wrap="square" tIns="0">
            <a:noAutofit/>
          </a:bodyPr>
          <a:lstStyle/>
          <a:p>
            <a:pPr indent="0" lvl="0" marL="457200" rtl="0" algn="l">
              <a:lnSpc>
                <a:spcPct val="115000"/>
              </a:lnSpc>
              <a:spcBef>
                <a:spcPts val="0"/>
              </a:spcBef>
              <a:spcAft>
                <a:spcPts val="0"/>
              </a:spcAft>
              <a:buClr>
                <a:schemeClr val="dk1"/>
              </a:buClr>
              <a:buSzPts val="1100"/>
              <a:buFont typeface="Arial"/>
              <a:buNone/>
            </a:pPr>
            <a:r>
              <a:rPr b="0" lang="en-GB" sz="1200"/>
              <a:t>‘A just society is a society that if you knew everything about it, you'd be willing to enter it in a random place.’</a:t>
            </a:r>
            <a:endParaRPr b="0" sz="1200"/>
          </a:p>
          <a:p>
            <a:pPr indent="0" lvl="0" marL="0" rtl="0" algn="r">
              <a:lnSpc>
                <a:spcPct val="115000"/>
              </a:lnSpc>
              <a:spcBef>
                <a:spcPts val="0"/>
              </a:spcBef>
              <a:spcAft>
                <a:spcPts val="0"/>
              </a:spcAft>
              <a:buNone/>
            </a:pPr>
            <a:r>
              <a:rPr b="0" lang="en-GB" sz="1200"/>
              <a:t>John Rawls (1921-2002), political philosopher</a:t>
            </a:r>
            <a:endParaRPr b="0" sz="1200"/>
          </a:p>
          <a:p>
            <a:pPr indent="0" lvl="0" marL="0" rtl="0" algn="r">
              <a:lnSpc>
                <a:spcPct val="115000"/>
              </a:lnSpc>
              <a:spcBef>
                <a:spcPts val="0"/>
              </a:spcBef>
              <a:spcAft>
                <a:spcPts val="0"/>
              </a:spcAft>
              <a:buNone/>
            </a:pPr>
            <a:r>
              <a:t/>
            </a:r>
            <a:endParaRPr b="0" sz="1200"/>
          </a:p>
          <a:p>
            <a:pPr indent="0" lvl="0" marL="0" rtl="0" algn="l">
              <a:lnSpc>
                <a:spcPct val="115000"/>
              </a:lnSpc>
              <a:spcBef>
                <a:spcPts val="0"/>
              </a:spcBef>
              <a:spcAft>
                <a:spcPts val="0"/>
              </a:spcAft>
              <a:buClr>
                <a:schemeClr val="dk1"/>
              </a:buClr>
              <a:buSzPts val="1100"/>
              <a:buFont typeface="Arial"/>
              <a:buNone/>
            </a:pPr>
            <a:r>
              <a:rPr b="0" lang="en-GB" sz="1200"/>
              <a:t>Rawls argued for </a:t>
            </a:r>
            <a:r>
              <a:rPr lang="en-GB" sz="1200"/>
              <a:t>individual freedom</a:t>
            </a:r>
            <a:r>
              <a:rPr b="0" lang="en-GB" sz="1200"/>
              <a:t> and </a:t>
            </a:r>
            <a:r>
              <a:rPr lang="en-GB" sz="1200"/>
              <a:t>equality of opportunity</a:t>
            </a:r>
            <a:r>
              <a:rPr b="0" lang="en-GB" sz="1200"/>
              <a:t>. </a:t>
            </a:r>
            <a:endParaRPr b="0" sz="1200"/>
          </a:p>
          <a:p>
            <a:pPr indent="0" lvl="0" marL="0" rtl="0" algn="l">
              <a:spcBef>
                <a:spcPts val="0"/>
              </a:spcBef>
              <a:spcAft>
                <a:spcPts val="0"/>
              </a:spcAft>
              <a:buNone/>
            </a:pPr>
            <a:r>
              <a:t/>
            </a:r>
            <a:endParaRPr sz="1200"/>
          </a:p>
          <a:p>
            <a:pPr indent="0" lvl="0" marL="0" rtl="0" algn="l">
              <a:lnSpc>
                <a:spcPct val="115000"/>
              </a:lnSpc>
              <a:spcBef>
                <a:spcPts val="0"/>
              </a:spcBef>
              <a:spcAft>
                <a:spcPts val="0"/>
              </a:spcAft>
              <a:buNone/>
            </a:pPr>
            <a:r>
              <a:rPr b="0" lang="en-GB" sz="1200"/>
              <a:t>What if you did not know whether you was going to be born into a religious or non-religious family, or if you was unaware of what one’s initial inclinations towards religious or non-religious beliefs would be (or how these might change throughout your life)?</a:t>
            </a:r>
            <a:endParaRPr b="0" sz="1200"/>
          </a:p>
          <a:p>
            <a:pPr indent="0" lvl="0" marL="0" rtl="0" algn="l">
              <a:lnSpc>
                <a:spcPct val="115000"/>
              </a:lnSpc>
              <a:spcBef>
                <a:spcPts val="0"/>
              </a:spcBef>
              <a:spcAft>
                <a:spcPts val="0"/>
              </a:spcAft>
              <a:buNone/>
            </a:pPr>
            <a:r>
              <a:t/>
            </a:r>
            <a:endParaRPr b="0" sz="1200"/>
          </a:p>
          <a:p>
            <a:pPr indent="0" lvl="0" marL="0" rtl="0" algn="l">
              <a:lnSpc>
                <a:spcPct val="115000"/>
              </a:lnSpc>
              <a:spcBef>
                <a:spcPts val="0"/>
              </a:spcBef>
              <a:spcAft>
                <a:spcPts val="0"/>
              </a:spcAft>
              <a:buNone/>
            </a:pPr>
            <a:r>
              <a:rPr b="0" lang="en-GB" sz="1200"/>
              <a:t>Would you want  to be born into a society in which there existed </a:t>
            </a:r>
            <a:r>
              <a:rPr lang="en-GB" sz="1200"/>
              <a:t>freedom</a:t>
            </a:r>
            <a:r>
              <a:rPr b="0" lang="en-GB" sz="1200"/>
              <a:t> of religion or belief and </a:t>
            </a:r>
            <a:r>
              <a:rPr lang="en-GB" sz="1200"/>
              <a:t>fair</a:t>
            </a:r>
            <a:r>
              <a:rPr b="0" lang="en-GB" sz="1200"/>
              <a:t> treatment</a:t>
            </a:r>
            <a:r>
              <a:rPr b="0" lang="en-GB" sz="1200"/>
              <a:t> of all, in </a:t>
            </a:r>
            <a:r>
              <a:rPr b="0" lang="en-GB" sz="1200"/>
              <a:t>which one could live according to one’s beliefs without fear of persecution or punishment – a secular society?</a:t>
            </a:r>
            <a:endParaRPr b="0" sz="1200"/>
          </a:p>
          <a:p>
            <a:pPr indent="0" lvl="0" marL="0" rtl="0" algn="l">
              <a:lnSpc>
                <a:spcPct val="115000"/>
              </a:lnSpc>
              <a:spcBef>
                <a:spcPts val="0"/>
              </a:spcBef>
              <a:spcAft>
                <a:spcPts val="0"/>
              </a:spcAft>
              <a:buClr>
                <a:schemeClr val="dk1"/>
              </a:buClr>
              <a:buSzPts val="1100"/>
              <a:buFont typeface="Arial"/>
              <a:buNone/>
            </a:pPr>
            <a:r>
              <a:t/>
            </a:r>
            <a:endParaRPr b="0" sz="1100">
              <a:latin typeface="Rubik"/>
              <a:ea typeface="Rubik"/>
              <a:cs typeface="Rubik"/>
              <a:sym typeface="Rubik"/>
            </a:endParaRPr>
          </a:p>
        </p:txBody>
      </p:sp>
      <p:pic>
        <p:nvPicPr>
          <p:cNvPr id="272" name="Google Shape;272;p38"/>
          <p:cNvPicPr preferRelativeResize="0"/>
          <p:nvPr/>
        </p:nvPicPr>
        <p:blipFill>
          <a:blip r:embed="rId3">
            <a:alphaModFix/>
          </a:blip>
          <a:stretch>
            <a:fillRect/>
          </a:stretch>
        </p:blipFill>
        <p:spPr>
          <a:xfrm>
            <a:off x="6503975" y="152400"/>
            <a:ext cx="2487626" cy="42526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9"/>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The case for secularism</a:t>
            </a:r>
            <a:endParaRPr/>
          </a:p>
        </p:txBody>
      </p:sp>
      <p:sp>
        <p:nvSpPr>
          <p:cNvPr id="278" name="Google Shape;278;p39"/>
          <p:cNvSpPr txBox="1"/>
          <p:nvPr>
            <p:ph idx="1" type="body"/>
          </p:nvPr>
        </p:nvSpPr>
        <p:spPr>
          <a:xfrm>
            <a:off x="663575" y="1425900"/>
            <a:ext cx="68961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800"/>
              <a:t>‘In a world where people will inevitably continue to disagree on matters of religious belief, and where religious believers will continue to feel strongly about their competing religious allegiances, a secular state in this sense – a neutral state – is the only kind of state which can plausibly be seen to be in the common interest and which all can accept without feeling themselves to be the victims of discrimination or exclusion.’</a:t>
            </a:r>
            <a:endParaRPr b="0" sz="1800"/>
          </a:p>
          <a:p>
            <a:pPr indent="0" lvl="0" marL="0" rtl="0" algn="l">
              <a:lnSpc>
                <a:spcPct val="115000"/>
              </a:lnSpc>
              <a:spcBef>
                <a:spcPts val="0"/>
              </a:spcBef>
              <a:spcAft>
                <a:spcPts val="0"/>
              </a:spcAft>
              <a:buClr>
                <a:schemeClr val="dk1"/>
              </a:buClr>
              <a:buSzPts val="1100"/>
              <a:buFont typeface="Arial"/>
              <a:buNone/>
            </a:pPr>
            <a:r>
              <a:t/>
            </a:r>
            <a:endParaRPr b="0" sz="1800"/>
          </a:p>
          <a:p>
            <a:pPr indent="0" lvl="0" marL="457200" rtl="0" algn="r">
              <a:lnSpc>
                <a:spcPct val="115000"/>
              </a:lnSpc>
              <a:spcBef>
                <a:spcPts val="0"/>
              </a:spcBef>
              <a:spcAft>
                <a:spcPts val="0"/>
              </a:spcAft>
              <a:buClr>
                <a:schemeClr val="dk1"/>
              </a:buClr>
              <a:buSzPts val="1100"/>
              <a:buFont typeface="Arial"/>
              <a:buNone/>
            </a:pPr>
            <a:r>
              <a:rPr b="0" lang="en-GB" sz="1800"/>
              <a:t>Richard Norman, </a:t>
            </a:r>
            <a:r>
              <a:rPr b="0" i="1" lang="en-GB" sz="1800"/>
              <a:t>The Case for Secularism</a:t>
            </a:r>
            <a:endParaRPr b="0" sz="1800"/>
          </a:p>
          <a:p>
            <a:pPr indent="0" lvl="0" marL="0" rtl="0" algn="l">
              <a:spcBef>
                <a:spcPts val="0"/>
              </a:spcBef>
              <a:spcAft>
                <a:spcPts val="0"/>
              </a:spcAft>
              <a:buNone/>
            </a:pPr>
            <a:r>
              <a:t/>
            </a:r>
            <a:endParaRPr sz="3000">
              <a:solidFill>
                <a:srgbClr val="4C4184"/>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0"/>
          <p:cNvSpPr txBox="1"/>
          <p:nvPr>
            <p:ph type="title"/>
          </p:nvPr>
        </p:nvSpPr>
        <p:spPr>
          <a:xfrm>
            <a:off x="661474" y="489300"/>
            <a:ext cx="46089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Who supports secularism?</a:t>
            </a:r>
            <a:endParaRPr/>
          </a:p>
        </p:txBody>
      </p:sp>
      <p:sp>
        <p:nvSpPr>
          <p:cNvPr id="284" name="Google Shape;284;p40"/>
          <p:cNvSpPr txBox="1"/>
          <p:nvPr>
            <p:ph idx="1" type="body"/>
          </p:nvPr>
        </p:nvSpPr>
        <p:spPr>
          <a:xfrm>
            <a:off x="663575" y="1271375"/>
            <a:ext cx="7463100" cy="30021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t/>
            </a:r>
            <a:endParaRPr sz="1500"/>
          </a:p>
          <a:p>
            <a:pPr indent="0" lvl="0" marL="0" rtl="0" algn="l">
              <a:lnSpc>
                <a:spcPct val="115000"/>
              </a:lnSpc>
              <a:spcBef>
                <a:spcPts val="0"/>
              </a:spcBef>
              <a:spcAft>
                <a:spcPts val="0"/>
              </a:spcAft>
              <a:buClr>
                <a:schemeClr val="dk1"/>
              </a:buClr>
              <a:buSzPts val="1100"/>
              <a:buFont typeface="Arial"/>
              <a:buNone/>
            </a:pPr>
            <a:r>
              <a:t/>
            </a:r>
            <a:endParaRPr sz="1500"/>
          </a:p>
          <a:p>
            <a:pPr indent="0" lvl="0" marL="0" rtl="0" algn="l">
              <a:lnSpc>
                <a:spcPct val="115000"/>
              </a:lnSpc>
              <a:spcBef>
                <a:spcPts val="0"/>
              </a:spcBef>
              <a:spcAft>
                <a:spcPts val="0"/>
              </a:spcAft>
              <a:buClr>
                <a:schemeClr val="dk1"/>
              </a:buClr>
              <a:buSzPts val="1100"/>
              <a:buFont typeface="Arial"/>
              <a:buNone/>
            </a:pPr>
            <a:r>
              <a:rPr lang="en-GB" sz="1500"/>
              <a:t>Secularism is supported by both religious and non-religious people (including humanists).</a:t>
            </a:r>
            <a:endParaRPr sz="1500"/>
          </a:p>
          <a:p>
            <a:pPr indent="0" lvl="0" marL="0" rtl="0" algn="l">
              <a:lnSpc>
                <a:spcPct val="115000"/>
              </a:lnSpc>
              <a:spcBef>
                <a:spcPts val="0"/>
              </a:spcBef>
              <a:spcAft>
                <a:spcPts val="0"/>
              </a:spcAft>
              <a:buClr>
                <a:schemeClr val="dk1"/>
              </a:buClr>
              <a:buSzPts val="1100"/>
              <a:buFont typeface="Arial"/>
              <a:buNone/>
            </a:pPr>
            <a:r>
              <a:t/>
            </a:r>
            <a:endParaRPr b="0" sz="1500"/>
          </a:p>
          <a:p>
            <a:pPr indent="-323850" lvl="0" marL="457200" rtl="0" algn="l">
              <a:lnSpc>
                <a:spcPct val="115000"/>
              </a:lnSpc>
              <a:spcBef>
                <a:spcPts val="0"/>
              </a:spcBef>
              <a:spcAft>
                <a:spcPts val="0"/>
              </a:spcAft>
              <a:buSzPts val="1500"/>
              <a:buFont typeface="Calibri"/>
              <a:buChar char="●"/>
            </a:pPr>
            <a:r>
              <a:rPr b="0" lang="en-GB" sz="1500"/>
              <a:t>50% of Britons want the Church of England to be separate from the State, compared to only 21% who want them to continue to be linked.</a:t>
            </a:r>
            <a:endParaRPr b="0" sz="1500"/>
          </a:p>
          <a:p>
            <a:pPr indent="-323850" lvl="0" marL="457200" rtl="0" algn="l">
              <a:lnSpc>
                <a:spcPct val="115000"/>
              </a:lnSpc>
              <a:spcBef>
                <a:spcPts val="0"/>
              </a:spcBef>
              <a:spcAft>
                <a:spcPts val="0"/>
              </a:spcAft>
              <a:buSzPts val="1500"/>
              <a:buFont typeface="Calibri"/>
              <a:buChar char="●"/>
            </a:pPr>
            <a:r>
              <a:rPr b="0" lang="en-GB" sz="1500"/>
              <a:t>Among Anglicans, 46% want to keep the connection between church and state, while 30% say it should be disestablished.</a:t>
            </a:r>
            <a:endParaRPr b="0" sz="1500"/>
          </a:p>
          <a:p>
            <a:pPr indent="-323850" lvl="0" marL="457200" rtl="0" algn="l">
              <a:lnSpc>
                <a:spcPct val="115000"/>
              </a:lnSpc>
              <a:spcBef>
                <a:spcPts val="0"/>
              </a:spcBef>
              <a:spcAft>
                <a:spcPts val="0"/>
              </a:spcAft>
              <a:buSzPts val="1500"/>
              <a:buFont typeface="Calibri"/>
              <a:buChar char="●"/>
            </a:pPr>
            <a:r>
              <a:rPr b="0" lang="en-GB" sz="1500"/>
              <a:t>61% of the population (including 51% of Anglicans) believe bishops should no longer automatically be given seats in the House of Lords.</a:t>
            </a:r>
            <a:endParaRPr b="0" sz="1500"/>
          </a:p>
          <a:p>
            <a:pPr indent="-323850" lvl="0" marL="457200" rtl="0" algn="l">
              <a:lnSpc>
                <a:spcPct val="115000"/>
              </a:lnSpc>
              <a:spcBef>
                <a:spcPts val="0"/>
              </a:spcBef>
              <a:spcAft>
                <a:spcPts val="0"/>
              </a:spcAft>
              <a:buSzPts val="1500"/>
              <a:buFont typeface="Calibri"/>
              <a:buChar char="●"/>
            </a:pPr>
            <a:r>
              <a:rPr b="0" lang="en-GB" sz="1500"/>
              <a:t>71% of British adults agree that ‘religion and law should be kept strictly separate’, with just 12% disagreeing.</a:t>
            </a:r>
            <a:endParaRPr b="0" sz="1500"/>
          </a:p>
          <a:p>
            <a:pPr indent="0" lvl="0" marL="0" rtl="0" algn="l">
              <a:spcBef>
                <a:spcPts val="0"/>
              </a:spcBef>
              <a:spcAft>
                <a:spcPts val="0"/>
              </a:spcAft>
              <a:buNone/>
            </a:pPr>
            <a:r>
              <a:t/>
            </a:r>
            <a:endParaRPr/>
          </a:p>
        </p:txBody>
      </p:sp>
      <p:pic>
        <p:nvPicPr>
          <p:cNvPr id="285" name="Google Shape;285;p40"/>
          <p:cNvPicPr preferRelativeResize="0"/>
          <p:nvPr/>
        </p:nvPicPr>
        <p:blipFill rotWithShape="1">
          <a:blip r:embed="rId3">
            <a:alphaModFix/>
          </a:blip>
          <a:srcRect b="16156" l="14805" r="10685" t="19170"/>
          <a:stretch/>
        </p:blipFill>
        <p:spPr>
          <a:xfrm>
            <a:off x="6479375" y="173550"/>
            <a:ext cx="2469402" cy="15678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1"/>
          <p:cNvSpPr txBox="1"/>
          <p:nvPr>
            <p:ph type="title"/>
          </p:nvPr>
        </p:nvSpPr>
        <p:spPr>
          <a:xfrm>
            <a:off x="661473" y="489300"/>
            <a:ext cx="4933200" cy="6696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a:solidFill>
                  <a:schemeClr val="lt2"/>
                </a:solidFill>
              </a:rPr>
              <a:t>Who supports secularism?</a:t>
            </a:r>
            <a:endParaRPr/>
          </a:p>
        </p:txBody>
      </p:sp>
      <p:sp>
        <p:nvSpPr>
          <p:cNvPr id="291" name="Google Shape;291;p41"/>
          <p:cNvSpPr txBox="1"/>
          <p:nvPr>
            <p:ph idx="1" type="body"/>
          </p:nvPr>
        </p:nvSpPr>
        <p:spPr>
          <a:xfrm>
            <a:off x="663575" y="1785725"/>
            <a:ext cx="5630100" cy="24879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GB" sz="1800"/>
              <a:t>‘I swear by my religion. I will die for it. But is my personal affair. The state has nothing to do with it. The state will look after your secular wealth, health, communications...’</a:t>
            </a:r>
            <a:endParaRPr b="0" sz="1800"/>
          </a:p>
          <a:p>
            <a:pPr indent="0" lvl="0" marL="0" rtl="0" algn="l">
              <a:lnSpc>
                <a:spcPct val="115000"/>
              </a:lnSpc>
              <a:spcBef>
                <a:spcPts val="0"/>
              </a:spcBef>
              <a:spcAft>
                <a:spcPts val="0"/>
              </a:spcAft>
              <a:buClr>
                <a:schemeClr val="dk1"/>
              </a:buClr>
              <a:buSzPts val="1100"/>
              <a:buFont typeface="Arial"/>
              <a:buNone/>
            </a:pPr>
            <a:r>
              <a:t/>
            </a:r>
            <a:endParaRPr b="0" sz="1800"/>
          </a:p>
          <a:p>
            <a:pPr indent="0" lvl="0" marL="0" rtl="0" algn="r">
              <a:lnSpc>
                <a:spcPct val="115000"/>
              </a:lnSpc>
              <a:spcBef>
                <a:spcPts val="0"/>
              </a:spcBef>
              <a:spcAft>
                <a:spcPts val="0"/>
              </a:spcAft>
              <a:buClr>
                <a:schemeClr val="dk1"/>
              </a:buClr>
              <a:buSzPts val="1100"/>
              <a:buFont typeface="Arial"/>
              <a:buNone/>
            </a:pPr>
            <a:r>
              <a:rPr b="0" lang="en-GB" sz="1800"/>
              <a:t>Mahatma Gandhi</a:t>
            </a:r>
            <a:endParaRPr b="0" sz="1800"/>
          </a:p>
          <a:p>
            <a:pPr indent="0" lvl="0" marL="0" rtl="0" algn="l">
              <a:lnSpc>
                <a:spcPct val="115000"/>
              </a:lnSpc>
              <a:spcBef>
                <a:spcPts val="0"/>
              </a:spcBef>
              <a:spcAft>
                <a:spcPts val="0"/>
              </a:spcAft>
              <a:buClr>
                <a:schemeClr val="dk1"/>
              </a:buClr>
              <a:buSzPts val="1100"/>
              <a:buFont typeface="Arial"/>
              <a:buNone/>
            </a:pPr>
            <a:r>
              <a:t/>
            </a:r>
            <a:endParaRPr b="0" sz="1200"/>
          </a:p>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2"/>
          <p:cNvSpPr txBox="1"/>
          <p:nvPr>
            <p:ph type="title"/>
          </p:nvPr>
        </p:nvSpPr>
        <p:spPr>
          <a:xfrm>
            <a:off x="661474" y="489300"/>
            <a:ext cx="47430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Are there any secular states?</a:t>
            </a:r>
            <a:endParaRPr/>
          </a:p>
        </p:txBody>
      </p:sp>
      <p:sp>
        <p:nvSpPr>
          <p:cNvPr id="297" name="Google Shape;297;p42"/>
          <p:cNvSpPr txBox="1"/>
          <p:nvPr>
            <p:ph idx="1" type="body"/>
          </p:nvPr>
        </p:nvSpPr>
        <p:spPr>
          <a:xfrm>
            <a:off x="663575" y="1425900"/>
            <a:ext cx="7562400" cy="2847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0" lang="en-GB" sz="1200"/>
              <a:t>The </a:t>
            </a:r>
            <a:r>
              <a:rPr lang="en-GB" sz="1200"/>
              <a:t>UK</a:t>
            </a:r>
            <a:r>
              <a:rPr b="0" lang="en-GB" sz="1200"/>
              <a:t> is </a:t>
            </a:r>
            <a:r>
              <a:rPr lang="en-GB" sz="1200"/>
              <a:t>not</a:t>
            </a:r>
            <a:r>
              <a:rPr b="0" lang="en-GB" sz="1200"/>
              <a:t> a secular state. It has an established state church. – the </a:t>
            </a:r>
            <a:r>
              <a:rPr b="0" lang="en-GB" sz="1200" u="sng"/>
              <a:t>Church of Engaland</a:t>
            </a:r>
            <a:r>
              <a:rPr b="0" lang="en-GB" sz="1200"/>
              <a:t>.</a:t>
            </a:r>
            <a:endParaRPr b="0" sz="1200"/>
          </a:p>
          <a:p>
            <a:pPr indent="0" lvl="0" marL="0" rtl="0" algn="l">
              <a:spcBef>
                <a:spcPts val="0"/>
              </a:spcBef>
              <a:spcAft>
                <a:spcPts val="0"/>
              </a:spcAft>
              <a:buNone/>
            </a:pPr>
            <a:r>
              <a:t/>
            </a:r>
            <a:endParaRPr sz="1200"/>
          </a:p>
          <a:p>
            <a:pPr indent="0" lvl="0" marL="0" rtl="0" algn="l">
              <a:spcBef>
                <a:spcPts val="0"/>
              </a:spcBef>
              <a:spcAft>
                <a:spcPts val="0"/>
              </a:spcAft>
              <a:buNone/>
            </a:pPr>
            <a:r>
              <a:rPr b="0" lang="en-GB" sz="1200"/>
              <a:t>Many other states are </a:t>
            </a:r>
            <a:r>
              <a:rPr lang="en-GB" sz="1200"/>
              <a:t>not</a:t>
            </a:r>
            <a:r>
              <a:rPr b="0" lang="en-GB" sz="1200"/>
              <a:t> secular:</a:t>
            </a:r>
            <a:endParaRPr b="0" sz="1200"/>
          </a:p>
          <a:p>
            <a:pPr indent="0" lvl="0" marL="0" rtl="0" algn="l">
              <a:spcBef>
                <a:spcPts val="0"/>
              </a:spcBef>
              <a:spcAft>
                <a:spcPts val="0"/>
              </a:spcAft>
              <a:buNone/>
            </a:pPr>
            <a:r>
              <a:t/>
            </a:r>
            <a:endParaRPr b="0" sz="1200"/>
          </a:p>
          <a:p>
            <a:pPr indent="-304800" lvl="0" marL="457200" rtl="0" algn="l">
              <a:lnSpc>
                <a:spcPct val="115000"/>
              </a:lnSpc>
              <a:spcBef>
                <a:spcPts val="0"/>
              </a:spcBef>
              <a:spcAft>
                <a:spcPts val="0"/>
              </a:spcAft>
              <a:buSzPts val="1200"/>
              <a:buFont typeface="Rubik"/>
              <a:buChar char="●"/>
            </a:pPr>
            <a:r>
              <a:rPr lang="en-GB" sz="1200"/>
              <a:t>Denmark</a:t>
            </a:r>
            <a:r>
              <a:rPr b="0" lang="en-GB" sz="1200"/>
              <a:t> has a </a:t>
            </a:r>
            <a:r>
              <a:rPr b="0" lang="en-GB" sz="1200" u="sng"/>
              <a:t>Protestant</a:t>
            </a:r>
            <a:r>
              <a:rPr b="0" lang="en-GB" sz="1200"/>
              <a:t> state church</a:t>
            </a:r>
            <a:endParaRPr b="0" sz="1200"/>
          </a:p>
          <a:p>
            <a:pPr indent="-304800" lvl="0" marL="457200" rtl="0" algn="l">
              <a:lnSpc>
                <a:spcPct val="115000"/>
              </a:lnSpc>
              <a:spcBef>
                <a:spcPts val="0"/>
              </a:spcBef>
              <a:spcAft>
                <a:spcPts val="0"/>
              </a:spcAft>
              <a:buSzPts val="1200"/>
              <a:buFont typeface="Rubik"/>
              <a:buChar char="●"/>
            </a:pPr>
            <a:r>
              <a:rPr b="0" lang="en-GB" sz="1200"/>
              <a:t>The constitution of </a:t>
            </a:r>
            <a:r>
              <a:rPr lang="en-GB" sz="1200"/>
              <a:t>Myanmar</a:t>
            </a:r>
            <a:r>
              <a:rPr b="0" lang="en-GB" sz="1200"/>
              <a:t> grants special preferences towards </a:t>
            </a:r>
            <a:r>
              <a:rPr b="0" lang="en-GB" sz="1200" u="sng"/>
              <a:t>Buddhism</a:t>
            </a:r>
            <a:endParaRPr b="0" sz="1200" u="sng"/>
          </a:p>
          <a:p>
            <a:pPr indent="-304800" lvl="0" marL="457200" rtl="0" algn="l">
              <a:lnSpc>
                <a:spcPct val="115000"/>
              </a:lnSpc>
              <a:spcBef>
                <a:spcPts val="0"/>
              </a:spcBef>
              <a:spcAft>
                <a:spcPts val="0"/>
              </a:spcAft>
              <a:buSzPts val="1200"/>
              <a:buFont typeface="Rubik"/>
              <a:buChar char="●"/>
            </a:pPr>
            <a:r>
              <a:rPr b="0" lang="en-GB" sz="1200" u="sng"/>
              <a:t>Islam</a:t>
            </a:r>
            <a:r>
              <a:rPr b="0" lang="en-GB" sz="1200"/>
              <a:t> is the state religion of </a:t>
            </a:r>
            <a:r>
              <a:rPr lang="en-GB" sz="1200"/>
              <a:t>Saudi Arabia</a:t>
            </a:r>
            <a:endParaRPr sz="1200"/>
          </a:p>
          <a:p>
            <a:pPr indent="-304800" lvl="0" marL="457200" rtl="0" algn="l">
              <a:lnSpc>
                <a:spcPct val="115000"/>
              </a:lnSpc>
              <a:spcBef>
                <a:spcPts val="0"/>
              </a:spcBef>
              <a:spcAft>
                <a:spcPts val="0"/>
              </a:spcAft>
              <a:buSzPts val="1200"/>
              <a:buFont typeface="Rubik"/>
              <a:buChar char="●"/>
            </a:pPr>
            <a:r>
              <a:rPr b="0" lang="en-GB" sz="1200"/>
              <a:t>In </a:t>
            </a:r>
            <a:r>
              <a:rPr lang="en-GB" sz="1200"/>
              <a:t>Greece</a:t>
            </a:r>
            <a:r>
              <a:rPr b="0" lang="en-GB" sz="1200"/>
              <a:t> the </a:t>
            </a:r>
            <a:r>
              <a:rPr b="0" lang="en-GB" sz="1200" u="sng"/>
              <a:t>Greek Orthodox Church</a:t>
            </a:r>
            <a:r>
              <a:rPr b="0" lang="en-GB" sz="1200"/>
              <a:t> is constitutionally recognized as the ‘prevailing religion’ of the country</a:t>
            </a:r>
            <a:endParaRPr b="0" sz="1200"/>
          </a:p>
          <a:p>
            <a:pPr indent="-304800" lvl="0" marL="457200" rtl="0" algn="l">
              <a:lnSpc>
                <a:spcPct val="115000"/>
              </a:lnSpc>
              <a:spcBef>
                <a:spcPts val="0"/>
              </a:spcBef>
              <a:spcAft>
                <a:spcPts val="0"/>
              </a:spcAft>
              <a:buSzPts val="1200"/>
              <a:buFont typeface="Rubik"/>
              <a:buChar char="●"/>
            </a:pPr>
            <a:r>
              <a:rPr lang="en-GB" sz="1200"/>
              <a:t>Israel</a:t>
            </a:r>
            <a:r>
              <a:rPr b="0" lang="en-GB" sz="1200"/>
              <a:t> is defined in several of its laws as a ‘</a:t>
            </a:r>
            <a:r>
              <a:rPr b="0" lang="en-GB" sz="1200" u="sng"/>
              <a:t>Jewish</a:t>
            </a:r>
            <a:r>
              <a:rPr b="0" lang="en-GB" sz="1200"/>
              <a:t> state’ (however, there is debate about whether ‘Jewish’ refers to an ethnic or religious group)</a:t>
            </a:r>
            <a:endParaRPr b="0" sz="1200"/>
          </a:p>
          <a:p>
            <a:pPr indent="-304800" lvl="0" marL="457200" rtl="0" algn="l">
              <a:lnSpc>
                <a:spcPct val="115000"/>
              </a:lnSpc>
              <a:spcBef>
                <a:spcPts val="0"/>
              </a:spcBef>
              <a:spcAft>
                <a:spcPts val="0"/>
              </a:spcAft>
              <a:buSzPts val="1200"/>
              <a:buFont typeface="Rubik"/>
              <a:buChar char="●"/>
            </a:pPr>
            <a:r>
              <a:rPr lang="en-GB" sz="1200"/>
              <a:t>China</a:t>
            </a:r>
            <a:r>
              <a:rPr b="0" lang="en-GB" sz="1200"/>
              <a:t> has a policy of official state </a:t>
            </a:r>
            <a:r>
              <a:rPr b="0" lang="en-GB" sz="1200" u="sng"/>
              <a:t>Marxist-atheism</a:t>
            </a:r>
            <a:r>
              <a:rPr b="0" lang="en-GB" sz="1200"/>
              <a:t> – citizens are only allowed to practice particular state sanctioned religions, and members of the ruling party strongly discouraged from holding religious faith</a:t>
            </a:r>
            <a:endParaRPr b="0" sz="1200"/>
          </a:p>
          <a:p>
            <a:pPr indent="-304800" lvl="0" marL="457200" rtl="0" algn="l">
              <a:lnSpc>
                <a:spcPct val="115000"/>
              </a:lnSpc>
              <a:spcBef>
                <a:spcPts val="0"/>
              </a:spcBef>
              <a:spcAft>
                <a:spcPts val="0"/>
              </a:spcAft>
              <a:buSzPts val="1200"/>
              <a:buFont typeface="Rubik"/>
              <a:buChar char="●"/>
            </a:pPr>
            <a:r>
              <a:rPr b="0" lang="en-GB" sz="1200" u="sng"/>
              <a:t>Catholicism</a:t>
            </a:r>
            <a:r>
              <a:rPr b="0" lang="en-GB" sz="1200"/>
              <a:t> is the state religion in </a:t>
            </a:r>
            <a:r>
              <a:rPr lang="en-GB" sz="1200"/>
              <a:t>Costa Rica</a:t>
            </a:r>
            <a:endParaRPr sz="1200"/>
          </a:p>
          <a:p>
            <a:pPr indent="-304800" lvl="0" marL="457200" rtl="0" algn="l">
              <a:lnSpc>
                <a:spcPct val="115000"/>
              </a:lnSpc>
              <a:spcBef>
                <a:spcPts val="0"/>
              </a:spcBef>
              <a:spcAft>
                <a:spcPts val="0"/>
              </a:spcAft>
              <a:buSzPts val="1200"/>
              <a:buFont typeface="Rubik"/>
              <a:buChar char="●"/>
            </a:pPr>
            <a:r>
              <a:rPr lang="en-GB" sz="1200"/>
              <a:t>Iran</a:t>
            </a:r>
            <a:r>
              <a:rPr b="0" lang="en-GB" sz="1200"/>
              <a:t>’s constitution defines the country as an Islamic republic and specifies </a:t>
            </a:r>
            <a:r>
              <a:rPr b="0" lang="en-GB" sz="1200" u="sng"/>
              <a:t>Shia Islam</a:t>
            </a:r>
            <a:r>
              <a:rPr lang="en-GB" sz="1200"/>
              <a:t> </a:t>
            </a:r>
            <a:r>
              <a:rPr b="0" lang="en-GB" sz="1200"/>
              <a:t>as the official state religion</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ph type="title"/>
          </p:nvPr>
        </p:nvSpPr>
        <p:spPr>
          <a:xfrm>
            <a:off x="661474" y="489300"/>
            <a:ext cx="47430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Are there any secular states?</a:t>
            </a:r>
            <a:endParaRPr/>
          </a:p>
        </p:txBody>
      </p:sp>
      <p:sp>
        <p:nvSpPr>
          <p:cNvPr id="303" name="Google Shape;303;p43"/>
          <p:cNvSpPr txBox="1"/>
          <p:nvPr>
            <p:ph idx="1" type="body"/>
          </p:nvPr>
        </p:nvSpPr>
        <p:spPr>
          <a:xfrm>
            <a:off x="663575" y="1401775"/>
            <a:ext cx="7562400" cy="2871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GB" sz="1400"/>
              <a:t>Many states are constitutionally </a:t>
            </a:r>
            <a:r>
              <a:rPr lang="en-GB" sz="1400"/>
              <a:t>secular</a:t>
            </a:r>
            <a:r>
              <a:rPr b="0" lang="en-GB" sz="1400"/>
              <a:t>, such as…</a:t>
            </a:r>
            <a:endParaRPr b="0" sz="1400"/>
          </a:p>
          <a:p>
            <a:pPr indent="-317500" lvl="0" marL="457200" rtl="0" algn="l">
              <a:lnSpc>
                <a:spcPct val="115000"/>
              </a:lnSpc>
              <a:spcBef>
                <a:spcPts val="0"/>
              </a:spcBef>
              <a:spcAft>
                <a:spcPts val="0"/>
              </a:spcAft>
              <a:buSzPts val="1400"/>
              <a:buFont typeface="Calibri"/>
              <a:buChar char="●"/>
            </a:pPr>
            <a:r>
              <a:rPr b="0" lang="en-GB" sz="1400"/>
              <a:t>The USA,</a:t>
            </a:r>
            <a:endParaRPr b="0" sz="1400"/>
          </a:p>
          <a:p>
            <a:pPr indent="-317500" lvl="0" marL="457200" rtl="0" algn="l">
              <a:lnSpc>
                <a:spcPct val="115000"/>
              </a:lnSpc>
              <a:spcBef>
                <a:spcPts val="0"/>
              </a:spcBef>
              <a:spcAft>
                <a:spcPts val="0"/>
              </a:spcAft>
              <a:buSzPts val="1400"/>
              <a:buFont typeface="Calibri"/>
              <a:buChar char="●"/>
            </a:pPr>
            <a:r>
              <a:rPr b="0" lang="en-GB" sz="1400"/>
              <a:t>France</a:t>
            </a:r>
            <a:endParaRPr b="0" sz="1400"/>
          </a:p>
          <a:p>
            <a:pPr indent="-317500" lvl="0" marL="457200" rtl="0" algn="l">
              <a:lnSpc>
                <a:spcPct val="115000"/>
              </a:lnSpc>
              <a:spcBef>
                <a:spcPts val="0"/>
              </a:spcBef>
              <a:spcAft>
                <a:spcPts val="0"/>
              </a:spcAft>
              <a:buSzPts val="1400"/>
              <a:buFont typeface="Calibri"/>
              <a:buChar char="●"/>
            </a:pPr>
            <a:r>
              <a:rPr b="0" lang="en-GB" sz="1400"/>
              <a:t>India</a:t>
            </a:r>
            <a:endParaRPr b="0" sz="1400"/>
          </a:p>
          <a:p>
            <a:pPr indent="-317500" lvl="0" marL="457200" rtl="0" algn="l">
              <a:lnSpc>
                <a:spcPct val="115000"/>
              </a:lnSpc>
              <a:spcBef>
                <a:spcPts val="0"/>
              </a:spcBef>
              <a:spcAft>
                <a:spcPts val="0"/>
              </a:spcAft>
              <a:buSzPts val="1400"/>
              <a:buFont typeface="Calibri"/>
              <a:buChar char="●"/>
            </a:pPr>
            <a:r>
              <a:rPr b="0" lang="en-GB" sz="1400"/>
              <a:t>Turkey</a:t>
            </a:r>
            <a:endParaRPr b="0" sz="1400"/>
          </a:p>
          <a:p>
            <a:pPr indent="0" lvl="0" marL="0" rtl="0" algn="l">
              <a:lnSpc>
                <a:spcPct val="115000"/>
              </a:lnSpc>
              <a:spcBef>
                <a:spcPts val="0"/>
              </a:spcBef>
              <a:spcAft>
                <a:spcPts val="0"/>
              </a:spcAft>
              <a:buNone/>
            </a:pPr>
            <a:r>
              <a:t/>
            </a:r>
            <a:endParaRPr b="0" sz="1400"/>
          </a:p>
          <a:p>
            <a:pPr indent="0" lvl="0" marL="0" rtl="0" algn="l">
              <a:lnSpc>
                <a:spcPct val="115000"/>
              </a:lnSpc>
              <a:spcBef>
                <a:spcPts val="0"/>
              </a:spcBef>
              <a:spcAft>
                <a:spcPts val="0"/>
              </a:spcAft>
              <a:buNone/>
            </a:pPr>
            <a:r>
              <a:rPr b="0" lang="en-GB" sz="1400"/>
              <a:t>However, countries can be secular in name and not in practice if freedom and equal treatment are not respected, and secularism is under threat in many places around the world today.</a:t>
            </a:r>
            <a:endParaRPr b="0" sz="1400"/>
          </a:p>
          <a:p>
            <a:pPr indent="0" lvl="0" marL="0" rtl="0" algn="l">
              <a:lnSpc>
                <a:spcPct val="115000"/>
              </a:lnSpc>
              <a:spcBef>
                <a:spcPts val="0"/>
              </a:spcBef>
              <a:spcAft>
                <a:spcPts val="0"/>
              </a:spcAft>
              <a:buNone/>
            </a:pPr>
            <a:r>
              <a:t/>
            </a:r>
            <a:endParaRPr b="0" sz="1400"/>
          </a:p>
          <a:p>
            <a:pPr indent="0" lvl="0" marL="0" rtl="0" algn="l">
              <a:lnSpc>
                <a:spcPct val="115000"/>
              </a:lnSpc>
              <a:spcBef>
                <a:spcPts val="0"/>
              </a:spcBef>
              <a:spcAft>
                <a:spcPts val="0"/>
              </a:spcAft>
              <a:buNone/>
            </a:pPr>
            <a:r>
              <a:rPr b="0" lang="en-GB" sz="1400"/>
              <a:t>There have been rising tensions in states that are, on paper, secular, but have governments that have rejected secular principles and turned towards religious nationalism, for example in India and the USA.</a:t>
            </a:r>
            <a:endParaRPr b="0" sz="1400"/>
          </a:p>
          <a:p>
            <a:pPr indent="0" lvl="0" marL="0" rtl="0" algn="l">
              <a:lnSpc>
                <a:spcPct val="115000"/>
              </a:lnSpc>
              <a:spcBef>
                <a:spcPts val="0"/>
              </a:spcBef>
              <a:spcAft>
                <a:spcPts val="0"/>
              </a:spcAft>
              <a:buNone/>
            </a:pPr>
            <a:r>
              <a:t/>
            </a:r>
            <a:endParaRPr b="0"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4"/>
          <p:cNvSpPr txBox="1"/>
          <p:nvPr>
            <p:ph type="title"/>
          </p:nvPr>
        </p:nvSpPr>
        <p:spPr>
          <a:xfrm>
            <a:off x="661481" y="489293"/>
            <a:ext cx="39105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Threats to secularism</a:t>
            </a:r>
            <a:endParaRPr/>
          </a:p>
        </p:txBody>
      </p:sp>
      <p:sp>
        <p:nvSpPr>
          <p:cNvPr id="309" name="Google Shape;309;p44"/>
          <p:cNvSpPr txBox="1"/>
          <p:nvPr>
            <p:ph idx="1" type="body"/>
          </p:nvPr>
        </p:nvSpPr>
        <p:spPr>
          <a:xfrm>
            <a:off x="663575" y="1425900"/>
            <a:ext cx="65607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GB" sz="1400"/>
              <a:t>Secularism is under threat in many parts of the world today, including in countries that are secular states.</a:t>
            </a:r>
            <a:endParaRPr sz="1400"/>
          </a:p>
          <a:p>
            <a:pPr indent="0" lvl="0" marL="0" rtl="0" algn="l">
              <a:lnSpc>
                <a:spcPct val="115000"/>
              </a:lnSpc>
              <a:spcBef>
                <a:spcPts val="0"/>
              </a:spcBef>
              <a:spcAft>
                <a:spcPts val="0"/>
              </a:spcAft>
              <a:buClr>
                <a:schemeClr val="dk1"/>
              </a:buClr>
              <a:buSzPts val="1100"/>
              <a:buFont typeface="Arial"/>
              <a:buNone/>
            </a:pPr>
            <a:r>
              <a:t/>
            </a:r>
            <a:endParaRPr b="0" sz="1400"/>
          </a:p>
          <a:p>
            <a:pPr indent="-317500" lvl="0" marL="457200" rtl="0" algn="l">
              <a:lnSpc>
                <a:spcPct val="115000"/>
              </a:lnSpc>
              <a:spcBef>
                <a:spcPts val="0"/>
              </a:spcBef>
              <a:spcAft>
                <a:spcPts val="0"/>
              </a:spcAft>
              <a:buSzPts val="1400"/>
              <a:buFont typeface="Calibri"/>
              <a:buChar char="●"/>
            </a:pPr>
            <a:r>
              <a:rPr b="0" lang="en-GB" sz="1400"/>
              <a:t>Many countries are far from being secular, e.g Iran, Saudi Arabia, China</a:t>
            </a:r>
            <a:endParaRPr b="0" sz="1400"/>
          </a:p>
          <a:p>
            <a:pPr indent="-317500" lvl="0" marL="457200" rtl="0" algn="l">
              <a:lnSpc>
                <a:spcPct val="115000"/>
              </a:lnSpc>
              <a:spcBef>
                <a:spcPts val="0"/>
              </a:spcBef>
              <a:spcAft>
                <a:spcPts val="0"/>
              </a:spcAft>
              <a:buSzPts val="1400"/>
              <a:buFont typeface="Calibri"/>
              <a:buChar char="●"/>
            </a:pPr>
            <a:r>
              <a:rPr b="0" lang="en-GB" sz="1400"/>
              <a:t>Religious nationalism is in the rise in many </a:t>
            </a:r>
            <a:r>
              <a:rPr b="0" lang="en-GB" sz="1400"/>
              <a:t>countries</a:t>
            </a:r>
            <a:r>
              <a:rPr b="0" lang="en-GB" sz="1400"/>
              <a:t>, e.g. The USA, India, Turkey</a:t>
            </a:r>
            <a:endParaRPr b="0" sz="1400"/>
          </a:p>
          <a:p>
            <a:pPr indent="0" lvl="0" marL="0" rtl="0" algn="l">
              <a:lnSpc>
                <a:spcPct val="115000"/>
              </a:lnSpc>
              <a:spcBef>
                <a:spcPts val="0"/>
              </a:spcBef>
              <a:spcAft>
                <a:spcPts val="0"/>
              </a:spcAft>
              <a:buClr>
                <a:schemeClr val="dk1"/>
              </a:buClr>
              <a:buSzPts val="1100"/>
              <a:buFont typeface="Arial"/>
              <a:buNone/>
            </a:pPr>
            <a:r>
              <a:t/>
            </a:r>
            <a:endParaRPr b="0" sz="1400"/>
          </a:p>
          <a:p>
            <a:pPr indent="0" lvl="0" marL="0" rtl="0" algn="l">
              <a:lnSpc>
                <a:spcPct val="115000"/>
              </a:lnSpc>
              <a:spcBef>
                <a:spcPts val="0"/>
              </a:spcBef>
              <a:spcAft>
                <a:spcPts val="0"/>
              </a:spcAft>
              <a:buClr>
                <a:schemeClr val="dk1"/>
              </a:buClr>
              <a:buSzPts val="1100"/>
              <a:buFont typeface="Arial"/>
              <a:buNone/>
            </a:pPr>
            <a:r>
              <a:rPr b="0" lang="en-GB" sz="1400"/>
              <a:t>Secularists can be found all over the world trying to defend secularism. This is a core area of work for many humanist organisations from Nigeria to Nepal, and Poland to Puerto Rico.</a:t>
            </a:r>
            <a:endParaRPr b="0" sz="1400"/>
          </a:p>
          <a:p>
            <a:pPr indent="0" lvl="0" marL="0" rtl="0" algn="l">
              <a:lnSpc>
                <a:spcPct val="115000"/>
              </a:lnSpc>
              <a:spcBef>
                <a:spcPts val="0"/>
              </a:spcBef>
              <a:spcAft>
                <a:spcPts val="0"/>
              </a:spcAft>
              <a:buClr>
                <a:schemeClr val="dk1"/>
              </a:buClr>
              <a:buSzPts val="1100"/>
              <a:buFont typeface="Arial"/>
              <a:buNone/>
            </a:pPr>
            <a:r>
              <a:t/>
            </a:r>
            <a:endParaRPr b="0" sz="1400"/>
          </a:p>
          <a:p>
            <a:pPr indent="0" lvl="0" marL="0" rtl="0" algn="l">
              <a:lnSpc>
                <a:spcPct val="115000"/>
              </a:lnSpc>
              <a:spcBef>
                <a:spcPts val="0"/>
              </a:spcBef>
              <a:spcAft>
                <a:spcPts val="0"/>
              </a:spcAft>
              <a:buClr>
                <a:schemeClr val="dk1"/>
              </a:buClr>
              <a:buSzPts val="1100"/>
              <a:buFont typeface="Arial"/>
              <a:buNone/>
            </a:pPr>
            <a:r>
              <a:rPr b="0" lang="en-GB" sz="1400"/>
              <a:t>Many secularists worry that, without constant campaigning, and speaking up for what they see as the benefits of secularism, past achievements may be washed away and that this will be a threat to freedom, equality, and peace.</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9">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5"/>
          <p:cNvSpPr txBox="1"/>
          <p:nvPr>
            <p:ph type="title"/>
          </p:nvPr>
        </p:nvSpPr>
        <p:spPr>
          <a:xfrm>
            <a:off x="661473" y="489300"/>
            <a:ext cx="49878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Opposition to secularism</a:t>
            </a:r>
            <a:endParaRPr/>
          </a:p>
        </p:txBody>
      </p:sp>
      <p:sp>
        <p:nvSpPr>
          <p:cNvPr id="315" name="Google Shape;315;p45"/>
          <p:cNvSpPr txBox="1"/>
          <p:nvPr>
            <p:ph idx="1" type="body"/>
          </p:nvPr>
        </p:nvSpPr>
        <p:spPr>
          <a:xfrm>
            <a:off x="663575" y="1425900"/>
            <a:ext cx="62139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a:t>Arguments</a:t>
            </a:r>
            <a:endParaRPr/>
          </a:p>
          <a:p>
            <a:pPr indent="0" lvl="0" marL="0" rtl="0" algn="l">
              <a:lnSpc>
                <a:spcPct val="115000"/>
              </a:lnSpc>
              <a:spcBef>
                <a:spcPts val="0"/>
              </a:spcBef>
              <a:spcAft>
                <a:spcPts val="0"/>
              </a:spcAft>
              <a:buNone/>
            </a:pPr>
            <a:r>
              <a:t/>
            </a:r>
            <a:endParaRPr/>
          </a:p>
          <a:p>
            <a:pPr indent="-330200" lvl="0" marL="457200" rtl="0" algn="l">
              <a:lnSpc>
                <a:spcPct val="115000"/>
              </a:lnSpc>
              <a:spcBef>
                <a:spcPts val="0"/>
              </a:spcBef>
              <a:spcAft>
                <a:spcPts val="0"/>
              </a:spcAft>
              <a:buSzPts val="1600"/>
              <a:buAutoNum type="arabicParenR"/>
            </a:pPr>
            <a:r>
              <a:rPr b="0" lang="en-GB"/>
              <a:t>‘We don’t want neutrality’</a:t>
            </a:r>
            <a:endParaRPr b="0"/>
          </a:p>
          <a:p>
            <a:pPr indent="-330200" lvl="0" marL="457200" rtl="0" algn="l">
              <a:lnSpc>
                <a:spcPct val="115000"/>
              </a:lnSpc>
              <a:spcBef>
                <a:spcPts val="0"/>
              </a:spcBef>
              <a:spcAft>
                <a:spcPts val="0"/>
              </a:spcAft>
              <a:buSzPts val="1600"/>
              <a:buAutoNum type="arabicParenR"/>
            </a:pPr>
            <a:r>
              <a:rPr b="0" lang="en-GB"/>
              <a:t>‘Secularism means no morality’</a:t>
            </a:r>
            <a:endParaRPr b="0"/>
          </a:p>
          <a:p>
            <a:pPr indent="-330200" lvl="0" marL="457200" rtl="0" algn="l">
              <a:lnSpc>
                <a:spcPct val="115000"/>
              </a:lnSpc>
              <a:spcBef>
                <a:spcPts val="0"/>
              </a:spcBef>
              <a:spcAft>
                <a:spcPts val="0"/>
              </a:spcAft>
              <a:buSzPts val="1600"/>
              <a:buAutoNum type="arabicParenR"/>
            </a:pPr>
            <a:r>
              <a:rPr b="0" lang="en-GB"/>
              <a:t>‘Secularism is just enforced atheism’</a:t>
            </a:r>
            <a:endParaRPr b="0"/>
          </a:p>
          <a:p>
            <a:pPr indent="-330200" lvl="0" marL="457200" rtl="0" algn="l">
              <a:lnSpc>
                <a:spcPct val="115000"/>
              </a:lnSpc>
              <a:spcBef>
                <a:spcPts val="0"/>
              </a:spcBef>
              <a:spcAft>
                <a:spcPts val="0"/>
              </a:spcAft>
              <a:buSzPts val="1600"/>
              <a:buAutoNum type="arabicParenR"/>
            </a:pPr>
            <a:r>
              <a:rPr b="0" lang="en-GB"/>
              <a:t>‘Secularism doesn’t work in practice - the state can’t be impartial’</a:t>
            </a:r>
            <a:endParaRPr b="0"/>
          </a:p>
          <a:p>
            <a:pPr indent="-330200" lvl="0" marL="457200" rtl="0" algn="l">
              <a:lnSpc>
                <a:spcPct val="115000"/>
              </a:lnSpc>
              <a:spcBef>
                <a:spcPts val="0"/>
              </a:spcBef>
              <a:spcAft>
                <a:spcPts val="0"/>
              </a:spcAft>
              <a:buSzPts val="1600"/>
              <a:buAutoNum type="arabicParenR"/>
            </a:pPr>
            <a:r>
              <a:rPr b="0" lang="en-GB"/>
              <a:t>‘Secularism can be undemocratic’</a:t>
            </a:r>
            <a:endParaRPr b="0"/>
          </a:p>
          <a:p>
            <a:pPr indent="-330200" lvl="0" marL="457200" rtl="0" algn="l">
              <a:lnSpc>
                <a:spcPct val="115000"/>
              </a:lnSpc>
              <a:spcBef>
                <a:spcPts val="0"/>
              </a:spcBef>
              <a:spcAft>
                <a:spcPts val="0"/>
              </a:spcAft>
              <a:buSzPts val="1600"/>
              <a:buAutoNum type="arabicParenR"/>
            </a:pPr>
            <a:r>
              <a:rPr b="0" lang="en-GB"/>
              <a:t>‘Secularism harms people without their knowing it’</a:t>
            </a:r>
            <a:endParaRPr b="0"/>
          </a:p>
          <a:p>
            <a:pPr indent="0" lvl="0" marL="0" rtl="0" algn="l">
              <a:lnSpc>
                <a:spcPct val="115000"/>
              </a:lnSpc>
              <a:spcBef>
                <a:spcPts val="0"/>
              </a:spcBef>
              <a:spcAft>
                <a:spcPts val="0"/>
              </a:spcAft>
              <a:buNone/>
            </a:pPr>
            <a:r>
              <a:t/>
            </a:r>
            <a:endParaRPr b="0"/>
          </a:p>
          <a:p>
            <a:pPr indent="0" lvl="0" marL="0" rtl="0" algn="l">
              <a:lnSpc>
                <a:spcPct val="115000"/>
              </a:lnSpc>
              <a:spcBef>
                <a:spcPts val="0"/>
              </a:spcBef>
              <a:spcAft>
                <a:spcPts val="0"/>
              </a:spcAft>
              <a:buNone/>
            </a:pPr>
            <a:r>
              <a:rPr lang="en-GB"/>
              <a:t>How might a secularist respond?</a:t>
            </a:r>
            <a:endParaRPr/>
          </a:p>
          <a:p>
            <a:pPr indent="0" lvl="0" marL="0" rtl="0" algn="l">
              <a:lnSpc>
                <a:spcPct val="115000"/>
              </a:lnSpc>
              <a:spcBef>
                <a:spcPts val="0"/>
              </a:spcBef>
              <a:spcAft>
                <a:spcPts val="0"/>
              </a:spcAft>
              <a:buNone/>
            </a:pPr>
            <a:r>
              <a:t/>
            </a:r>
            <a:endParaRPr sz="1100">
              <a:latin typeface="Rubik"/>
              <a:ea typeface="Rubik"/>
              <a:cs typeface="Rubik"/>
              <a:sym typeface="Rubik"/>
            </a:endParaRPr>
          </a:p>
          <a:p>
            <a:pPr indent="0" lvl="0" marL="0" rtl="0" algn="l">
              <a:lnSpc>
                <a:spcPct val="115000"/>
              </a:lnSpc>
              <a:spcBef>
                <a:spcPts val="0"/>
              </a:spcBef>
              <a:spcAft>
                <a:spcPts val="0"/>
              </a:spcAft>
              <a:buNone/>
            </a:pPr>
            <a:r>
              <a:t/>
            </a:r>
            <a:endParaRPr sz="1100">
              <a:latin typeface="Rubik"/>
              <a:ea typeface="Rubik"/>
              <a:cs typeface="Rubik"/>
              <a:sym typeface="Rubik"/>
            </a:endParaRPr>
          </a:p>
          <a:p>
            <a:pPr indent="0" lvl="0" marL="0" rtl="0" algn="l">
              <a:lnSpc>
                <a:spcPct val="115000"/>
              </a:lnSpc>
              <a:spcBef>
                <a:spcPts val="0"/>
              </a:spcBef>
              <a:spcAft>
                <a:spcPts val="0"/>
              </a:spcAft>
              <a:buClr>
                <a:schemeClr val="dk1"/>
              </a:buClr>
              <a:buSzPts val="1100"/>
              <a:buFont typeface="Arial"/>
              <a:buNone/>
            </a:pPr>
            <a:r>
              <a:t/>
            </a:r>
            <a:endParaRPr sz="1100">
              <a:latin typeface="Rubik"/>
              <a:ea typeface="Rubik"/>
              <a:cs typeface="Rubik"/>
              <a:sym typeface="Rubik"/>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6"/>
          <p:cNvSpPr txBox="1"/>
          <p:nvPr>
            <p:ph type="title"/>
          </p:nvPr>
        </p:nvSpPr>
        <p:spPr>
          <a:xfrm>
            <a:off x="661473" y="489300"/>
            <a:ext cx="49986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Activity: Is this secularism?</a:t>
            </a:r>
            <a:endParaRPr/>
          </a:p>
        </p:txBody>
      </p:sp>
      <p:sp>
        <p:nvSpPr>
          <p:cNvPr id="321" name="Google Shape;321;p46"/>
          <p:cNvSpPr txBox="1"/>
          <p:nvPr>
            <p:ph idx="1" type="body"/>
          </p:nvPr>
        </p:nvSpPr>
        <p:spPr>
          <a:xfrm>
            <a:off x="663575" y="1425900"/>
            <a:ext cx="73050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GB" sz="1500"/>
              <a:t>Sort the statements into those that a secularist would support and those that they wouldn’t.</a:t>
            </a:r>
            <a:endParaRPr sz="1500"/>
          </a:p>
          <a:p>
            <a:pPr indent="0" lvl="0" marL="0" rtl="0" algn="l">
              <a:lnSpc>
                <a:spcPct val="115000"/>
              </a:lnSpc>
              <a:spcBef>
                <a:spcPts val="0"/>
              </a:spcBef>
              <a:spcAft>
                <a:spcPts val="0"/>
              </a:spcAft>
              <a:buClr>
                <a:schemeClr val="dk1"/>
              </a:buClr>
              <a:buSzPts val="1100"/>
              <a:buFont typeface="Arial"/>
              <a:buNone/>
            </a:pPr>
            <a:r>
              <a:t/>
            </a:r>
            <a:endParaRPr b="0" sz="1300"/>
          </a:p>
          <a:p>
            <a:pPr indent="-311150" lvl="0" marL="457200" rtl="0" algn="l">
              <a:lnSpc>
                <a:spcPct val="115000"/>
              </a:lnSpc>
              <a:spcBef>
                <a:spcPts val="0"/>
              </a:spcBef>
              <a:spcAft>
                <a:spcPts val="0"/>
              </a:spcAft>
              <a:buSzPts val="1300"/>
              <a:buFont typeface="Calibri"/>
              <a:buAutoNum type="arabicParenR"/>
            </a:pPr>
            <a:r>
              <a:rPr b="0" lang="en-GB" sz="1300"/>
              <a:t>Everybody should be treated equally regardless of their religion or belief.</a:t>
            </a:r>
            <a:endParaRPr b="0" sz="1300"/>
          </a:p>
          <a:p>
            <a:pPr indent="-311150" lvl="0" marL="457200" rtl="0" algn="l">
              <a:lnSpc>
                <a:spcPct val="115000"/>
              </a:lnSpc>
              <a:spcBef>
                <a:spcPts val="0"/>
              </a:spcBef>
              <a:spcAft>
                <a:spcPts val="0"/>
              </a:spcAft>
              <a:buSzPts val="1300"/>
              <a:buFont typeface="Calibri"/>
              <a:buAutoNum type="arabicParenR"/>
            </a:pPr>
            <a:r>
              <a:rPr b="0" lang="en-GB" sz="1300"/>
              <a:t>Religion should have a special place in society.</a:t>
            </a:r>
            <a:endParaRPr b="0" sz="1300"/>
          </a:p>
          <a:p>
            <a:pPr indent="-311150" lvl="0" marL="457200" rtl="0" algn="l">
              <a:lnSpc>
                <a:spcPct val="115000"/>
              </a:lnSpc>
              <a:spcBef>
                <a:spcPts val="0"/>
              </a:spcBef>
              <a:spcAft>
                <a:spcPts val="0"/>
              </a:spcAft>
              <a:buSzPts val="1300"/>
              <a:buFont typeface="Calibri"/>
              <a:buAutoNum type="arabicParenR"/>
            </a:pPr>
            <a:r>
              <a:rPr b="0" lang="en-GB" sz="1300"/>
              <a:t>People should be free to believe what they want – free to be religious or non-religious.</a:t>
            </a:r>
            <a:endParaRPr b="0" sz="1300"/>
          </a:p>
          <a:p>
            <a:pPr indent="-311150" lvl="0" marL="457200" rtl="0" algn="l">
              <a:lnSpc>
                <a:spcPct val="115000"/>
              </a:lnSpc>
              <a:spcBef>
                <a:spcPts val="0"/>
              </a:spcBef>
              <a:spcAft>
                <a:spcPts val="0"/>
              </a:spcAft>
              <a:buSzPts val="1300"/>
              <a:buFont typeface="Calibri"/>
              <a:buAutoNum type="arabicParenR"/>
            </a:pPr>
            <a:r>
              <a:rPr b="0" lang="en-GB" sz="1300"/>
              <a:t>The religion of the majority should be favoured by the state.</a:t>
            </a:r>
            <a:endParaRPr b="0" sz="1300"/>
          </a:p>
          <a:p>
            <a:pPr indent="-311150" lvl="0" marL="457200" rtl="0" algn="l">
              <a:lnSpc>
                <a:spcPct val="115000"/>
              </a:lnSpc>
              <a:spcBef>
                <a:spcPts val="0"/>
              </a:spcBef>
              <a:spcAft>
                <a:spcPts val="0"/>
              </a:spcAft>
              <a:buSzPts val="1300"/>
              <a:buFont typeface="Calibri"/>
              <a:buAutoNum type="arabicParenR"/>
            </a:pPr>
            <a:r>
              <a:rPr b="0" lang="en-GB" sz="1300"/>
              <a:t>The state should ban religion.</a:t>
            </a:r>
            <a:endParaRPr b="0" sz="1300"/>
          </a:p>
          <a:p>
            <a:pPr indent="-311150" lvl="0" marL="457200" rtl="0" algn="l">
              <a:lnSpc>
                <a:spcPct val="115000"/>
              </a:lnSpc>
              <a:spcBef>
                <a:spcPts val="0"/>
              </a:spcBef>
              <a:spcAft>
                <a:spcPts val="0"/>
              </a:spcAft>
              <a:buSzPts val="1300"/>
              <a:buFont typeface="Calibri"/>
              <a:buAutoNum type="arabicParenR"/>
            </a:pPr>
            <a:r>
              <a:rPr b="0" lang="en-GB" sz="1300"/>
              <a:t>We should not discriminate against anyone because of their religion or belief.</a:t>
            </a:r>
            <a:endParaRPr b="0" sz="1300"/>
          </a:p>
          <a:p>
            <a:pPr indent="-311150" lvl="0" marL="457200" rtl="0" algn="l">
              <a:lnSpc>
                <a:spcPct val="115000"/>
              </a:lnSpc>
              <a:spcBef>
                <a:spcPts val="0"/>
              </a:spcBef>
              <a:spcAft>
                <a:spcPts val="0"/>
              </a:spcAft>
              <a:buSzPts val="1300"/>
              <a:buFont typeface="Calibri"/>
              <a:buAutoNum type="arabicParenR"/>
            </a:pPr>
            <a:r>
              <a:rPr b="0" lang="en-GB" sz="1300"/>
              <a:t>Religious people’s opinions should not be listened to.</a:t>
            </a:r>
            <a:endParaRPr b="0" sz="1300"/>
          </a:p>
          <a:p>
            <a:pPr indent="-311150" lvl="0" marL="457200" rtl="0" algn="l">
              <a:lnSpc>
                <a:spcPct val="115000"/>
              </a:lnSpc>
              <a:spcBef>
                <a:spcPts val="0"/>
              </a:spcBef>
              <a:spcAft>
                <a:spcPts val="0"/>
              </a:spcAft>
              <a:buSzPts val="1300"/>
              <a:buFont typeface="Calibri"/>
              <a:buAutoNum type="arabicParenR"/>
            </a:pPr>
            <a:r>
              <a:rPr b="0" lang="en-GB" sz="1300"/>
              <a:t>The state should aim to be neutral on matters of religion and belief.</a:t>
            </a:r>
            <a:endParaRPr b="0" sz="1300"/>
          </a:p>
          <a:p>
            <a:pPr indent="-311150" lvl="0" marL="457200" rtl="0" algn="l">
              <a:lnSpc>
                <a:spcPct val="115000"/>
              </a:lnSpc>
              <a:spcBef>
                <a:spcPts val="0"/>
              </a:spcBef>
              <a:spcAft>
                <a:spcPts val="0"/>
              </a:spcAft>
              <a:buSzPts val="1300"/>
              <a:buFont typeface="Calibri"/>
              <a:buAutoNum type="arabicParenR"/>
            </a:pPr>
            <a:r>
              <a:rPr b="0" lang="en-GB" sz="1300"/>
              <a:t>The church should not have any influence over the government’s decisions.</a:t>
            </a:r>
            <a:endParaRPr b="0" sz="1300"/>
          </a:p>
          <a:p>
            <a:pPr indent="-311150" lvl="0" marL="457200" rtl="0" algn="l">
              <a:lnSpc>
                <a:spcPct val="115000"/>
              </a:lnSpc>
              <a:spcBef>
                <a:spcPts val="0"/>
              </a:spcBef>
              <a:spcAft>
                <a:spcPts val="0"/>
              </a:spcAft>
              <a:buSzPts val="1300"/>
              <a:buFont typeface="Calibri"/>
              <a:buAutoNum type="arabicParenR"/>
            </a:pPr>
            <a:r>
              <a:rPr b="0" lang="en-GB" sz="1300"/>
              <a:t>Life would be better if everyone was a humanist.</a:t>
            </a:r>
            <a:endParaRPr b="0" sz="1300"/>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7"/>
          <p:cNvSpPr txBox="1"/>
          <p:nvPr>
            <p:ph type="title"/>
          </p:nvPr>
        </p:nvSpPr>
        <p:spPr>
          <a:xfrm>
            <a:off x="661473" y="489300"/>
            <a:ext cx="49986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Activity: Is this secularism?</a:t>
            </a:r>
            <a:endParaRPr/>
          </a:p>
        </p:txBody>
      </p:sp>
      <p:sp>
        <p:nvSpPr>
          <p:cNvPr id="327" name="Google Shape;327;p47"/>
          <p:cNvSpPr txBox="1"/>
          <p:nvPr>
            <p:ph idx="1" type="body"/>
          </p:nvPr>
        </p:nvSpPr>
        <p:spPr>
          <a:xfrm>
            <a:off x="663575" y="1425900"/>
            <a:ext cx="73050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500"/>
              <a:t>Answers</a:t>
            </a:r>
            <a:endParaRPr sz="1500"/>
          </a:p>
          <a:p>
            <a:pPr indent="0" lvl="0" marL="0" rtl="0" algn="l">
              <a:lnSpc>
                <a:spcPct val="115000"/>
              </a:lnSpc>
              <a:spcBef>
                <a:spcPts val="0"/>
              </a:spcBef>
              <a:spcAft>
                <a:spcPts val="0"/>
              </a:spcAft>
              <a:buNone/>
            </a:pPr>
            <a:r>
              <a:t/>
            </a:r>
            <a:endParaRPr sz="1300"/>
          </a:p>
          <a:p>
            <a:pPr indent="-311150" lvl="0" marL="457200" rtl="0" algn="l">
              <a:lnSpc>
                <a:spcPct val="115000"/>
              </a:lnSpc>
              <a:spcBef>
                <a:spcPts val="0"/>
              </a:spcBef>
              <a:spcAft>
                <a:spcPts val="0"/>
              </a:spcAft>
              <a:buSzPts val="1300"/>
              <a:buFont typeface="Calibri"/>
              <a:buAutoNum type="arabicParenR"/>
            </a:pPr>
            <a:r>
              <a:rPr b="0" lang="en-GB" sz="1300"/>
              <a:t>Support</a:t>
            </a:r>
            <a:endParaRPr b="0" sz="1300"/>
          </a:p>
          <a:p>
            <a:pPr indent="-311150" lvl="0" marL="457200" rtl="0" algn="l">
              <a:lnSpc>
                <a:spcPct val="115000"/>
              </a:lnSpc>
              <a:spcBef>
                <a:spcPts val="0"/>
              </a:spcBef>
              <a:spcAft>
                <a:spcPts val="0"/>
              </a:spcAft>
              <a:buSzPts val="1300"/>
              <a:buFont typeface="Calibri"/>
              <a:buAutoNum type="arabicParenR"/>
            </a:pPr>
            <a:r>
              <a:rPr b="0" lang="en-GB" sz="1300"/>
              <a:t>Don’t support</a:t>
            </a:r>
            <a:endParaRPr b="0" sz="1300"/>
          </a:p>
          <a:p>
            <a:pPr indent="-311150" lvl="0" marL="457200" rtl="0" algn="l">
              <a:lnSpc>
                <a:spcPct val="115000"/>
              </a:lnSpc>
              <a:spcBef>
                <a:spcPts val="0"/>
              </a:spcBef>
              <a:spcAft>
                <a:spcPts val="0"/>
              </a:spcAft>
              <a:buSzPts val="1300"/>
              <a:buFont typeface="Calibri"/>
              <a:buAutoNum type="arabicParenR"/>
            </a:pPr>
            <a:r>
              <a:rPr b="0" lang="en-GB" sz="1300"/>
              <a:t>Support</a:t>
            </a:r>
            <a:endParaRPr b="0" sz="1300"/>
          </a:p>
          <a:p>
            <a:pPr indent="-311150" lvl="0" marL="457200" rtl="0" algn="l">
              <a:lnSpc>
                <a:spcPct val="115000"/>
              </a:lnSpc>
              <a:spcBef>
                <a:spcPts val="0"/>
              </a:spcBef>
              <a:spcAft>
                <a:spcPts val="0"/>
              </a:spcAft>
              <a:buSzPts val="1300"/>
              <a:buFont typeface="Calibri"/>
              <a:buAutoNum type="arabicParenR"/>
            </a:pPr>
            <a:r>
              <a:rPr b="0" lang="en-GB" sz="1300"/>
              <a:t>Don’t support</a:t>
            </a:r>
            <a:endParaRPr b="0" sz="1300"/>
          </a:p>
          <a:p>
            <a:pPr indent="-311150" lvl="0" marL="457200" rtl="0" algn="l">
              <a:lnSpc>
                <a:spcPct val="115000"/>
              </a:lnSpc>
              <a:spcBef>
                <a:spcPts val="0"/>
              </a:spcBef>
              <a:spcAft>
                <a:spcPts val="0"/>
              </a:spcAft>
              <a:buSzPts val="1300"/>
              <a:buFont typeface="Calibri"/>
              <a:buAutoNum type="arabicParenR"/>
            </a:pPr>
            <a:r>
              <a:rPr b="0" lang="en-GB" sz="1300"/>
              <a:t>Don’t support</a:t>
            </a:r>
            <a:endParaRPr b="0" sz="1300"/>
          </a:p>
          <a:p>
            <a:pPr indent="-311150" lvl="0" marL="457200" rtl="0" algn="l">
              <a:lnSpc>
                <a:spcPct val="115000"/>
              </a:lnSpc>
              <a:spcBef>
                <a:spcPts val="0"/>
              </a:spcBef>
              <a:spcAft>
                <a:spcPts val="0"/>
              </a:spcAft>
              <a:buSzPts val="1300"/>
              <a:buFont typeface="Calibri"/>
              <a:buAutoNum type="arabicParenR"/>
            </a:pPr>
            <a:r>
              <a:rPr b="0" lang="en-GB" sz="1300"/>
              <a:t>Support</a:t>
            </a:r>
            <a:endParaRPr b="0" sz="1300"/>
          </a:p>
          <a:p>
            <a:pPr indent="-311150" lvl="0" marL="457200" rtl="0" algn="l">
              <a:lnSpc>
                <a:spcPct val="115000"/>
              </a:lnSpc>
              <a:spcBef>
                <a:spcPts val="0"/>
              </a:spcBef>
              <a:spcAft>
                <a:spcPts val="0"/>
              </a:spcAft>
              <a:buSzPts val="1300"/>
              <a:buFont typeface="Calibri"/>
              <a:buAutoNum type="arabicParenR"/>
            </a:pPr>
            <a:r>
              <a:rPr b="0" lang="en-GB" sz="1300"/>
              <a:t>Don’t support</a:t>
            </a:r>
            <a:endParaRPr b="0" sz="1300"/>
          </a:p>
          <a:p>
            <a:pPr indent="-311150" lvl="0" marL="457200" rtl="0" algn="l">
              <a:lnSpc>
                <a:spcPct val="115000"/>
              </a:lnSpc>
              <a:spcBef>
                <a:spcPts val="0"/>
              </a:spcBef>
              <a:spcAft>
                <a:spcPts val="0"/>
              </a:spcAft>
              <a:buSzPts val="1300"/>
              <a:buFont typeface="Calibri"/>
              <a:buAutoNum type="arabicParenR"/>
            </a:pPr>
            <a:r>
              <a:rPr b="0" lang="en-GB" sz="1300"/>
              <a:t>Support</a:t>
            </a:r>
            <a:endParaRPr b="0" sz="1300"/>
          </a:p>
          <a:p>
            <a:pPr indent="-311150" lvl="0" marL="457200" rtl="0" algn="l">
              <a:lnSpc>
                <a:spcPct val="115000"/>
              </a:lnSpc>
              <a:spcBef>
                <a:spcPts val="0"/>
              </a:spcBef>
              <a:spcAft>
                <a:spcPts val="0"/>
              </a:spcAft>
              <a:buSzPts val="1300"/>
              <a:buFont typeface="Calibri"/>
              <a:buAutoNum type="arabicParenR"/>
            </a:pPr>
            <a:r>
              <a:rPr b="0" lang="en-GB" sz="1300"/>
              <a:t>A secularist would believe that the church should not have any more influence over the government’s decisions than any other interest group</a:t>
            </a:r>
            <a:endParaRPr b="0" sz="1300"/>
          </a:p>
          <a:p>
            <a:pPr indent="-311150" lvl="0" marL="457200" rtl="0" algn="l">
              <a:lnSpc>
                <a:spcPct val="115000"/>
              </a:lnSpc>
              <a:spcBef>
                <a:spcPts val="0"/>
              </a:spcBef>
              <a:spcAft>
                <a:spcPts val="0"/>
              </a:spcAft>
              <a:buSzPts val="1300"/>
              <a:buFont typeface="Calibri"/>
              <a:buAutoNum type="arabicParenR"/>
            </a:pPr>
            <a:r>
              <a:rPr b="0" lang="en-GB" sz="1300"/>
              <a:t>Some secularists might believe this but they would not support a state that enforced it</a:t>
            </a:r>
            <a:endParaRPr sz="1300"/>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7">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8"/>
          <p:cNvSpPr txBox="1"/>
          <p:nvPr>
            <p:ph type="title"/>
          </p:nvPr>
        </p:nvSpPr>
        <p:spPr>
          <a:xfrm>
            <a:off x="661469" y="489300"/>
            <a:ext cx="76527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Activity: What might a secularist think about…?</a:t>
            </a:r>
            <a:endParaRPr/>
          </a:p>
        </p:txBody>
      </p:sp>
      <p:sp>
        <p:nvSpPr>
          <p:cNvPr id="333" name="Google Shape;333;p48"/>
          <p:cNvSpPr txBox="1"/>
          <p:nvPr>
            <p:ph idx="1" type="body"/>
          </p:nvPr>
        </p:nvSpPr>
        <p:spPr>
          <a:xfrm>
            <a:off x="663575" y="1158900"/>
            <a:ext cx="7157100" cy="3114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GB" sz="1200"/>
              <a:t>Do you think secularists would be in favour of the following or not?</a:t>
            </a:r>
            <a:endParaRPr sz="1200"/>
          </a:p>
          <a:p>
            <a:pPr indent="0" lvl="0" marL="0" rtl="0" algn="l">
              <a:lnSpc>
                <a:spcPct val="115000"/>
              </a:lnSpc>
              <a:spcBef>
                <a:spcPts val="0"/>
              </a:spcBef>
              <a:spcAft>
                <a:spcPts val="0"/>
              </a:spcAft>
              <a:buClr>
                <a:schemeClr val="dk1"/>
              </a:buClr>
              <a:buSzPts val="1100"/>
              <a:buFont typeface="Arial"/>
              <a:buNone/>
            </a:pPr>
            <a:r>
              <a:rPr b="0" lang="en-GB" sz="1200"/>
              <a:t>How might the arguments for freedom, fairness, and peace influence their views?</a:t>
            </a:r>
            <a:endParaRPr b="0" sz="1200"/>
          </a:p>
          <a:p>
            <a:pPr indent="0" lvl="0" marL="0" rtl="0" algn="l">
              <a:lnSpc>
                <a:spcPct val="115000"/>
              </a:lnSpc>
              <a:spcBef>
                <a:spcPts val="0"/>
              </a:spcBef>
              <a:spcAft>
                <a:spcPts val="0"/>
              </a:spcAft>
              <a:buClr>
                <a:schemeClr val="dk1"/>
              </a:buClr>
              <a:buSzPts val="1100"/>
              <a:buFont typeface="Arial"/>
              <a:buNone/>
            </a:pPr>
            <a:r>
              <a:t/>
            </a:r>
            <a:endParaRPr sz="1000"/>
          </a:p>
          <a:p>
            <a:pPr indent="-292100" lvl="0" marL="457200" rtl="0" algn="l">
              <a:lnSpc>
                <a:spcPct val="115000"/>
              </a:lnSpc>
              <a:spcBef>
                <a:spcPts val="0"/>
              </a:spcBef>
              <a:spcAft>
                <a:spcPts val="0"/>
              </a:spcAft>
              <a:buSzPts val="1000"/>
              <a:buFont typeface="Rubik"/>
              <a:buAutoNum type="arabicParenR"/>
            </a:pPr>
            <a:r>
              <a:rPr lang="en-GB" sz="1000"/>
              <a:t>State funded faith schools</a:t>
            </a:r>
            <a:r>
              <a:rPr b="0" lang="en-GB" sz="1000"/>
              <a:t> that can teach a form of religious education that presents one particular worldview as the truth, and that are allowed to select their pupils based on the religion of their parents</a:t>
            </a:r>
            <a:endParaRPr b="0" sz="1000"/>
          </a:p>
          <a:p>
            <a:pPr indent="-292100" lvl="0" marL="457200" rtl="0" algn="l">
              <a:lnSpc>
                <a:spcPct val="115000"/>
              </a:lnSpc>
              <a:spcBef>
                <a:spcPts val="0"/>
              </a:spcBef>
              <a:spcAft>
                <a:spcPts val="0"/>
              </a:spcAft>
              <a:buSzPts val="1000"/>
              <a:buFont typeface="Rubik"/>
              <a:buAutoNum type="arabicParenR"/>
            </a:pPr>
            <a:r>
              <a:rPr lang="en-GB" sz="1000"/>
              <a:t>Collective worship</a:t>
            </a:r>
            <a:r>
              <a:rPr b="0" lang="en-GB" sz="1000"/>
              <a:t> in schools that should be wholly or mainly of a broadly Christian character</a:t>
            </a:r>
            <a:endParaRPr b="0" sz="1000"/>
          </a:p>
          <a:p>
            <a:pPr indent="-292100" lvl="0" marL="457200" rtl="0" algn="l">
              <a:lnSpc>
                <a:spcPct val="115000"/>
              </a:lnSpc>
              <a:spcBef>
                <a:spcPts val="0"/>
              </a:spcBef>
              <a:spcAft>
                <a:spcPts val="0"/>
              </a:spcAft>
              <a:buSzPts val="1000"/>
              <a:buFont typeface="Rubik"/>
              <a:buAutoNum type="arabicParenR"/>
            </a:pPr>
            <a:r>
              <a:rPr lang="en-GB" sz="1000"/>
              <a:t>Humanist weddings</a:t>
            </a:r>
            <a:r>
              <a:rPr b="0" lang="en-GB" sz="1000"/>
              <a:t> being legally recognised in the same way that religious weddings are</a:t>
            </a:r>
            <a:endParaRPr b="0" sz="1000"/>
          </a:p>
          <a:p>
            <a:pPr indent="-292100" lvl="0" marL="457200" rtl="0" algn="l">
              <a:lnSpc>
                <a:spcPct val="115000"/>
              </a:lnSpc>
              <a:spcBef>
                <a:spcPts val="0"/>
              </a:spcBef>
              <a:spcAft>
                <a:spcPts val="0"/>
              </a:spcAft>
              <a:buSzPts val="1000"/>
              <a:buFont typeface="Rubik"/>
              <a:buAutoNum type="arabicParenR"/>
            </a:pPr>
            <a:r>
              <a:rPr lang="en-GB" sz="1000"/>
              <a:t>Bishops</a:t>
            </a:r>
            <a:r>
              <a:rPr b="0" lang="en-GB" sz="1000"/>
              <a:t> sitting by right in parliament in the House of Lords</a:t>
            </a:r>
            <a:endParaRPr b="0" sz="1000"/>
          </a:p>
          <a:p>
            <a:pPr indent="-292100" lvl="0" marL="457200" rtl="0" algn="l">
              <a:lnSpc>
                <a:spcPct val="115000"/>
              </a:lnSpc>
              <a:spcBef>
                <a:spcPts val="0"/>
              </a:spcBef>
              <a:spcAft>
                <a:spcPts val="0"/>
              </a:spcAft>
              <a:buSzPts val="1000"/>
              <a:buFont typeface="Rubik"/>
              <a:buAutoNum type="arabicParenR"/>
            </a:pPr>
            <a:r>
              <a:rPr b="0" lang="en-GB" sz="1000"/>
              <a:t>Funding for </a:t>
            </a:r>
            <a:r>
              <a:rPr lang="en-GB" sz="1000"/>
              <a:t>non-religious chaplains/pastoral carers</a:t>
            </a:r>
            <a:r>
              <a:rPr b="0" lang="en-GB" sz="1000"/>
              <a:t> in prisons and hospitals alongside religious chaplains</a:t>
            </a:r>
            <a:endParaRPr b="0" sz="1000"/>
          </a:p>
          <a:p>
            <a:pPr indent="-292100" lvl="0" marL="457200" rtl="0" algn="l">
              <a:lnSpc>
                <a:spcPct val="115000"/>
              </a:lnSpc>
              <a:spcBef>
                <a:spcPts val="0"/>
              </a:spcBef>
              <a:spcAft>
                <a:spcPts val="0"/>
              </a:spcAft>
              <a:buSzPts val="1000"/>
              <a:buFont typeface="Rubik"/>
              <a:buAutoNum type="arabicParenR"/>
            </a:pPr>
            <a:r>
              <a:rPr b="0" lang="en-GB" sz="1000"/>
              <a:t>Free </a:t>
            </a:r>
            <a:r>
              <a:rPr lang="en-GB" sz="1000"/>
              <a:t>public transport</a:t>
            </a:r>
            <a:r>
              <a:rPr b="0" lang="en-GB" sz="1000"/>
              <a:t> for children to religious schools</a:t>
            </a:r>
            <a:endParaRPr b="0" sz="1000"/>
          </a:p>
          <a:p>
            <a:pPr indent="-292100" lvl="0" marL="457200" rtl="0" algn="l">
              <a:lnSpc>
                <a:spcPct val="115000"/>
              </a:lnSpc>
              <a:spcBef>
                <a:spcPts val="0"/>
              </a:spcBef>
              <a:spcAft>
                <a:spcPts val="0"/>
              </a:spcAft>
              <a:buSzPts val="1000"/>
              <a:buFont typeface="Rubik"/>
              <a:buAutoNum type="arabicParenR"/>
            </a:pPr>
            <a:r>
              <a:rPr b="0" lang="en-GB" sz="1000"/>
              <a:t>The inclusion of non-religious perspectives on </a:t>
            </a:r>
            <a:r>
              <a:rPr lang="en-GB" sz="1000"/>
              <a:t>BBC Radio 4’s Thought for the Day</a:t>
            </a:r>
            <a:r>
              <a:rPr b="0" lang="en-GB" sz="1000"/>
              <a:t> and more general inclusion of programmes about non-religious worldviews on state funded media</a:t>
            </a:r>
            <a:endParaRPr b="0" sz="1000"/>
          </a:p>
          <a:p>
            <a:pPr indent="-292100" lvl="0" marL="457200" rtl="0" algn="l">
              <a:lnSpc>
                <a:spcPct val="115000"/>
              </a:lnSpc>
              <a:spcBef>
                <a:spcPts val="0"/>
              </a:spcBef>
              <a:spcAft>
                <a:spcPts val="0"/>
              </a:spcAft>
              <a:buSzPts val="1000"/>
              <a:buFont typeface="Rubik"/>
              <a:buAutoNum type="arabicParenR"/>
            </a:pPr>
            <a:r>
              <a:rPr lang="en-GB" sz="1000"/>
              <a:t>Prayer rooms</a:t>
            </a:r>
            <a:r>
              <a:rPr b="0" lang="en-GB" sz="1000"/>
              <a:t> being made available in public spaces such as hospitals</a:t>
            </a:r>
            <a:endParaRPr b="0" sz="1000"/>
          </a:p>
          <a:p>
            <a:pPr indent="-292100" lvl="0" marL="457200" rtl="0" algn="l">
              <a:lnSpc>
                <a:spcPct val="115000"/>
              </a:lnSpc>
              <a:spcBef>
                <a:spcPts val="0"/>
              </a:spcBef>
              <a:spcAft>
                <a:spcPts val="0"/>
              </a:spcAft>
              <a:buSzPts val="1000"/>
              <a:buFont typeface="Rubik"/>
              <a:buAutoNum type="arabicParenR"/>
            </a:pPr>
            <a:r>
              <a:rPr b="0" lang="en-GB" sz="1000"/>
              <a:t>Wearing </a:t>
            </a:r>
            <a:r>
              <a:rPr lang="en-GB" sz="1000"/>
              <a:t>religious clothing</a:t>
            </a:r>
            <a:r>
              <a:rPr b="0" lang="en-GB" sz="1000"/>
              <a:t> in public places such as schools</a:t>
            </a:r>
            <a:endParaRPr b="0" sz="1000"/>
          </a:p>
          <a:p>
            <a:pPr indent="-292100" lvl="0" marL="457200" rtl="0" algn="l">
              <a:lnSpc>
                <a:spcPct val="115000"/>
              </a:lnSpc>
              <a:spcBef>
                <a:spcPts val="0"/>
              </a:spcBef>
              <a:spcAft>
                <a:spcPts val="0"/>
              </a:spcAft>
              <a:buSzPts val="1000"/>
              <a:buFont typeface="Rubik"/>
              <a:buAutoNum type="arabicParenR"/>
            </a:pPr>
            <a:r>
              <a:rPr b="0" lang="en-GB" sz="1000"/>
              <a:t>Bank holidays being scheduled on and around </a:t>
            </a:r>
            <a:r>
              <a:rPr lang="en-GB" sz="1000"/>
              <a:t>religious festivals</a:t>
            </a:r>
            <a:endParaRPr sz="1000"/>
          </a:p>
          <a:p>
            <a:pPr indent="-292100" lvl="0" marL="457200" rtl="0" algn="l">
              <a:lnSpc>
                <a:spcPct val="115000"/>
              </a:lnSpc>
              <a:spcBef>
                <a:spcPts val="0"/>
              </a:spcBef>
              <a:spcAft>
                <a:spcPts val="0"/>
              </a:spcAft>
              <a:buSzPts val="1000"/>
              <a:buFont typeface="Rubik"/>
              <a:buAutoNum type="arabicParenR"/>
            </a:pPr>
            <a:r>
              <a:rPr lang="en-GB" sz="1000"/>
              <a:t>Holiday entitlements</a:t>
            </a:r>
            <a:r>
              <a:rPr b="0" lang="en-GB" sz="1000"/>
              <a:t> for staff with religious beliefs on holy days</a:t>
            </a:r>
            <a:endParaRPr b="0" sz="1000"/>
          </a:p>
          <a:p>
            <a:pPr indent="-292100" lvl="0" marL="457200" rtl="0" algn="l">
              <a:lnSpc>
                <a:spcPct val="115000"/>
              </a:lnSpc>
              <a:spcBef>
                <a:spcPts val="0"/>
              </a:spcBef>
              <a:spcAft>
                <a:spcPts val="0"/>
              </a:spcAft>
              <a:buSzPts val="1000"/>
              <a:buFont typeface="Rubik"/>
              <a:buAutoNum type="arabicParenR"/>
            </a:pPr>
            <a:r>
              <a:rPr lang="en-GB" sz="1000"/>
              <a:t>Freedom to criticise</a:t>
            </a:r>
            <a:r>
              <a:rPr b="0" lang="en-GB" sz="1000"/>
              <a:t> religious or non-religious beliefs in public</a:t>
            </a:r>
            <a:endParaRPr b="0" sz="1000"/>
          </a:p>
          <a:p>
            <a:pPr indent="0" lvl="0" marL="0" rtl="0" algn="l">
              <a:lnSpc>
                <a:spcPct val="115000"/>
              </a:lnSpc>
              <a:spcBef>
                <a:spcPts val="0"/>
              </a:spcBef>
              <a:spcAft>
                <a:spcPts val="0"/>
              </a:spcAft>
              <a:buClr>
                <a:schemeClr val="dk1"/>
              </a:buClr>
              <a:buSzPts val="1100"/>
              <a:buFont typeface="Arial"/>
              <a:buNone/>
            </a:pPr>
            <a:r>
              <a:t/>
            </a:r>
            <a:endParaRPr b="0" sz="1000"/>
          </a:p>
          <a:p>
            <a:pPr indent="0" lvl="0" marL="0" rtl="0" algn="l">
              <a:lnSpc>
                <a:spcPct val="115000"/>
              </a:lnSpc>
              <a:spcBef>
                <a:spcPts val="0"/>
              </a:spcBef>
              <a:spcAft>
                <a:spcPts val="0"/>
              </a:spcAft>
              <a:buClr>
                <a:schemeClr val="dk1"/>
              </a:buClr>
              <a:buSzPts val="1100"/>
              <a:buFont typeface="Arial"/>
              <a:buNone/>
            </a:pPr>
            <a:r>
              <a:rPr lang="en-GB" sz="1200"/>
              <a:t>NB. Secularists may differ on their feelings about the above. </a:t>
            </a:r>
            <a:endParaRPr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3">
                                            <p:txEl>
                                              <p:pRg end="16" st="1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9"/>
          <p:cNvSpPr txBox="1"/>
          <p:nvPr>
            <p:ph type="title"/>
          </p:nvPr>
        </p:nvSpPr>
        <p:spPr>
          <a:xfrm>
            <a:off x="661475" y="489300"/>
            <a:ext cx="7587000" cy="66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Activity: Religious beliefs and political beliefs</a:t>
            </a:r>
            <a:endParaRPr/>
          </a:p>
        </p:txBody>
      </p:sp>
      <p:sp>
        <p:nvSpPr>
          <p:cNvPr id="339" name="Google Shape;339;p49"/>
          <p:cNvSpPr txBox="1"/>
          <p:nvPr>
            <p:ph idx="1" type="body"/>
          </p:nvPr>
        </p:nvSpPr>
        <p:spPr>
          <a:xfrm>
            <a:off x="663575" y="1425900"/>
            <a:ext cx="7476300" cy="28476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GB" sz="1200"/>
              <a:t>In asking whether any one religion or worldview should hold a privileged position in society, the humanist philosopher Stephen Law asks us to consider how we would feel if we replaced the word ‘</a:t>
            </a:r>
            <a:r>
              <a:rPr lang="en-GB" sz="1200"/>
              <a:t>religion</a:t>
            </a:r>
            <a:r>
              <a:rPr b="0" lang="en-GB" sz="1200"/>
              <a:t>’ with the words ‘</a:t>
            </a:r>
            <a:r>
              <a:rPr lang="en-GB" sz="1200"/>
              <a:t>political</a:t>
            </a:r>
            <a:r>
              <a:rPr b="0" lang="en-GB" sz="1200"/>
              <a:t> position’.</a:t>
            </a:r>
            <a:endParaRPr b="0" sz="1200"/>
          </a:p>
          <a:p>
            <a:pPr indent="0" lvl="0" marL="0" rtl="0" algn="l">
              <a:lnSpc>
                <a:spcPct val="115000"/>
              </a:lnSpc>
              <a:spcBef>
                <a:spcPts val="0"/>
              </a:spcBef>
              <a:spcAft>
                <a:spcPts val="0"/>
              </a:spcAft>
              <a:buClr>
                <a:schemeClr val="dk1"/>
              </a:buClr>
              <a:buSzPts val="1100"/>
              <a:buFont typeface="Arial"/>
              <a:buNone/>
            </a:pPr>
            <a:r>
              <a:t/>
            </a:r>
            <a:endParaRPr b="0" sz="1200"/>
          </a:p>
          <a:p>
            <a:pPr indent="0" lvl="0" marL="0" rtl="0" algn="l">
              <a:lnSpc>
                <a:spcPct val="115000"/>
              </a:lnSpc>
              <a:spcBef>
                <a:spcPts val="0"/>
              </a:spcBef>
              <a:spcAft>
                <a:spcPts val="0"/>
              </a:spcAft>
              <a:buNone/>
            </a:pPr>
            <a:r>
              <a:rPr b="0" lang="en-GB" sz="1200"/>
              <a:t>How would you feel about the following?</a:t>
            </a:r>
            <a:endParaRPr b="0" sz="1200"/>
          </a:p>
          <a:p>
            <a:pPr indent="0" lvl="0" marL="0" rtl="0" algn="l">
              <a:lnSpc>
                <a:spcPct val="115000"/>
              </a:lnSpc>
              <a:spcBef>
                <a:spcPts val="0"/>
              </a:spcBef>
              <a:spcAft>
                <a:spcPts val="0"/>
              </a:spcAft>
              <a:buClr>
                <a:schemeClr val="dk1"/>
              </a:buClr>
              <a:buSzPts val="1100"/>
              <a:buFont typeface="Arial"/>
              <a:buNone/>
            </a:pPr>
            <a:r>
              <a:t/>
            </a:r>
            <a:endParaRPr b="0" sz="1200"/>
          </a:p>
          <a:p>
            <a:pPr indent="-304800" lvl="0" marL="457200" rtl="0" algn="l">
              <a:lnSpc>
                <a:spcPct val="115000"/>
              </a:lnSpc>
              <a:spcBef>
                <a:spcPts val="0"/>
              </a:spcBef>
              <a:spcAft>
                <a:spcPts val="0"/>
              </a:spcAft>
              <a:buSzPts val="1200"/>
              <a:buFont typeface="Calibri"/>
              <a:buAutoNum type="arabicParenR"/>
            </a:pPr>
            <a:r>
              <a:rPr b="0" lang="en-GB" sz="1200"/>
              <a:t>The state is to be under the control of one particular political party.</a:t>
            </a:r>
            <a:endParaRPr b="0" sz="1200"/>
          </a:p>
          <a:p>
            <a:pPr indent="-304800" lvl="0" marL="457200" rtl="0" algn="l">
              <a:lnSpc>
                <a:spcPct val="115000"/>
              </a:lnSpc>
              <a:spcBef>
                <a:spcPts val="0"/>
              </a:spcBef>
              <a:spcAft>
                <a:spcPts val="0"/>
              </a:spcAft>
              <a:buSzPts val="1200"/>
              <a:buFont typeface="Calibri"/>
              <a:buAutoNum type="arabicParenR"/>
            </a:pPr>
            <a:r>
              <a:rPr b="0" lang="en-GB" sz="1200"/>
              <a:t>The state is to fund schools run by political parties and those schools are allowed to discriminate in the teachers they employ and the students they admit based on their political beliefs or the beliefs of their parents.</a:t>
            </a:r>
            <a:endParaRPr b="0" sz="1200"/>
          </a:p>
          <a:p>
            <a:pPr indent="-304800" lvl="0" marL="457200" rtl="0" algn="l">
              <a:lnSpc>
                <a:spcPct val="115000"/>
              </a:lnSpc>
              <a:spcBef>
                <a:spcPts val="0"/>
              </a:spcBef>
              <a:spcAft>
                <a:spcPts val="0"/>
              </a:spcAft>
              <a:buSzPts val="1200"/>
              <a:buFont typeface="Calibri"/>
              <a:buAutoNum type="arabicParenR"/>
            </a:pPr>
            <a:r>
              <a:rPr b="0" lang="en-GB" sz="1200"/>
              <a:t>Employers are denied the right to prevent their employees from wearing political symbols.</a:t>
            </a:r>
            <a:endParaRPr b="0" sz="1200"/>
          </a:p>
          <a:p>
            <a:pPr indent="-304800" lvl="0" marL="457200" rtl="0" algn="l">
              <a:lnSpc>
                <a:spcPct val="115000"/>
              </a:lnSpc>
              <a:spcBef>
                <a:spcPts val="0"/>
              </a:spcBef>
              <a:spcAft>
                <a:spcPts val="0"/>
              </a:spcAft>
              <a:buSzPts val="1200"/>
              <a:buFont typeface="Calibri"/>
              <a:buAutoNum type="arabicParenR"/>
            </a:pPr>
            <a:r>
              <a:rPr b="0" lang="en-GB" sz="1200"/>
              <a:t>People are no longer allowed to say things that offend people holding particular political beliefs.</a:t>
            </a:r>
            <a:endParaRPr b="0" sz="1200"/>
          </a:p>
          <a:p>
            <a:pPr indent="0" lvl="0" marL="0" rtl="0" algn="l">
              <a:lnSpc>
                <a:spcPct val="115000"/>
              </a:lnSpc>
              <a:spcBef>
                <a:spcPts val="0"/>
              </a:spcBef>
              <a:spcAft>
                <a:spcPts val="0"/>
              </a:spcAft>
              <a:buClr>
                <a:schemeClr val="dk1"/>
              </a:buClr>
              <a:buSzPts val="1100"/>
              <a:buFont typeface="Arial"/>
              <a:buNone/>
            </a:pPr>
            <a:r>
              <a:t/>
            </a:r>
            <a:endParaRPr b="0" sz="1200"/>
          </a:p>
          <a:p>
            <a:pPr indent="0" lvl="0" marL="0" rtl="0" algn="l">
              <a:lnSpc>
                <a:spcPct val="115000"/>
              </a:lnSpc>
              <a:spcBef>
                <a:spcPts val="0"/>
              </a:spcBef>
              <a:spcAft>
                <a:spcPts val="0"/>
              </a:spcAft>
              <a:buClr>
                <a:schemeClr val="dk1"/>
              </a:buClr>
              <a:buSzPts val="1100"/>
              <a:buFont typeface="Arial"/>
              <a:buNone/>
            </a:pPr>
            <a:r>
              <a:rPr b="0" lang="en-GB" sz="1200"/>
              <a:t>Is it possible to argue that there are good reason why discrimination is OK on the grounds of religion or belief but not on political positions?</a:t>
            </a:r>
            <a:endParaRPr b="0" sz="1200"/>
          </a:p>
          <a:p>
            <a:pPr indent="0" lvl="0" marL="0" rtl="0" algn="l">
              <a:lnSpc>
                <a:spcPct val="115000"/>
              </a:lnSpc>
              <a:spcBef>
                <a:spcPts val="0"/>
              </a:spcBef>
              <a:spcAft>
                <a:spcPts val="0"/>
              </a:spcAft>
              <a:buClr>
                <a:schemeClr val="dk1"/>
              </a:buClr>
              <a:buSzPts val="1100"/>
              <a:buFont typeface="Arial"/>
              <a:buNone/>
            </a:pPr>
            <a:r>
              <a:t/>
            </a:r>
            <a:endParaRPr b="0" sz="1100">
              <a:latin typeface="Rubik"/>
              <a:ea typeface="Rubik"/>
              <a:cs typeface="Rubik"/>
              <a:sym typeface="Rubik"/>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0"/>
          <p:cNvSpPr txBox="1"/>
          <p:nvPr>
            <p:ph type="title"/>
          </p:nvPr>
        </p:nvSpPr>
        <p:spPr>
          <a:xfrm>
            <a:off x="661481" y="489293"/>
            <a:ext cx="3910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Questions</a:t>
            </a:r>
            <a:endParaRPr/>
          </a:p>
        </p:txBody>
      </p:sp>
      <p:sp>
        <p:nvSpPr>
          <p:cNvPr id="345" name="Google Shape;345;p50"/>
          <p:cNvSpPr txBox="1"/>
          <p:nvPr>
            <p:ph idx="1" type="body"/>
          </p:nvPr>
        </p:nvSpPr>
        <p:spPr>
          <a:xfrm>
            <a:off x="663575" y="1284550"/>
            <a:ext cx="7179600" cy="2989200"/>
          </a:xfrm>
          <a:prstGeom prst="rect">
            <a:avLst/>
          </a:prstGeom>
          <a:noFill/>
          <a:ln>
            <a:noFill/>
          </a:ln>
        </p:spPr>
        <p:txBody>
          <a:bodyPr anchorCtr="0" anchor="t" bIns="0" lIns="0" spcFirstLastPara="1" rIns="0" wrap="square" tIns="0">
            <a:noAutofit/>
          </a:bodyPr>
          <a:lstStyle/>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Where do we find diversity in society?</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What are the core features of secularism?</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What might a secularist campaign for?</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What arguments are put forward for secularism?</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Are all secularists non-religious?</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Are there any secular states? Are they all the same?</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What threats does secularism face?</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What opposition is there to secularism?</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How can education and dialogue support the goals of secularism?</a:t>
            </a:r>
            <a:endParaRPr b="0" sz="1200">
              <a:latin typeface="Rubik"/>
              <a:ea typeface="Rubik"/>
              <a:cs typeface="Rubik"/>
              <a:sym typeface="Rubik"/>
            </a:endParaRPr>
          </a:p>
          <a:p>
            <a:pPr indent="-304800" lvl="0" marL="457200" rtl="0" algn="l">
              <a:lnSpc>
                <a:spcPct val="115000"/>
              </a:lnSpc>
              <a:spcBef>
                <a:spcPts val="0"/>
              </a:spcBef>
              <a:spcAft>
                <a:spcPts val="0"/>
              </a:spcAft>
              <a:buSzPts val="1200"/>
              <a:buFont typeface="Rubik"/>
              <a:buAutoNum type="arabicParenR"/>
            </a:pPr>
            <a:r>
              <a:rPr b="0" lang="en-GB" sz="1200">
                <a:latin typeface="Rubik"/>
                <a:ea typeface="Rubik"/>
                <a:cs typeface="Rubik"/>
                <a:sym typeface="Rubik"/>
              </a:rPr>
              <a:t>What do you think? Is secularism the best system for everyone?</a:t>
            </a:r>
            <a:endParaRPr b="0" sz="1200">
              <a:latin typeface="Rubik"/>
              <a:ea typeface="Rubik"/>
              <a:cs typeface="Rubik"/>
              <a:sym typeface="Rubik"/>
            </a:endParaRPr>
          </a:p>
          <a:p>
            <a:pPr indent="-304800" lvl="1" marL="914400" rtl="0" algn="l">
              <a:lnSpc>
                <a:spcPct val="115000"/>
              </a:lnSpc>
              <a:spcBef>
                <a:spcPts val="0"/>
              </a:spcBef>
              <a:spcAft>
                <a:spcPts val="0"/>
              </a:spcAft>
              <a:buSzPts val="1200"/>
              <a:buFont typeface="Rubik"/>
              <a:buAutoNum type="alphaLcParenR"/>
            </a:pPr>
            <a:r>
              <a:rPr lang="en-GB" sz="1200">
                <a:latin typeface="Rubik"/>
                <a:ea typeface="Rubik"/>
                <a:cs typeface="Rubik"/>
                <a:sym typeface="Rubik"/>
              </a:rPr>
              <a:t>Should a religion have any power over how a country is run?</a:t>
            </a:r>
            <a:endParaRPr sz="1200">
              <a:latin typeface="Rubik"/>
              <a:ea typeface="Rubik"/>
              <a:cs typeface="Rubik"/>
              <a:sym typeface="Rubik"/>
            </a:endParaRPr>
          </a:p>
          <a:p>
            <a:pPr indent="-304800" lvl="1" marL="914400" rtl="0" algn="l">
              <a:lnSpc>
                <a:spcPct val="115000"/>
              </a:lnSpc>
              <a:spcBef>
                <a:spcPts val="0"/>
              </a:spcBef>
              <a:spcAft>
                <a:spcPts val="0"/>
              </a:spcAft>
              <a:buSzPts val="1200"/>
              <a:buFont typeface="Rubik"/>
              <a:buAutoNum type="alphaLcParenR"/>
            </a:pPr>
            <a:r>
              <a:rPr lang="en-GB" sz="1200">
                <a:latin typeface="Rubik"/>
                <a:ea typeface="Rubik"/>
                <a:cs typeface="Rubik"/>
                <a:sym typeface="Rubik"/>
              </a:rPr>
              <a:t>Is it OK to discriminate on the grounds of religion or belief?</a:t>
            </a:r>
            <a:endParaRPr sz="1200">
              <a:latin typeface="Rubik"/>
              <a:ea typeface="Rubik"/>
              <a:cs typeface="Rubik"/>
              <a:sym typeface="Rubik"/>
            </a:endParaRPr>
          </a:p>
          <a:p>
            <a:pPr indent="-304800" lvl="1" marL="914400" rtl="0" algn="l">
              <a:lnSpc>
                <a:spcPct val="115000"/>
              </a:lnSpc>
              <a:spcBef>
                <a:spcPts val="0"/>
              </a:spcBef>
              <a:spcAft>
                <a:spcPts val="0"/>
              </a:spcAft>
              <a:buSzPts val="1200"/>
              <a:buFont typeface="Rubik"/>
              <a:buAutoNum type="alphaLcParenR"/>
            </a:pPr>
            <a:r>
              <a:rPr lang="en-GB" sz="1200">
                <a:latin typeface="Rubik"/>
                <a:ea typeface="Rubik"/>
                <a:cs typeface="Rubik"/>
                <a:sym typeface="Rubik"/>
              </a:rPr>
              <a:t>Should you be allowed to believe whatever you want?</a:t>
            </a:r>
            <a:endParaRPr sz="1200">
              <a:latin typeface="Rubik"/>
              <a:ea typeface="Rubik"/>
              <a:cs typeface="Rubik"/>
              <a:sym typeface="Rubik"/>
            </a:endParaRPr>
          </a:p>
          <a:p>
            <a:pPr indent="0" lvl="0" marL="0" rtl="0" algn="l">
              <a:lnSpc>
                <a:spcPct val="115000"/>
              </a:lnSpc>
              <a:spcBef>
                <a:spcPts val="0"/>
              </a:spcBef>
              <a:spcAft>
                <a:spcPts val="0"/>
              </a:spcAft>
              <a:buNone/>
            </a:pPr>
            <a:r>
              <a:rPr b="0" lang="en-GB" sz="1200">
                <a:latin typeface="Rubik"/>
                <a:ea typeface="Rubik"/>
                <a:cs typeface="Rubik"/>
                <a:sym typeface="Rubik"/>
              </a:rPr>
              <a:t>11) 	</a:t>
            </a:r>
            <a:r>
              <a:rPr b="0" lang="en-GB" sz="1200">
                <a:latin typeface="Rubik"/>
                <a:ea typeface="Rubik"/>
                <a:cs typeface="Rubik"/>
                <a:sym typeface="Rubik"/>
              </a:rPr>
              <a:t>Given none of us can choose the religion or belief of the family into which we are born, what </a:t>
            </a:r>
            <a:endParaRPr b="0" sz="1200">
              <a:latin typeface="Rubik"/>
              <a:ea typeface="Rubik"/>
              <a:cs typeface="Rubik"/>
              <a:sym typeface="Rubik"/>
            </a:endParaRPr>
          </a:p>
          <a:p>
            <a:pPr indent="457200" lvl="0" marL="0" rtl="0" algn="l">
              <a:lnSpc>
                <a:spcPct val="115000"/>
              </a:lnSpc>
              <a:spcBef>
                <a:spcPts val="0"/>
              </a:spcBef>
              <a:spcAft>
                <a:spcPts val="0"/>
              </a:spcAft>
              <a:buNone/>
            </a:pPr>
            <a:r>
              <a:rPr b="0" lang="en-GB" sz="1200">
                <a:latin typeface="Rubik"/>
                <a:ea typeface="Rubik"/>
                <a:cs typeface="Rubik"/>
                <a:sym typeface="Rubik"/>
              </a:rPr>
              <a:t>laws on religion and belief should the state impose and what freedoms should it guarantee?</a:t>
            </a:r>
            <a:endParaRPr b="0" sz="1700">
              <a:solidFill>
                <a:srgbClr val="FF0000"/>
              </a:solidFill>
            </a:endParaRPr>
          </a:p>
          <a:p>
            <a:pPr indent="0" lvl="0" marL="0" rtl="0" algn="l">
              <a:lnSpc>
                <a:spcPct val="115000"/>
              </a:lnSpc>
              <a:spcBef>
                <a:spcPts val="0"/>
              </a:spcBef>
              <a:spcAft>
                <a:spcPts val="0"/>
              </a:spcAft>
              <a:buNone/>
            </a:pPr>
            <a:r>
              <a:t/>
            </a:r>
            <a:endParaRPr>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5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p>
            <a:pPr indent="0" lvl="0" marL="0" rtl="0" algn="ctr">
              <a:lnSpc>
                <a:spcPct val="100000"/>
              </a:lnSpc>
              <a:spcBef>
                <a:spcPts val="0"/>
              </a:spcBef>
              <a:spcAft>
                <a:spcPts val="0"/>
              </a:spcAft>
              <a:buClr>
                <a:schemeClr val="dk2"/>
              </a:buClr>
              <a:buSzPts val="2900"/>
              <a:buFont typeface="Calibri"/>
              <a:buNone/>
            </a:pPr>
            <a:r>
              <a:t/>
            </a:r>
            <a:endParaRPr/>
          </a:p>
        </p:txBody>
      </p:sp>
      <p:sp>
        <p:nvSpPr>
          <p:cNvPr id="351" name="Google Shape;351;p5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dk2"/>
              </a:buClr>
              <a:buSzPts val="16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