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6926bb696a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6926bb696a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6926bb696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36926bb696a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6926bb696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6926bb696a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6926bb696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g36926bb696a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6926bb696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36926bb696a_0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6926bb696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6926bb696a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6926bb696a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6926bb696a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6926bb696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36926bb696a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6926bb696a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36926bb696a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6926bb696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6926bb696a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6926bb696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6926bb696a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6926bb696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6926bb696a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6926bb696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36926bb696a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6926bb696a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g36926bb696a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6926bb69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g36926bb696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6926bb696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36926bb696a_0_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6926bb696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36926bb696a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5" name="Google Shape;15;p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2"/>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20" name="Google Shape;20;p2"/>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Humanist Figure" type="secHead">
  <p:cSld name="SECTION_HEADER">
    <p:bg>
      <p:bgPr>
        <a:solidFill>
          <a:schemeClr val="dk2"/>
        </a:solidFill>
      </p:bgPr>
    </p:bg>
    <p:spTree>
      <p:nvGrpSpPr>
        <p:cNvPr id="22" name="Shape 22"/>
        <p:cNvGrpSpPr/>
        <p:nvPr/>
      </p:nvGrpSpPr>
      <p:grpSpPr>
        <a:xfrm>
          <a:off x="0" y="0"/>
          <a:ext cx="0" cy="0"/>
          <a:chOff x="0" y="0"/>
          <a:chExt cx="0" cy="0"/>
        </a:xfrm>
      </p:grpSpPr>
      <p:sp>
        <p:nvSpPr>
          <p:cNvPr id="23" name="Google Shape;23;p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5" name="Google Shape;25;p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8" name="Google Shape;28;p3"/>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29" name="Google Shape;29;p3"/>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30" name="Shape 30"/>
        <p:cNvGrpSpPr/>
        <p:nvPr/>
      </p:nvGrpSpPr>
      <p:grpSpPr>
        <a:xfrm>
          <a:off x="0" y="0"/>
          <a:ext cx="0" cy="0"/>
          <a:chOff x="0" y="0"/>
          <a:chExt cx="0" cy="0"/>
        </a:xfrm>
      </p:grpSpPr>
      <p:sp>
        <p:nvSpPr>
          <p:cNvPr id="31" name="Google Shape;31;p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3" name="Google Shape;33;p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38"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40" name="Google Shape;40;p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2" name="Google Shape;42;p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9" name="Google Shape;49;p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54"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56" name="Google Shape;56;p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8" name="Google Shape;58;p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62" name="Shape 62"/>
        <p:cNvGrpSpPr/>
        <p:nvPr/>
      </p:nvGrpSpPr>
      <p:grpSpPr>
        <a:xfrm>
          <a:off x="0" y="0"/>
          <a:ext cx="0" cy="0"/>
          <a:chOff x="0" y="0"/>
          <a:chExt cx="0" cy="0"/>
        </a:xfrm>
      </p:grpSpPr>
      <p:sp>
        <p:nvSpPr>
          <p:cNvPr id="63" name="Google Shape;63;p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65" name="Google Shape;65;p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 name="Shape 70"/>
        <p:cNvGrpSpPr/>
        <p:nvPr/>
      </p:nvGrpSpPr>
      <p:grpSpPr>
        <a:xfrm>
          <a:off x="0" y="0"/>
          <a:ext cx="0" cy="0"/>
          <a:chOff x="0" y="0"/>
          <a:chExt cx="0" cy="0"/>
        </a:xfrm>
      </p:grpSpPr>
      <p:sp>
        <p:nvSpPr>
          <p:cNvPr id="71" name="Google Shape;71;p9"/>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9"/>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3" name="Google Shape;73;p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76" name="Shape 76"/>
        <p:cNvGrpSpPr/>
        <p:nvPr/>
      </p:nvGrpSpPr>
      <p:grpSpPr>
        <a:xfrm>
          <a:off x="0" y="0"/>
          <a:ext cx="0" cy="0"/>
          <a:chOff x="0" y="0"/>
          <a:chExt cx="0" cy="0"/>
        </a:xfrm>
      </p:grpSpPr>
      <p:sp>
        <p:nvSpPr>
          <p:cNvPr id="77" name="Google Shape;77;p10"/>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0"/>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9" name="Google Shape;79;p1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82" name="Google Shape;82;p10"/>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83" name="Shape 83"/>
        <p:cNvGrpSpPr/>
        <p:nvPr/>
      </p:nvGrpSpPr>
      <p:grpSpPr>
        <a:xfrm>
          <a:off x="0" y="0"/>
          <a:ext cx="0" cy="0"/>
          <a:chOff x="0" y="0"/>
          <a:chExt cx="0" cy="0"/>
        </a:xfrm>
      </p:grpSpPr>
      <p:sp>
        <p:nvSpPr>
          <p:cNvPr id="84" name="Google Shape;84;p1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6" name="Google Shape;86;p1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9" name="Google Shape;89;p11"/>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0" name="Google Shape;90;p11"/>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91" name="Google Shape;91;p11"/>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93" name="Shape 93"/>
        <p:cNvGrpSpPr/>
        <p:nvPr/>
      </p:nvGrpSpPr>
      <p:grpSpPr>
        <a:xfrm>
          <a:off x="0" y="0"/>
          <a:ext cx="0" cy="0"/>
          <a:chOff x="0" y="0"/>
          <a:chExt cx="0" cy="0"/>
        </a:xfrm>
      </p:grpSpPr>
      <p:sp>
        <p:nvSpPr>
          <p:cNvPr id="94" name="Google Shape;94;p1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1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6" name="Google Shape;96;p1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101" name="Shape 101"/>
        <p:cNvGrpSpPr/>
        <p:nvPr/>
      </p:nvGrpSpPr>
      <p:grpSpPr>
        <a:xfrm>
          <a:off x="0" y="0"/>
          <a:ext cx="0" cy="0"/>
          <a:chOff x="0" y="0"/>
          <a:chExt cx="0" cy="0"/>
        </a:xfrm>
      </p:grpSpPr>
      <p:sp>
        <p:nvSpPr>
          <p:cNvPr id="102" name="Google Shape;102;p1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4" name="Google Shape;104;p1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109"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1" name="Google Shape;111;p1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3" name="Google Shape;113;p1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17" name="Shape 117"/>
        <p:cNvGrpSpPr/>
        <p:nvPr/>
      </p:nvGrpSpPr>
      <p:grpSpPr>
        <a:xfrm>
          <a:off x="0" y="0"/>
          <a:ext cx="0" cy="0"/>
          <a:chOff x="0" y="0"/>
          <a:chExt cx="0" cy="0"/>
        </a:xfrm>
      </p:grpSpPr>
      <p:sp>
        <p:nvSpPr>
          <p:cNvPr id="118" name="Google Shape;118;p1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0" name="Google Shape;120;p1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25"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27" name="Google Shape;127;p1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1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9" name="Google Shape;129;p1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33" name="Shape 133"/>
        <p:cNvGrpSpPr/>
        <p:nvPr/>
      </p:nvGrpSpPr>
      <p:grpSpPr>
        <a:xfrm>
          <a:off x="0" y="0"/>
          <a:ext cx="0" cy="0"/>
          <a:chOff x="0" y="0"/>
          <a:chExt cx="0" cy="0"/>
        </a:xfrm>
      </p:grpSpPr>
      <p:sp>
        <p:nvSpPr>
          <p:cNvPr id="134" name="Google Shape;134;p1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1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6" name="Google Shape;136;p1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1" name="Shape 141"/>
        <p:cNvGrpSpPr/>
        <p:nvPr/>
      </p:nvGrpSpPr>
      <p:grpSpPr>
        <a:xfrm>
          <a:off x="0" y="0"/>
          <a:ext cx="0" cy="0"/>
          <a:chOff x="0" y="0"/>
          <a:chExt cx="0" cy="0"/>
        </a:xfrm>
      </p:grpSpPr>
      <p:sp>
        <p:nvSpPr>
          <p:cNvPr id="142" name="Google Shape;142;p18"/>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18"/>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4" name="Google Shape;144;p18"/>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5" name="Google Shape;145;p1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1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1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8" name="Shape 148"/>
        <p:cNvGrpSpPr/>
        <p:nvPr/>
      </p:nvGrpSpPr>
      <p:grpSpPr>
        <a:xfrm>
          <a:off x="0" y="0"/>
          <a:ext cx="0" cy="0"/>
          <a:chOff x="0" y="0"/>
          <a:chExt cx="0" cy="0"/>
        </a:xfrm>
      </p:grpSpPr>
      <p:sp>
        <p:nvSpPr>
          <p:cNvPr id="149" name="Google Shape;149;p19"/>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9"/>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1" name="Google Shape;151;p19"/>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2" name="Google Shape;152;p19"/>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3" name="Google Shape;153;p19"/>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4" name="Google Shape;154;p1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1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20"/>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2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2" name="Shape 162"/>
        <p:cNvGrpSpPr/>
        <p:nvPr/>
      </p:nvGrpSpPr>
      <p:grpSpPr>
        <a:xfrm>
          <a:off x="0" y="0"/>
          <a:ext cx="0" cy="0"/>
          <a:chOff x="0" y="0"/>
          <a:chExt cx="0" cy="0"/>
        </a:xfrm>
      </p:grpSpPr>
      <p:sp>
        <p:nvSpPr>
          <p:cNvPr id="163" name="Google Shape;163;p2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2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6" name="Shape 166"/>
        <p:cNvGrpSpPr/>
        <p:nvPr/>
      </p:nvGrpSpPr>
      <p:grpSpPr>
        <a:xfrm>
          <a:off x="0" y="0"/>
          <a:ext cx="0" cy="0"/>
          <a:chOff x="0" y="0"/>
          <a:chExt cx="0" cy="0"/>
        </a:xfrm>
      </p:grpSpPr>
      <p:sp>
        <p:nvSpPr>
          <p:cNvPr id="167" name="Google Shape;167;p22"/>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22"/>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69" name="Google Shape;169;p22"/>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0" name="Google Shape;170;p2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2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3" name="Shape 173"/>
        <p:cNvGrpSpPr/>
        <p:nvPr/>
      </p:nvGrpSpPr>
      <p:grpSpPr>
        <a:xfrm>
          <a:off x="0" y="0"/>
          <a:ext cx="0" cy="0"/>
          <a:chOff x="0" y="0"/>
          <a:chExt cx="0" cy="0"/>
        </a:xfrm>
      </p:grpSpPr>
      <p:sp>
        <p:nvSpPr>
          <p:cNvPr id="174" name="Google Shape;174;p23"/>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 name="Google Shape;175;p23"/>
          <p:cNvSpPr/>
          <p:nvPr>
            <p:ph idx="2" type="pic"/>
          </p:nvPr>
        </p:nvSpPr>
        <p:spPr>
          <a:xfrm>
            <a:off x="663575" y="459581"/>
            <a:ext cx="7816850" cy="30861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3200"/>
              <a:buFont typeface="Arial"/>
              <a:buNone/>
              <a:defRPr b="1" i="0" sz="3200" u="none" cap="none" strike="noStrike">
                <a:solidFill>
                  <a:schemeClr val="dk1"/>
                </a:solidFill>
                <a:latin typeface="Calibri"/>
                <a:ea typeface="Calibri"/>
                <a:cs typeface="Calibri"/>
                <a:sym typeface="Calibri"/>
              </a:defRPr>
            </a:lvl1pPr>
            <a:lvl2pPr lvl="1" marR="0" rtl="0" algn="l">
              <a:lnSpc>
                <a:spcPct val="62142"/>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72500"/>
              </a:lnSpc>
              <a:spcBef>
                <a:spcPts val="1400"/>
              </a:spcBef>
              <a:spcAft>
                <a:spcPts val="0"/>
              </a:spcAft>
              <a:buClr>
                <a:schemeClr val="dk1"/>
              </a:buClr>
              <a:buSzPts val="2040"/>
              <a:buFont typeface="Calibri"/>
              <a:buNone/>
              <a:defRPr b="0" i="0" sz="2400" u="none" cap="none" strike="noStrike">
                <a:solidFill>
                  <a:schemeClr val="dk1"/>
                </a:solidFill>
                <a:latin typeface="Calibri"/>
                <a:ea typeface="Calibri"/>
                <a:cs typeface="Calibri"/>
                <a:sym typeface="Calibri"/>
              </a:defRPr>
            </a:lvl3pPr>
            <a:lvl4pPr lvl="3"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4pPr>
            <a:lvl5pPr lvl="4"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76" name="Google Shape;176;p23"/>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7" name="Google Shape;177;p2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2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2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0" name="Shape 180"/>
        <p:cNvGrpSpPr/>
        <p:nvPr/>
      </p:nvGrpSpPr>
      <p:grpSpPr>
        <a:xfrm>
          <a:off x="0" y="0"/>
          <a:ext cx="0" cy="0"/>
          <a:chOff x="0" y="0"/>
          <a:chExt cx="0" cy="0"/>
        </a:xfrm>
      </p:grpSpPr>
      <p:sp>
        <p:nvSpPr>
          <p:cNvPr id="181" name="Google Shape;181;p24"/>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24"/>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3" name="Google Shape;183;p2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2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6" name="Shape 186"/>
        <p:cNvGrpSpPr/>
        <p:nvPr/>
      </p:nvGrpSpPr>
      <p:grpSpPr>
        <a:xfrm>
          <a:off x="0" y="0"/>
          <a:ext cx="0" cy="0"/>
          <a:chOff x="0" y="0"/>
          <a:chExt cx="0" cy="0"/>
        </a:xfrm>
      </p:grpSpPr>
      <p:sp>
        <p:nvSpPr>
          <p:cNvPr id="187" name="Google Shape;187;p25"/>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25"/>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9" name="Google Shape;189;p2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2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2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theme" Target="../theme/theme2.xml"/><Relationship Id="rId25" Type="http://schemas.openxmlformats.org/officeDocument/2006/relationships/slideLayout" Target="../slideLayouts/slideLayout24.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7" name="Google Shape;7;p1"/>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800" u="none" cap="none" strike="noStrike">
                <a:solidFill>
                  <a:schemeClr val="dk1"/>
                </a:solidFill>
                <a:latin typeface="Calibri"/>
                <a:ea typeface="Calibri"/>
                <a:cs typeface="Calibri"/>
                <a:sym typeface="Calibri"/>
              </a:defRPr>
            </a:lvl1pPr>
            <a:lvl2pPr indent="0" lvl="1" marL="0" marR="0" rtl="0" algn="r">
              <a:spcBef>
                <a:spcPts val="0"/>
              </a:spcBef>
              <a:buNone/>
              <a:defRPr b="0" i="0" sz="800" u="none" cap="none" strike="noStrike">
                <a:solidFill>
                  <a:schemeClr val="dk1"/>
                </a:solidFill>
                <a:latin typeface="Calibri"/>
                <a:ea typeface="Calibri"/>
                <a:cs typeface="Calibri"/>
                <a:sym typeface="Calibri"/>
              </a:defRPr>
            </a:lvl2pPr>
            <a:lvl3pPr indent="0" lvl="2" marL="0" marR="0" rtl="0" algn="r">
              <a:spcBef>
                <a:spcPts val="0"/>
              </a:spcBef>
              <a:buNone/>
              <a:defRPr b="0" i="0" sz="800" u="none" cap="none" strike="noStrike">
                <a:solidFill>
                  <a:schemeClr val="dk1"/>
                </a:solidFill>
                <a:latin typeface="Calibri"/>
                <a:ea typeface="Calibri"/>
                <a:cs typeface="Calibri"/>
                <a:sym typeface="Calibri"/>
              </a:defRPr>
            </a:lvl3pPr>
            <a:lvl4pPr indent="0" lvl="3" marL="0" marR="0" rtl="0" algn="r">
              <a:spcBef>
                <a:spcPts val="0"/>
              </a:spcBef>
              <a:buNone/>
              <a:defRPr b="0" i="0" sz="800" u="none" cap="none" strike="noStrike">
                <a:solidFill>
                  <a:schemeClr val="dk1"/>
                </a:solidFill>
                <a:latin typeface="Calibri"/>
                <a:ea typeface="Calibri"/>
                <a:cs typeface="Calibri"/>
                <a:sym typeface="Calibri"/>
              </a:defRPr>
            </a:lvl4pPr>
            <a:lvl5pPr indent="0" lvl="4" marL="0" marR="0" rtl="0" algn="r">
              <a:spcBef>
                <a:spcPts val="0"/>
              </a:spcBef>
              <a:buNone/>
              <a:defRPr b="0" i="0" sz="800" u="none" cap="none" strike="noStrike">
                <a:solidFill>
                  <a:schemeClr val="dk1"/>
                </a:solidFill>
                <a:latin typeface="Calibri"/>
                <a:ea typeface="Calibri"/>
                <a:cs typeface="Calibri"/>
                <a:sym typeface="Calibri"/>
              </a:defRPr>
            </a:lvl5pPr>
            <a:lvl6pPr indent="0" lvl="5" marL="0" marR="0" rtl="0" algn="r">
              <a:spcBef>
                <a:spcPts val="0"/>
              </a:spcBef>
              <a:buNone/>
              <a:defRPr b="0" i="0" sz="800" u="none" cap="none" strike="noStrike">
                <a:solidFill>
                  <a:schemeClr val="dk1"/>
                </a:solidFill>
                <a:latin typeface="Calibri"/>
                <a:ea typeface="Calibri"/>
                <a:cs typeface="Calibri"/>
                <a:sym typeface="Calibri"/>
              </a:defRPr>
            </a:lvl6pPr>
            <a:lvl7pPr indent="0" lvl="6" marL="0" marR="0" rtl="0" algn="r">
              <a:spcBef>
                <a:spcPts val="0"/>
              </a:spcBef>
              <a:buNone/>
              <a:defRPr b="0" i="0" sz="800" u="none" cap="none" strike="noStrike">
                <a:solidFill>
                  <a:schemeClr val="dk1"/>
                </a:solidFill>
                <a:latin typeface="Calibri"/>
                <a:ea typeface="Calibri"/>
                <a:cs typeface="Calibri"/>
                <a:sym typeface="Calibri"/>
              </a:defRPr>
            </a:lvl7pPr>
            <a:lvl8pPr indent="0" lvl="7" marL="0" marR="0" rtl="0" algn="r">
              <a:spcBef>
                <a:spcPts val="0"/>
              </a:spcBef>
              <a:buNone/>
              <a:defRPr b="0" i="0" sz="800" u="none" cap="none" strike="noStrike">
                <a:solidFill>
                  <a:schemeClr val="dk1"/>
                </a:solidFill>
                <a:latin typeface="Calibri"/>
                <a:ea typeface="Calibri"/>
                <a:cs typeface="Calibri"/>
                <a:sym typeface="Calibri"/>
              </a:defRPr>
            </a:lvl8pPr>
            <a:lvl9pPr indent="0" lvl="8" marL="0" marR="0" rtl="0" algn="r">
              <a:spcBef>
                <a:spcPts val="0"/>
              </a:spcBef>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s://understandinghumanism.org.uk/gcs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Humanist responses to</a:t>
            </a:r>
            <a:endParaRPr/>
          </a:p>
          <a:p>
            <a:pPr indent="0" lvl="0" marL="0" rtl="0" algn="ctr">
              <a:lnSpc>
                <a:spcPct val="93103"/>
              </a:lnSpc>
              <a:spcBef>
                <a:spcPts val="0"/>
              </a:spcBef>
              <a:spcAft>
                <a:spcPts val="0"/>
              </a:spcAft>
              <a:buClr>
                <a:schemeClr val="dk2"/>
              </a:buClr>
              <a:buSzPts val="2900"/>
              <a:buFont typeface="Calibri"/>
              <a:buNone/>
            </a:pPr>
            <a:r>
              <a:rPr lang="en-GB"/>
              <a:t>Religious Studies GCSE questions</a:t>
            </a:r>
            <a:endParaRPr/>
          </a:p>
        </p:txBody>
      </p:sp>
      <p:sp>
        <p:nvSpPr>
          <p:cNvPr id="197" name="Google Shape;197;p26"/>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1"/>
              </a:buClr>
              <a:buSzPts val="1600"/>
              <a:buNone/>
            </a:pPr>
            <a:r>
              <a:t/>
            </a:r>
            <a:endParaRPr/>
          </a:p>
        </p:txBody>
      </p:sp>
      <p:sp>
        <p:nvSpPr>
          <p:cNvPr id="198" name="Google Shape;198;p26"/>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
        <p:nvSpPr>
          <p:cNvPr id="199" name="Google Shape;199;p26"/>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7"/>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Humanist responses</a:t>
            </a:r>
            <a:endParaRPr/>
          </a:p>
        </p:txBody>
      </p:sp>
      <p:sp>
        <p:nvSpPr>
          <p:cNvPr id="205" name="Google Shape;205;p27"/>
          <p:cNvSpPr txBox="1"/>
          <p:nvPr>
            <p:ph idx="1" type="body"/>
          </p:nvPr>
        </p:nvSpPr>
        <p:spPr>
          <a:xfrm>
            <a:off x="663575" y="1425900"/>
            <a:ext cx="64287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a:t>This resource is designed to support students with answering Religious</a:t>
            </a:r>
            <a:r>
              <a:rPr b="0" lang="en-GB"/>
              <a:t> Studies GCSE </a:t>
            </a:r>
            <a:r>
              <a:rPr b="0" lang="en-GB"/>
              <a:t>questions</a:t>
            </a:r>
            <a:r>
              <a:rPr b="0" lang="en-GB"/>
              <a:t>.</a:t>
            </a:r>
            <a:endParaRPr b="0"/>
          </a:p>
          <a:p>
            <a:pPr indent="0" lvl="0" marL="0" rtl="0" algn="l">
              <a:spcBef>
                <a:spcPts val="0"/>
              </a:spcBef>
              <a:spcAft>
                <a:spcPts val="0"/>
              </a:spcAft>
              <a:buNone/>
            </a:pPr>
            <a:r>
              <a:t/>
            </a:r>
            <a:endParaRPr b="0"/>
          </a:p>
          <a:p>
            <a:pPr indent="0" lvl="0" marL="0" rtl="0" algn="l">
              <a:spcBef>
                <a:spcPts val="0"/>
              </a:spcBef>
              <a:spcAft>
                <a:spcPts val="0"/>
              </a:spcAft>
              <a:buNone/>
            </a:pPr>
            <a:r>
              <a:rPr b="0" lang="en-GB"/>
              <a:t>On the top of each slide is a statement from a past paper question</a:t>
            </a:r>
            <a:r>
              <a:rPr b="0" lang="en-GB"/>
              <a:t>. The questions asked students to evaluate the statement providing references to religious and non-religious points of view. We have provide a personal humanist perspective on each of the statements to support students with including non-religious views in their answers.</a:t>
            </a:r>
            <a:endParaRPr b="0"/>
          </a:p>
          <a:p>
            <a:pPr indent="0" lvl="0" marL="0" rtl="0" algn="l">
              <a:spcBef>
                <a:spcPts val="0"/>
              </a:spcBef>
              <a:spcAft>
                <a:spcPts val="0"/>
              </a:spcAft>
              <a:buNone/>
            </a:pPr>
            <a:r>
              <a:t/>
            </a:r>
            <a:endParaRPr b="0"/>
          </a:p>
          <a:p>
            <a:pPr indent="0" lvl="0" marL="0" rtl="0" algn="l">
              <a:spcBef>
                <a:spcPts val="0"/>
              </a:spcBef>
              <a:spcAft>
                <a:spcPts val="0"/>
              </a:spcAft>
              <a:buNone/>
            </a:pPr>
            <a:r>
              <a:rPr b="0" lang="en-GB"/>
              <a:t>For </a:t>
            </a:r>
            <a:r>
              <a:rPr b="0" lang="en-GB"/>
              <a:t>further</a:t>
            </a:r>
            <a:r>
              <a:rPr b="0" lang="en-GB"/>
              <a:t> helpful information on effectively including humanist and non-religious points of views in </a:t>
            </a:r>
            <a:r>
              <a:rPr b="0" lang="en-GB"/>
              <a:t>answers</a:t>
            </a:r>
            <a:r>
              <a:rPr b="0" lang="en-GB"/>
              <a:t> to RS GCSE questions see </a:t>
            </a:r>
            <a:r>
              <a:rPr b="0" lang="en-GB" u="sng">
                <a:solidFill>
                  <a:schemeClr val="hlink"/>
                </a:solidFill>
                <a:hlinkClick r:id="rId3"/>
              </a:rPr>
              <a:t>understandinghumanism.org.uk/gcse</a:t>
            </a:r>
            <a:r>
              <a:rPr b="0" lang="en-GB"/>
              <a:t> </a:t>
            </a:r>
            <a:endParaRPr b="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8"/>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‘Euthanasia is never the best option’</a:t>
            </a:r>
            <a:endParaRPr>
              <a:solidFill>
                <a:srgbClr val="FF0000"/>
              </a:solidFill>
            </a:endParaRPr>
          </a:p>
        </p:txBody>
      </p:sp>
      <p:sp>
        <p:nvSpPr>
          <p:cNvPr id="211" name="Google Shape;211;p28"/>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‘I believe in compassion and empathy and would not want someone to suffer needlessly. People should have autonomy over when and how they die, rather than being forced to suffer and die in an undignified manner. Euthanasia can allow an individual to say farewells in a peaceful and personal manner, which can be beneficial to them as well as their family members. Family members can also be spared the pain of watching a loved one suffer, which is best for their happiness and well-being. We should have choice and control over our death, just as we have in life.’</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Yvonne Letson</a:t>
            </a:r>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‘Euthanasia is never the best option’</a:t>
            </a:r>
            <a:endParaRPr>
              <a:solidFill>
                <a:srgbClr val="FF0000"/>
              </a:solidFill>
            </a:endParaRPr>
          </a:p>
        </p:txBody>
      </p:sp>
      <p:sp>
        <p:nvSpPr>
          <p:cNvPr id="217" name="Google Shape;217;p29"/>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‘Although we may not like to dwell on it, it is an inevitable truth that we will all die and that, for some, despite everything that modern medicine can offer, the final days, weeks, or months will be deeply unpleasant. I have seen that myself. I strongly believe that both out of compassion and out of respect for the autonomy of others at the end of their lives, that once life has become nothing but suffering and all meaning and purpose and pleasure has gone, a dying person should have the right to end their life at a time they choose. They should not be forced to hang on to the bitter end. Of course, there are dangers and so there need to be strict safety measures. However, evidence from other countries shows that assisted dying can be made to work, and the vulnerable protected whilst helping the terminally ill avoid a painful and degrading death.’</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Tim Purches</a:t>
            </a:r>
            <a:endParaRPr sz="2100"/>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‘There is nothing wrong with euthanaisa’</a:t>
            </a:r>
            <a:endParaRPr>
              <a:solidFill>
                <a:srgbClr val="FF0000"/>
              </a:solidFill>
            </a:endParaRPr>
          </a:p>
        </p:txBody>
      </p:sp>
      <p:sp>
        <p:nvSpPr>
          <p:cNvPr id="223" name="Google Shape;223;p30"/>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‘As a humanist, I believe that people should have personal autonomy and that they should be free to decide for themselves what happens to their own bodies.  We should have compassion for people who wish to end their lives due to terminal illness or other incurable suffering. In such circumstances, I believe we should help those who have expressed a clear and uncoerced wish to end their lives to do so in as dignified and painless a way as possible. Safeguards are important, to prevent harm or abuse of vulnerable people. Evidence from other countries shows that assisted dying laws can be introduced successfully and with sufficient safeguards to avoid such problems.’</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Caroline Wallace</a:t>
            </a:r>
            <a:endParaRPr>
              <a:highlight>
                <a:srgbClr val="FFFFFF"/>
              </a:highlight>
            </a:endParaRPr>
          </a:p>
          <a:p>
            <a:pPr indent="0" lvl="0" marL="0" rtl="0" algn="r">
              <a:lnSpc>
                <a:spcPct val="100000"/>
              </a:lnSpc>
              <a:spcBef>
                <a:spcPts val="0"/>
              </a:spcBef>
              <a:spcAft>
                <a:spcPts val="0"/>
              </a:spcAft>
              <a:buNone/>
            </a:pPr>
            <a:r>
              <a:t/>
            </a:r>
            <a:endParaRPr b="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‘There is nothing wrong with euthanaisa’</a:t>
            </a:r>
            <a:endParaRPr>
              <a:solidFill>
                <a:srgbClr val="FF0000"/>
              </a:solidFill>
            </a:endParaRPr>
          </a:p>
        </p:txBody>
      </p:sp>
      <p:sp>
        <p:nvSpPr>
          <p:cNvPr id="229" name="Google Shape;229;p31"/>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sz="1500">
                <a:highlight>
                  <a:srgbClr val="FFFFFF"/>
                </a:highlight>
              </a:rPr>
              <a:t>‘As a humanist, I agree. I prefer the term ‘assisted dying’, as the focus is more on the person choosing to die and their own decision to do so. I believe in human self determination and dignity. Giving the choice of assisted dying is the moral, ethical and kind option in many cases of incurable suffering. I do not believe in a soul, or an afterlife, or anything outside of this one life we have. Why should someone be forced to endure such immense suffering at the end of their life, when they know there is no hope to get better? I hope that if I ever become terminally ill and am incurably suffering, I am able to choose a dignified death. I have witnessed family members suffer at the ends of their lives, with no chance that they will ever get better. As long as there are systems put in place of checks and balances in order to ensure people are not feeling forced into it, then I believe allowing assisted dying is the far more ethical path. People have the right to self determination. We only have one life, and it’s up to us to choose how to live it, and that includes our death too.’</a:t>
            </a:r>
            <a:endParaRPr b="0" sz="1500">
              <a:highlight>
                <a:srgbClr val="FFFFFF"/>
              </a:highlight>
            </a:endParaRPr>
          </a:p>
          <a:p>
            <a:pPr indent="0" lvl="0" marL="0" rtl="0" algn="r">
              <a:lnSpc>
                <a:spcPct val="100000"/>
              </a:lnSpc>
              <a:spcBef>
                <a:spcPts val="0"/>
              </a:spcBef>
              <a:spcAft>
                <a:spcPts val="0"/>
              </a:spcAft>
              <a:buNone/>
            </a:pPr>
            <a:r>
              <a:rPr lang="en-GB" sz="1500">
                <a:highlight>
                  <a:srgbClr val="FFFFFF"/>
                </a:highlight>
              </a:rPr>
              <a:t>Nicole Shasha</a:t>
            </a:r>
            <a:endParaRPr sz="2000">
              <a:highlight>
                <a:srgbClr val="FFFFFF"/>
              </a:highlight>
            </a:endParaRPr>
          </a:p>
          <a:p>
            <a:pPr indent="0" lvl="0" marL="0" rtl="0" algn="r">
              <a:lnSpc>
                <a:spcPct val="100000"/>
              </a:lnSpc>
              <a:spcBef>
                <a:spcPts val="0"/>
              </a:spcBef>
              <a:spcAft>
                <a:spcPts val="0"/>
              </a:spcAft>
              <a:buNone/>
            </a:pPr>
            <a:r>
              <a:t/>
            </a:r>
            <a:endParaRPr b="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2"/>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‘It is never right to have an abortion’</a:t>
            </a:r>
            <a:endParaRPr>
              <a:solidFill>
                <a:srgbClr val="FF0000"/>
              </a:solidFill>
            </a:endParaRPr>
          </a:p>
        </p:txBody>
      </p:sp>
      <p:sp>
        <p:nvSpPr>
          <p:cNvPr id="235" name="Google Shape;235;p32"/>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sz="1500"/>
              <a:t>‘A woman has a right to make decisions for herself; she should not be dictated to or controlled by anyone else. I believe in personal autonomy and the right to make decisions to do what makes you happy and what is best for your own well-being. There are times and situations where it might not be in the woman’s best interest to have a child and so she has the right to make that decision for herself. Instead of judging a woman’s decision to have an abortion we should treat her with empathy and compassion as we do not always know the situation she is in and why she has made that decision. We should respect her right to choose what is best for herself. Everyone should have the human right to health including reproductive health which also includes the right to a safe abortion. Criminalising or restricting access to an abortion is a violation of a woman’s human rights in relation to health, bodily autonomy, privacy, and freedom from discrimination.’</a:t>
            </a:r>
            <a:endParaRPr b="0" sz="1500"/>
          </a:p>
          <a:p>
            <a:pPr indent="0" lvl="0" marL="0" rtl="0" algn="r">
              <a:lnSpc>
                <a:spcPct val="100000"/>
              </a:lnSpc>
              <a:spcBef>
                <a:spcPts val="0"/>
              </a:spcBef>
              <a:spcAft>
                <a:spcPts val="0"/>
              </a:spcAft>
              <a:buNone/>
            </a:pPr>
            <a:r>
              <a:rPr lang="en-GB" sz="1500"/>
              <a:t>Yvonne Letson</a:t>
            </a:r>
            <a:endParaRPr sz="2400">
              <a:highlight>
                <a:srgbClr val="FFFFFF"/>
              </a:highlight>
            </a:endParaRPr>
          </a:p>
          <a:p>
            <a:pPr indent="0" lvl="0" marL="0" rtl="0" algn="r">
              <a:lnSpc>
                <a:spcPct val="100000"/>
              </a:lnSpc>
              <a:spcBef>
                <a:spcPts val="0"/>
              </a:spcBef>
              <a:spcAft>
                <a:spcPts val="0"/>
              </a:spcAft>
              <a:buNone/>
            </a:pPr>
            <a:r>
              <a:t/>
            </a:r>
            <a:endParaRPr b="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‘It is never right to have an abortion’</a:t>
            </a:r>
            <a:endParaRPr>
              <a:solidFill>
                <a:srgbClr val="FF0000"/>
              </a:solidFill>
            </a:endParaRPr>
          </a:p>
        </p:txBody>
      </p:sp>
      <p:sp>
        <p:nvSpPr>
          <p:cNvPr id="241" name="Google Shape;241;p33"/>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‘As a humanist, I believe that it is always a woman’s right to choose abortion. I believe that a person should have autonomy over their own body and the right to choose what happens to it. We should have compassion for a woman who finds that she has an unwanted pregnancy or a pregnancy that needs to be ended for medical reasons as this is a very difficult and upsetting situation to be in, regardless of the circumstances. Evidence shows that it is safer for a woman to be able to access a legal abortion than for her to have to resort to ‘backstreet’ alternatives out of desperation. The foetus is a potential human being whereas the woman is a human being – so the rights of a woman to have control over her own body and to seek her own happiness and wellbeing must be the primary consideration in considering access to abortion.’</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Caroline Wallace</a:t>
            </a:r>
            <a:endParaRPr sz="3000">
              <a:highlight>
                <a:srgbClr val="FFFFFF"/>
              </a:highlight>
            </a:endParaRPr>
          </a:p>
          <a:p>
            <a:pPr indent="0" lvl="0" marL="0" rtl="0" algn="r">
              <a:lnSpc>
                <a:spcPct val="100000"/>
              </a:lnSpc>
              <a:spcBef>
                <a:spcPts val="0"/>
              </a:spcBef>
              <a:spcAft>
                <a:spcPts val="0"/>
              </a:spcAft>
              <a:buNone/>
            </a:pPr>
            <a:r>
              <a:t/>
            </a:r>
            <a:endParaRPr b="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4"/>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‘Being prepared to fight a war is the best way to keep the peace’</a:t>
            </a:r>
            <a:endParaRPr>
              <a:solidFill>
                <a:srgbClr val="FF0000"/>
              </a:solidFill>
            </a:endParaRPr>
          </a:p>
        </p:txBody>
      </p:sp>
      <p:sp>
        <p:nvSpPr>
          <p:cNvPr id="247" name="Google Shape;247;p34"/>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sz="1500">
                <a:highlight>
                  <a:srgbClr val="FFFFFF"/>
                </a:highlight>
              </a:rPr>
              <a:t>‘Wars are devastating, the most cruel and destructive of human activities. It would be fantastic to have some way of preventing them ever occurring again. But that seems impossible… The question has to be, sadly, how best to reduce the risk of them breaking out. Political dialogue helps, but ultimately some leaders will see war as the best way to advance their interests and will not be swayed by any more peaceful alternative. Some believe that pacifism is the best policy, but in the face of a hostile opponent who has no hesitation in using force, that is effectively surrender. It would likely mean the loss of much that makes life worthwhile – freedom, tolerance, democracy - while also not ensuring peace as there are many who would still fight as best they could, despite a nation’s policy of avoiding conflict. Although history shows that possession of a strong military is far from a guarantee of peace… it offers at least some prospect of protecting the values of liberal democracy. The difficulty then lies in ensuring a country does not misuse its military power itself.’</a:t>
            </a:r>
            <a:endParaRPr b="0" sz="1500">
              <a:highlight>
                <a:srgbClr val="FFFFFF"/>
              </a:highlight>
            </a:endParaRPr>
          </a:p>
          <a:p>
            <a:pPr indent="0" lvl="0" marL="0" rtl="0" algn="r">
              <a:lnSpc>
                <a:spcPct val="100000"/>
              </a:lnSpc>
              <a:spcBef>
                <a:spcPts val="0"/>
              </a:spcBef>
              <a:spcAft>
                <a:spcPts val="0"/>
              </a:spcAft>
              <a:buNone/>
            </a:pPr>
            <a:r>
              <a:rPr lang="en-GB" sz="1500">
                <a:highlight>
                  <a:srgbClr val="FFFFFF"/>
                </a:highlight>
              </a:rPr>
              <a:t>Tim Purches</a:t>
            </a:r>
            <a:endParaRPr sz="2500"/>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5"/>
          <p:cNvSpPr txBox="1"/>
          <p:nvPr>
            <p:ph type="title"/>
          </p:nvPr>
        </p:nvSpPr>
        <p:spPr>
          <a:xfrm>
            <a:off x="661475" y="489300"/>
            <a:ext cx="75993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‘Capital punishment is wrong’</a:t>
            </a:r>
            <a:endParaRPr>
              <a:solidFill>
                <a:srgbClr val="FF0000"/>
              </a:solidFill>
            </a:endParaRPr>
          </a:p>
        </p:txBody>
      </p:sp>
      <p:sp>
        <p:nvSpPr>
          <p:cNvPr id="253" name="Google Shape;253;p35"/>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‘As a humanist I am opposed to capital punishment for several reasons. First, all the evidence shows that our justice system is not perfect and so innocent people would be killed if capital punishment existed… To kill any innocent person in pursuit of a wider aim is unacceptable to me. Second, there is no evidence that capital punishment works, so innocent people would be killed for no purpose, making it even more unjustifiable. Finally, there is a broader moral objection. If we think human life is precious and should be protected at all costs, and this is part of what drives our justice system, we cannot then take a human life when other alternatives (life prison terms for instance) exist. To do otherwise would undermine that principle.’ </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Tim Purches</a:t>
            </a:r>
            <a:endParaRPr b="0" sz="250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6"/>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‘Divorce is never right’</a:t>
            </a:r>
            <a:endParaRPr/>
          </a:p>
        </p:txBody>
      </p:sp>
      <p:sp>
        <p:nvSpPr>
          <p:cNvPr id="259" name="Google Shape;259;p36"/>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‘The evidence shows this not to be the case. Divorce can be better than staying in a difficult or abusive marriage, for both parents and children. We need to treat people with empathy and compassion, rather than applying dogmatic rules that can leave children and adults in unhappy and sometimes dangerous relationships. People have basic human rights to be safe and sometimes this means that they should divorce. I believe that we have personal autonomy and choice in making decisions for ourselves and our own happiness and well-being. We only have one life and we should all be free to make decisions that make us happy in the here and now, rather than living for an afterlife that is not assured (and that I do not believe exists).’</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Yvonne Letson</a:t>
            </a:r>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7"/>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solidFill>
                  <a:schemeClr val="lt2"/>
                </a:solidFill>
              </a:rPr>
              <a:t>‘Divorce is never right’</a:t>
            </a:r>
            <a:endParaRPr>
              <a:solidFill>
                <a:schemeClr val="lt2"/>
              </a:solidFill>
            </a:endParaRPr>
          </a:p>
        </p:txBody>
      </p:sp>
      <p:sp>
        <p:nvSpPr>
          <p:cNvPr id="265" name="Google Shape;265;p37"/>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‘As a humanist, I disagree with this statement. While people usually marry someone that they think they will stay with forever, situations and people change. Perhaps they were too young when they got married, or maybe they realised their aims in life are different. We only have one life - nobody should be forced to endure a bad marriage with someone that they no longer love. Nobody wins from that scenario.’</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Nicole Shasha</a:t>
            </a:r>
            <a:endParaRPr sz="2100"/>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8"/>
          <p:cNvSpPr txBox="1"/>
          <p:nvPr>
            <p:ph type="title"/>
          </p:nvPr>
        </p:nvSpPr>
        <p:spPr>
          <a:xfrm>
            <a:off x="661475" y="489300"/>
            <a:ext cx="75993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‘Cohabitation is always wrong’</a:t>
            </a:r>
            <a:endParaRPr>
              <a:solidFill>
                <a:srgbClr val="FF0000"/>
              </a:solidFill>
            </a:endParaRPr>
          </a:p>
        </p:txBody>
      </p:sp>
      <p:sp>
        <p:nvSpPr>
          <p:cNvPr id="271" name="Google Shape;271;p38"/>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sz="1500">
                <a:highlight>
                  <a:srgbClr val="FFFFFF"/>
                </a:highlight>
              </a:rPr>
              <a:t>‘Humanists try to use compassion, empathy and evidence when making or assessing moral choices. As a humanist, I know that consensual relationships can be a source of deep happiness and mutual fulfillment. Provided such relationships are consensual and all parties are exercising autonomy in the relationship, most humanists would say there's nothing wrong about cohabitation. Many people may choose to marry, and for lots of people legal recognition of their marriage can bring benefits, but humanists would accept cohabitation as a perfectly morally legitimate choice provided consent is respected and happiness and wellbeing are advanced. Cohabitation can often be a valuable way to explore your relationship and to see if your relationship is one that can survive, before you then may go on to commit to more formal recognition, whether in law or otherwise. Certainly, it would be wrong for humanists to dictate to others how they should live when such people are living their lives guided by reason, autonomy, and doing what they judge to be best for themselves.’</a:t>
            </a:r>
            <a:endParaRPr b="0" sz="1500">
              <a:highlight>
                <a:srgbClr val="FFFFFF"/>
              </a:highlight>
            </a:endParaRPr>
          </a:p>
          <a:p>
            <a:pPr indent="0" lvl="0" marL="0" rtl="0" algn="r">
              <a:lnSpc>
                <a:spcPct val="100000"/>
              </a:lnSpc>
              <a:spcBef>
                <a:spcPts val="0"/>
              </a:spcBef>
              <a:spcAft>
                <a:spcPts val="0"/>
              </a:spcAft>
              <a:buNone/>
            </a:pPr>
            <a:r>
              <a:rPr lang="en-GB" sz="1500">
                <a:highlight>
                  <a:srgbClr val="FFFFFF"/>
                </a:highlight>
              </a:rPr>
              <a:t>Chris Lynch</a:t>
            </a:r>
            <a:endParaRPr b="0" sz="150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9"/>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‘Giving money to charity is the best way of helping the poor’</a:t>
            </a:r>
            <a:endParaRPr>
              <a:solidFill>
                <a:srgbClr val="FF0000"/>
              </a:solidFill>
            </a:endParaRPr>
          </a:p>
        </p:txBody>
      </p:sp>
      <p:sp>
        <p:nvSpPr>
          <p:cNvPr id="277" name="Google Shape;277;p39"/>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highlight>
                  <a:srgbClr val="FFFFFF"/>
                </a:highlight>
              </a:rPr>
              <a:t>‘As a humanist I think we should donate to charity if we can. Empathy and compassion drive me to want to help those less fortunate than myself. However, I do recognise that care is needed to ensure that what money I donate is well used and does the maximum good. Fortunately, there is a growing body of evidence that points to the best charities to support. But donations by caring individuals will never be enough to truly lift people out of poverty. Many of the causes of poverty and injustice are structural –  poor education systems, no access to decent healthcare, poor working and living conditions, no protection from the powerful, limited or no democracy, and more. These can only be rectified by governments. Although I am limited in how I can influence governments overseas, in this country I can try to have an effect, and so political campaigning is an important part of how I try to help others.’</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Tim Purches</a:t>
            </a:r>
            <a:endParaRPr sz="3000"/>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0"/>
          <p:cNvSpPr txBox="1"/>
          <p:nvPr>
            <p:ph type="title"/>
          </p:nvPr>
        </p:nvSpPr>
        <p:spPr>
          <a:xfrm>
            <a:off x="661475" y="489300"/>
            <a:ext cx="75993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‘It is important for all </a:t>
            </a:r>
            <a:r>
              <a:rPr lang="en-GB"/>
              <a:t>people</a:t>
            </a:r>
            <a:r>
              <a:rPr lang="en-GB"/>
              <a:t> to work for social justice’</a:t>
            </a:r>
            <a:endParaRPr>
              <a:solidFill>
                <a:srgbClr val="FF0000"/>
              </a:solidFill>
            </a:endParaRPr>
          </a:p>
        </p:txBody>
      </p:sp>
      <p:sp>
        <p:nvSpPr>
          <p:cNvPr id="283" name="Google Shape;283;p40"/>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sz="1500">
                <a:highlight>
                  <a:srgbClr val="FFFFFF"/>
                </a:highlight>
              </a:rPr>
              <a:t>‘Humanists make decisions based on the best available evidence and by considering the needs and interests of humans, other animals, and the planet. It doesn’t matter whether you believe this is the only life you have (as humanists tend to think) or that there might be a life after this one. There are many people in the UK and globally who don't enjoy the same rights and opportunities as others, and we know there are steps that can be taken to address many of these injustices. Therefore, humanists would say that everyone should act to advance the welfare of others and of nature more widely, guided by empathy and compassion as they know they would not want to be victims of unfairness or discrimination. It is everyone’s shared responsibility to work together around shared values of justice and equality. Moreover, in the absence of God, it's up to us to make the world a better, fairer place for everyone in the here and now, so many humanists bring an urgency to working for a better world, and seek to encourage others in society to do the same.’</a:t>
            </a:r>
            <a:endParaRPr b="0" sz="1500">
              <a:highlight>
                <a:srgbClr val="FFFFFF"/>
              </a:highlight>
            </a:endParaRPr>
          </a:p>
          <a:p>
            <a:pPr indent="0" lvl="0" marL="0" rtl="0" algn="r">
              <a:lnSpc>
                <a:spcPct val="100000"/>
              </a:lnSpc>
              <a:spcBef>
                <a:spcPts val="0"/>
              </a:spcBef>
              <a:spcAft>
                <a:spcPts val="0"/>
              </a:spcAft>
              <a:buNone/>
            </a:pPr>
            <a:r>
              <a:rPr lang="en-GB" sz="1500">
                <a:highlight>
                  <a:srgbClr val="FFFFFF"/>
                </a:highlight>
              </a:rPr>
              <a:t>Chris Lynch</a:t>
            </a:r>
            <a:endParaRPr b="0" sz="190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1"/>
          <p:cNvSpPr txBox="1"/>
          <p:nvPr>
            <p:ph type="title"/>
          </p:nvPr>
        </p:nvSpPr>
        <p:spPr>
          <a:xfrm>
            <a:off x="661475" y="489300"/>
            <a:ext cx="6620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‘The most important purpose of a family is to educate children in a faith’</a:t>
            </a:r>
            <a:endParaRPr/>
          </a:p>
        </p:txBody>
      </p:sp>
      <p:sp>
        <p:nvSpPr>
          <p:cNvPr id="289" name="Google Shape;289;p41"/>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i="1" lang="en-GB">
                <a:solidFill>
                  <a:srgbClr val="38761D"/>
                </a:solidFill>
                <a:highlight>
                  <a:srgbClr val="FFFFFF"/>
                </a:highlight>
              </a:rPr>
              <a:t>‘</a:t>
            </a:r>
            <a:r>
              <a:rPr b="0" lang="en-GB">
                <a:highlight>
                  <a:srgbClr val="FFFFFF"/>
                </a:highlight>
              </a:rPr>
              <a:t>I do not agree that the most important purpose of a family is to educate children in a faith. I am a mother of two grown up children and demonstrating and instilling humanist values as a parent was, and still is, very important to me. For example, being kind, showing empathy, acting rationally and social responsibility. However, I have not encouraged my children to become humanists as I think it is more important for them to think freely so they could make their own choices around what they believe. If my children discover humanism for themselves, or indeed decide to follow a religious faith, I would support their decision as I want them to be happy and well in their lives. Although I do not agree that the most important purpose of a family is to educate children in a faith, I do show empathy and respect towards my friends, wider family and other people I meet who choose to do this.’</a:t>
            </a:r>
            <a:endParaRPr b="0">
              <a:highlight>
                <a:srgbClr val="FFFFFF"/>
              </a:highlight>
            </a:endParaRPr>
          </a:p>
          <a:p>
            <a:pPr indent="0" lvl="0" marL="0" rtl="0" algn="r">
              <a:lnSpc>
                <a:spcPct val="100000"/>
              </a:lnSpc>
              <a:spcBef>
                <a:spcPts val="0"/>
              </a:spcBef>
              <a:spcAft>
                <a:spcPts val="0"/>
              </a:spcAft>
              <a:buNone/>
            </a:pPr>
            <a:r>
              <a:rPr lang="en-GB">
                <a:highlight>
                  <a:srgbClr val="FFFFFF"/>
                </a:highlight>
              </a:rPr>
              <a:t>Jane Yates</a:t>
            </a:r>
            <a:endParaRPr sz="2100"/>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2"/>
          <p:cNvSpPr txBox="1"/>
          <p:nvPr>
            <p:ph type="title"/>
          </p:nvPr>
        </p:nvSpPr>
        <p:spPr>
          <a:xfrm>
            <a:off x="661475" y="489300"/>
            <a:ext cx="77490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‘All children should have a religious upbringing’</a:t>
            </a:r>
            <a:endParaRPr/>
          </a:p>
        </p:txBody>
      </p:sp>
      <p:sp>
        <p:nvSpPr>
          <p:cNvPr id="295" name="Google Shape;295;p42"/>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a:t>‘As a humanist, I disagree. Religion does not make someone any more moral, thoughtful, kind, or happy than not being religious. I think all children should be free to decide what they believe about the nature of the world. Being told that they have to believe something just because it is the faith of their parents or family is not a good thing. The ability to be ethical, kind, and enjoy the life we have does not rest on having a religious education. Instead, the desire to be moral is an innate one, and if a child’s education is focused on reason and evidence, as well as nurturing their empathy, they will turn out well.’</a:t>
            </a:r>
            <a:endParaRPr b="0"/>
          </a:p>
          <a:p>
            <a:pPr indent="0" lvl="0" marL="0" rtl="0" algn="l">
              <a:lnSpc>
                <a:spcPct val="100000"/>
              </a:lnSpc>
              <a:spcBef>
                <a:spcPts val="0"/>
              </a:spcBef>
              <a:spcAft>
                <a:spcPts val="0"/>
              </a:spcAft>
              <a:buNone/>
            </a:pPr>
            <a:r>
              <a:t/>
            </a:r>
            <a:endParaRPr b="0"/>
          </a:p>
          <a:p>
            <a:pPr indent="0" lvl="0" marL="0" rtl="0" algn="r">
              <a:lnSpc>
                <a:spcPct val="100000"/>
              </a:lnSpc>
              <a:spcBef>
                <a:spcPts val="0"/>
              </a:spcBef>
              <a:spcAft>
                <a:spcPts val="0"/>
              </a:spcAft>
              <a:buNone/>
            </a:pPr>
            <a:r>
              <a:rPr lang="en-GB"/>
              <a:t>Nicole Shasha</a:t>
            </a:r>
            <a:endParaRPr sz="2600"/>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3"/>
          <p:cNvSpPr txBox="1"/>
          <p:nvPr>
            <p:ph type="title"/>
          </p:nvPr>
        </p:nvSpPr>
        <p:spPr>
          <a:xfrm>
            <a:off x="661475" y="489300"/>
            <a:ext cx="75993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‘Religion has no place in a secular society’</a:t>
            </a:r>
            <a:endParaRPr>
              <a:solidFill>
                <a:srgbClr val="FF0000"/>
              </a:solidFill>
            </a:endParaRPr>
          </a:p>
        </p:txBody>
      </p:sp>
      <p:sp>
        <p:nvSpPr>
          <p:cNvPr id="301" name="Google Shape;301;p43"/>
          <p:cNvSpPr txBox="1"/>
          <p:nvPr>
            <p:ph idx="1" type="body"/>
          </p:nvPr>
        </p:nvSpPr>
        <p:spPr>
          <a:xfrm>
            <a:off x="663575" y="1425900"/>
            <a:ext cx="6678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0" lang="en-GB" sz="1500">
                <a:highlight>
                  <a:srgbClr val="FFFFFF"/>
                </a:highlight>
              </a:rPr>
              <a:t>‘Humanists believe that everyone should be free to think for themselves and to do what they want as long as they don't violate the rights or freedoms of others; indeed, a common motto many humanists follow is "Think for yourself, act for everyone". Everyone should be free to believe whatever they want provided they aren't harming anyone else – that's part of having freedom of conscience, a right that humanists have long supported. What about public, shared institutions like schools, hospitals and other settings where lots of people from different backgrounds come together? For most humanists, these settings should not take a view supporting or opposing a particular religion or worldview. Taking one particular religious perspective would be unfair and would limit people's ability to access services on an equal footing. Most humanists would say that everyone's rights to religion and belief are best protected by having a neutral secular state where no-one's religious or non-religious beliefs are privileged or censored.’</a:t>
            </a:r>
            <a:endParaRPr b="0" sz="1500">
              <a:highlight>
                <a:srgbClr val="FFFFFF"/>
              </a:highlight>
            </a:endParaRPr>
          </a:p>
          <a:p>
            <a:pPr indent="0" lvl="0" marL="0" rtl="0" algn="r">
              <a:lnSpc>
                <a:spcPct val="100000"/>
              </a:lnSpc>
              <a:spcBef>
                <a:spcPts val="0"/>
              </a:spcBef>
              <a:spcAft>
                <a:spcPts val="0"/>
              </a:spcAft>
              <a:buNone/>
            </a:pPr>
            <a:r>
              <a:rPr lang="en-GB" sz="1500">
                <a:highlight>
                  <a:srgbClr val="FFFFFF"/>
                </a:highlight>
              </a:rPr>
              <a:t>Chris Lynch</a:t>
            </a:r>
            <a:endParaRPr b="0" sz="1500">
              <a:highlight>
                <a:srgbClr val="FFFFFF"/>
              </a:highlight>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Clr>
                <a:schemeClr val="lt2"/>
              </a:buClr>
              <a:buSzPts val="2900"/>
              <a:buFont typeface="Calibri"/>
              <a:buNone/>
            </a:pPr>
            <a:r>
              <a:rPr lang="en-GB"/>
              <a:t>Understanding Humanism</a:t>
            </a:r>
            <a:endParaRPr/>
          </a:p>
        </p:txBody>
      </p:sp>
      <p:sp>
        <p:nvSpPr>
          <p:cNvPr id="307" name="Google Shape;307;p4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2"/>
              </a:buClr>
              <a:buSzPts val="16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