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E6E8123-156D-40F0-B58B-FDDFEBC38FEC}">
  <a:tblStyle styleId="{1E6E8123-156D-40F0-B58B-FDDFEBC38FE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348" y="126"/>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ddb3e671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bddb3e6719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04dcae4d5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g104dcae4d50_0_4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04dcae4d5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04dcae4d5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04dcae4d50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04dcae4d5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04dcae4d50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04dcae4d5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04dcae4d50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04dcae4d5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Green Humanist Figure" type="secHead">
  <p:cSld name="SECTION_HEADER">
    <p:bg>
      <p:bgPr>
        <a:solidFill>
          <a:schemeClr val="dk2"/>
        </a:solid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5" name="Google Shape;25;p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29" name="Google Shape;29;p3"/>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6">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jpg"/><Relationship Id="rId9" Type="http://schemas.openxmlformats.org/officeDocument/2006/relationships/image" Target="../media/image20.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What do humanists value?</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r>
              <a:rPr lang="en-GB"/>
              <a:t>Designing a humanist building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7"/>
          <p:cNvSpPr txBox="1">
            <a:spLocks noGrp="1"/>
          </p:cNvSpPr>
          <p:nvPr>
            <p:ph type="title"/>
          </p:nvPr>
        </p:nvSpPr>
        <p:spPr>
          <a:xfrm>
            <a:off x="661475" y="489300"/>
            <a:ext cx="6498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pic>
        <p:nvPicPr>
          <p:cNvPr id="205" name="Google Shape;205;p27" descr="Parliament, London, England, Sunset, Architecture"/>
          <p:cNvPicPr preferRelativeResize="0"/>
          <p:nvPr/>
        </p:nvPicPr>
        <p:blipFill rotWithShape="1">
          <a:blip r:embed="rId3">
            <a:alphaModFix/>
          </a:blip>
          <a:srcRect/>
          <a:stretch/>
        </p:blipFill>
        <p:spPr>
          <a:xfrm>
            <a:off x="5746043" y="2398155"/>
            <a:ext cx="2836032" cy="1890688"/>
          </a:xfrm>
          <a:prstGeom prst="rect">
            <a:avLst/>
          </a:prstGeom>
          <a:noFill/>
          <a:ln>
            <a:noFill/>
          </a:ln>
        </p:spPr>
      </p:pic>
      <p:pic>
        <p:nvPicPr>
          <p:cNvPr id="206" name="Google Shape;206;p27" descr="California, Sunset, Dusk, Sky, Clouds, Sea, Ocean"/>
          <p:cNvPicPr preferRelativeResize="0"/>
          <p:nvPr/>
        </p:nvPicPr>
        <p:blipFill rotWithShape="1">
          <a:blip r:embed="rId4">
            <a:alphaModFix/>
          </a:blip>
          <a:srcRect/>
          <a:stretch/>
        </p:blipFill>
        <p:spPr>
          <a:xfrm>
            <a:off x="436435" y="2271784"/>
            <a:ext cx="2737008" cy="1818970"/>
          </a:xfrm>
          <a:prstGeom prst="rect">
            <a:avLst/>
          </a:prstGeom>
          <a:noFill/>
          <a:ln>
            <a:noFill/>
          </a:ln>
        </p:spPr>
      </p:pic>
      <p:pic>
        <p:nvPicPr>
          <p:cNvPr id="207" name="Google Shape;207;p27" descr="Switzerland, Zermatt, Mountains, Snow, Matterhorn"/>
          <p:cNvPicPr preferRelativeResize="0"/>
          <p:nvPr/>
        </p:nvPicPr>
        <p:blipFill rotWithShape="1">
          <a:blip r:embed="rId5">
            <a:alphaModFix/>
          </a:blip>
          <a:srcRect/>
          <a:stretch/>
        </p:blipFill>
        <p:spPr>
          <a:xfrm>
            <a:off x="5849545" y="790510"/>
            <a:ext cx="2858035" cy="1607645"/>
          </a:xfrm>
          <a:prstGeom prst="rect">
            <a:avLst/>
          </a:prstGeom>
          <a:noFill/>
          <a:ln>
            <a:noFill/>
          </a:ln>
        </p:spPr>
      </p:pic>
      <p:pic>
        <p:nvPicPr>
          <p:cNvPr id="208" name="Google Shape;208;p27" descr="Griffith Observatory, Night Photography, Los Angeles"/>
          <p:cNvPicPr preferRelativeResize="0"/>
          <p:nvPr/>
        </p:nvPicPr>
        <p:blipFill rotWithShape="1">
          <a:blip r:embed="rId6">
            <a:alphaModFix/>
          </a:blip>
          <a:srcRect/>
          <a:stretch/>
        </p:blipFill>
        <p:spPr>
          <a:xfrm>
            <a:off x="436435" y="532021"/>
            <a:ext cx="2778989" cy="1739763"/>
          </a:xfrm>
          <a:prstGeom prst="rect">
            <a:avLst/>
          </a:prstGeom>
          <a:noFill/>
          <a:ln>
            <a:noFill/>
          </a:ln>
        </p:spPr>
      </p:pic>
      <p:pic>
        <p:nvPicPr>
          <p:cNvPr id="209" name="Google Shape;209;p27" descr="Building, Interior, Architecture, Inside"/>
          <p:cNvPicPr preferRelativeResize="0"/>
          <p:nvPr/>
        </p:nvPicPr>
        <p:blipFill rotWithShape="1">
          <a:blip r:embed="rId7">
            <a:alphaModFix/>
          </a:blip>
          <a:srcRect/>
          <a:stretch/>
        </p:blipFill>
        <p:spPr>
          <a:xfrm>
            <a:off x="2889488" y="391510"/>
            <a:ext cx="3314604" cy="2206283"/>
          </a:xfrm>
          <a:prstGeom prst="rect">
            <a:avLst/>
          </a:prstGeom>
          <a:noFill/>
          <a:ln>
            <a:noFill/>
          </a:ln>
        </p:spPr>
      </p:pic>
      <p:pic>
        <p:nvPicPr>
          <p:cNvPr id="210" name="Google Shape;210;p27" descr="Sydney, Opera, House, Australia, Sydney Harbour, Vivid"/>
          <p:cNvPicPr preferRelativeResize="0"/>
          <p:nvPr/>
        </p:nvPicPr>
        <p:blipFill rotWithShape="1">
          <a:blip r:embed="rId8">
            <a:alphaModFix/>
          </a:blip>
          <a:srcRect/>
          <a:stretch/>
        </p:blipFill>
        <p:spPr>
          <a:xfrm>
            <a:off x="2730575" y="2597793"/>
            <a:ext cx="3118970" cy="207931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8"/>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Special places</a:t>
            </a:r>
            <a:endParaRPr/>
          </a:p>
        </p:txBody>
      </p:sp>
      <p:sp>
        <p:nvSpPr>
          <p:cNvPr id="216" name="Google Shape;216;p28"/>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solidFill>
                <a:srgbClr val="FF0000"/>
              </a:solidFill>
            </a:endParaRPr>
          </a:p>
        </p:txBody>
      </p:sp>
      <p:pic>
        <p:nvPicPr>
          <p:cNvPr id="217" name="Google Shape;217;p28"/>
          <p:cNvPicPr preferRelativeResize="0"/>
          <p:nvPr/>
        </p:nvPicPr>
        <p:blipFill>
          <a:blip r:embed="rId3">
            <a:alphaModFix/>
          </a:blip>
          <a:stretch>
            <a:fillRect/>
          </a:stretch>
        </p:blipFill>
        <p:spPr>
          <a:xfrm>
            <a:off x="6410700" y="1346265"/>
            <a:ext cx="2451850" cy="1623386"/>
          </a:xfrm>
          <a:prstGeom prst="rect">
            <a:avLst/>
          </a:prstGeom>
          <a:noFill/>
          <a:ln>
            <a:noFill/>
          </a:ln>
        </p:spPr>
      </p:pic>
      <p:pic>
        <p:nvPicPr>
          <p:cNvPr id="218" name="Google Shape;218;p28"/>
          <p:cNvPicPr preferRelativeResize="0"/>
          <p:nvPr/>
        </p:nvPicPr>
        <p:blipFill>
          <a:blip r:embed="rId4">
            <a:alphaModFix/>
          </a:blip>
          <a:stretch>
            <a:fillRect/>
          </a:stretch>
        </p:blipFill>
        <p:spPr>
          <a:xfrm>
            <a:off x="4878475" y="1355951"/>
            <a:ext cx="2299218" cy="1534676"/>
          </a:xfrm>
          <a:prstGeom prst="rect">
            <a:avLst/>
          </a:prstGeom>
          <a:noFill/>
          <a:ln>
            <a:noFill/>
          </a:ln>
        </p:spPr>
      </p:pic>
      <p:pic>
        <p:nvPicPr>
          <p:cNvPr id="219" name="Google Shape;219;p28"/>
          <p:cNvPicPr preferRelativeResize="0"/>
          <p:nvPr/>
        </p:nvPicPr>
        <p:blipFill rotWithShape="1">
          <a:blip r:embed="rId5">
            <a:alphaModFix/>
          </a:blip>
          <a:srcRect l="11925" t="13371" b="7225"/>
          <a:stretch/>
        </p:blipFill>
        <p:spPr>
          <a:xfrm>
            <a:off x="2281650" y="1267412"/>
            <a:ext cx="2612874" cy="1535487"/>
          </a:xfrm>
          <a:prstGeom prst="rect">
            <a:avLst/>
          </a:prstGeom>
          <a:noFill/>
          <a:ln>
            <a:noFill/>
          </a:ln>
        </p:spPr>
      </p:pic>
      <p:pic>
        <p:nvPicPr>
          <p:cNvPr id="220" name="Google Shape;220;p28"/>
          <p:cNvPicPr preferRelativeResize="0"/>
          <p:nvPr/>
        </p:nvPicPr>
        <p:blipFill>
          <a:blip r:embed="rId6">
            <a:alphaModFix/>
          </a:blip>
          <a:stretch>
            <a:fillRect/>
          </a:stretch>
        </p:blipFill>
        <p:spPr>
          <a:xfrm>
            <a:off x="397850" y="1257437"/>
            <a:ext cx="2331576" cy="1534651"/>
          </a:xfrm>
          <a:prstGeom prst="rect">
            <a:avLst/>
          </a:prstGeom>
          <a:noFill/>
          <a:ln>
            <a:noFill/>
          </a:ln>
        </p:spPr>
      </p:pic>
      <p:pic>
        <p:nvPicPr>
          <p:cNvPr id="221" name="Google Shape;221;p28"/>
          <p:cNvPicPr preferRelativeResize="0"/>
          <p:nvPr/>
        </p:nvPicPr>
        <p:blipFill>
          <a:blip r:embed="rId7">
            <a:alphaModFix/>
          </a:blip>
          <a:stretch>
            <a:fillRect/>
          </a:stretch>
        </p:blipFill>
        <p:spPr>
          <a:xfrm>
            <a:off x="2281650" y="2778075"/>
            <a:ext cx="2451850" cy="1623386"/>
          </a:xfrm>
          <a:prstGeom prst="rect">
            <a:avLst/>
          </a:prstGeom>
          <a:noFill/>
          <a:ln>
            <a:noFill/>
          </a:ln>
        </p:spPr>
      </p:pic>
      <p:pic>
        <p:nvPicPr>
          <p:cNvPr id="222" name="Google Shape;222;p28"/>
          <p:cNvPicPr preferRelativeResize="0"/>
          <p:nvPr/>
        </p:nvPicPr>
        <p:blipFill rotWithShape="1">
          <a:blip r:embed="rId8">
            <a:alphaModFix/>
          </a:blip>
          <a:srcRect l="30182" t="20835" r="-7218"/>
          <a:stretch/>
        </p:blipFill>
        <p:spPr>
          <a:xfrm>
            <a:off x="4707850" y="2802900"/>
            <a:ext cx="2299223" cy="1573701"/>
          </a:xfrm>
          <a:prstGeom prst="rect">
            <a:avLst/>
          </a:prstGeom>
          <a:noFill/>
          <a:ln>
            <a:noFill/>
          </a:ln>
        </p:spPr>
      </p:pic>
      <p:pic>
        <p:nvPicPr>
          <p:cNvPr id="223" name="Google Shape;223;p28"/>
          <p:cNvPicPr preferRelativeResize="0"/>
          <p:nvPr/>
        </p:nvPicPr>
        <p:blipFill>
          <a:blip r:embed="rId9">
            <a:alphaModFix/>
          </a:blip>
          <a:stretch>
            <a:fillRect/>
          </a:stretch>
        </p:blipFill>
        <p:spPr>
          <a:xfrm>
            <a:off x="363301" y="2792100"/>
            <a:ext cx="2299223" cy="1595321"/>
          </a:xfrm>
          <a:prstGeom prst="rect">
            <a:avLst/>
          </a:prstGeom>
          <a:noFill/>
          <a:ln>
            <a:noFill/>
          </a:ln>
        </p:spPr>
      </p:pic>
      <p:pic>
        <p:nvPicPr>
          <p:cNvPr id="224" name="Google Shape;224;p28"/>
          <p:cNvPicPr preferRelativeResize="0"/>
          <p:nvPr/>
        </p:nvPicPr>
        <p:blipFill rotWithShape="1">
          <a:blip r:embed="rId10">
            <a:alphaModFix/>
          </a:blip>
          <a:srcRect l="8825" t="23017"/>
          <a:stretch/>
        </p:blipFill>
        <p:spPr>
          <a:xfrm>
            <a:off x="6300500" y="2945150"/>
            <a:ext cx="2612874" cy="14703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9"/>
          <p:cNvSpPr txBox="1">
            <a:spLocks noGrp="1"/>
          </p:cNvSpPr>
          <p:nvPr>
            <p:ph type="title"/>
          </p:nvPr>
        </p:nvSpPr>
        <p:spPr>
          <a:xfrm>
            <a:off x="661468" y="489300"/>
            <a:ext cx="83046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How could you represent these words in a building?</a:t>
            </a:r>
            <a:endParaRPr/>
          </a:p>
        </p:txBody>
      </p:sp>
      <p:sp>
        <p:nvSpPr>
          <p:cNvPr id="230" name="Google Shape;230;p29"/>
          <p:cNvSpPr txBox="1">
            <a:spLocks noGrp="1"/>
          </p:cNvSpPr>
          <p:nvPr>
            <p:ph type="body" idx="1"/>
          </p:nvPr>
        </p:nvSpPr>
        <p:spPr>
          <a:xfrm>
            <a:off x="661475" y="114795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Words connected with things humanists value</a:t>
            </a:r>
            <a:endParaRPr/>
          </a:p>
        </p:txBody>
      </p:sp>
      <p:graphicFrame>
        <p:nvGraphicFramePr>
          <p:cNvPr id="231" name="Google Shape;231;p29"/>
          <p:cNvGraphicFramePr/>
          <p:nvPr/>
        </p:nvGraphicFramePr>
        <p:xfrm>
          <a:off x="1183366" y="1722768"/>
          <a:ext cx="6302200" cy="2774575"/>
        </p:xfrm>
        <a:graphic>
          <a:graphicData uri="http://schemas.openxmlformats.org/drawingml/2006/table">
            <a:tbl>
              <a:tblPr>
                <a:noFill/>
                <a:tableStyleId>{1E6E8123-156D-40F0-B58B-FDDFEBC38FEC}</a:tableStyleId>
              </a:tblPr>
              <a:tblGrid>
                <a:gridCol w="2031625">
                  <a:extLst>
                    <a:ext uri="{9D8B030D-6E8A-4147-A177-3AD203B41FA5}">
                      <a16:colId xmlns:a16="http://schemas.microsoft.com/office/drawing/2014/main" val="20000"/>
                    </a:ext>
                  </a:extLst>
                </a:gridCol>
                <a:gridCol w="2032200">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302350">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One life</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Happiness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Friendship</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02350">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Community</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Humanity</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Progress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02350">
                <a:tc>
                  <a:txBody>
                    <a:bodyPr/>
                    <a:lstStyle/>
                    <a:p>
                      <a:pPr marL="0" marR="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Empathy</a:t>
                      </a:r>
                      <a:endParaRPr sz="1000" b="0" u="none" strike="noStrike" cap="none">
                        <a:solidFill>
                          <a:schemeClr val="dk1"/>
                        </a:solidFill>
                        <a:latin typeface="Calibri"/>
                        <a:ea typeface="Calibri"/>
                        <a:cs typeface="Calibri"/>
                        <a:sym typeface="Calibri"/>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Science</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The arts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02350">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Creativity</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Freedom</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Optimism</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02350">
                <a:tc>
                  <a:txBody>
                    <a:bodyPr/>
                    <a:lstStyle/>
                    <a:p>
                      <a:pPr marL="0" marR="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Curiosity</a:t>
                      </a:r>
                      <a:endParaRPr sz="1000" b="0" u="none" strike="noStrike" cap="none">
                        <a:solidFill>
                          <a:schemeClr val="dk1"/>
                        </a:solidFill>
                        <a:latin typeface="Calibri"/>
                        <a:ea typeface="Calibri"/>
                        <a:cs typeface="Calibri"/>
                        <a:sym typeface="Calibri"/>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Evidence</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Reason</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02350">
                <a:tc>
                  <a:txBody>
                    <a:bodyPr/>
                    <a:lstStyle/>
                    <a:p>
                      <a:pPr marL="0" marR="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Uncertainty</a:t>
                      </a:r>
                      <a:endParaRPr sz="1000" b="0" u="none" strike="noStrike" cap="none">
                        <a:solidFill>
                          <a:schemeClr val="dk1"/>
                        </a:solidFill>
                        <a:latin typeface="Calibri"/>
                        <a:ea typeface="Calibri"/>
                        <a:cs typeface="Calibri"/>
                        <a:sym typeface="Calibri"/>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Democracy</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Human rights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36175">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Social justice</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Equality</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The natural world</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604675">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Human talents and capabilities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Human achievements</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69850" marR="52070" lvl="0" indent="0" algn="ctr" rtl="0">
                        <a:spcBef>
                          <a:spcPts val="0"/>
                        </a:spcBef>
                        <a:spcAft>
                          <a:spcPts val="0"/>
                        </a:spcAft>
                        <a:buNone/>
                      </a:pPr>
                      <a:r>
                        <a:rPr lang="en-GB" sz="2000" b="0" u="none" strike="noStrike" cap="none">
                          <a:solidFill>
                            <a:schemeClr val="dk1"/>
                          </a:solidFill>
                          <a:latin typeface="Calibri"/>
                          <a:ea typeface="Calibri"/>
                          <a:cs typeface="Calibri"/>
                          <a:sym typeface="Calibri"/>
                        </a:rPr>
                        <a:t>Making our lives meaningful</a:t>
                      </a:r>
                      <a:endParaRPr sz="1100" b="0" u="none" strike="noStrike" cap="none">
                        <a:solidFill>
                          <a:schemeClr val="dk1"/>
                        </a:solidFill>
                        <a:latin typeface="Times New Roman"/>
                        <a:ea typeface="Times New Roman"/>
                        <a:cs typeface="Times New Roman"/>
                        <a:sym typeface="Times New Roman"/>
                      </a:endParaRPr>
                    </a:p>
                  </a:txBody>
                  <a:tcPr marL="61850" marR="6185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0"/>
          <p:cNvSpPr txBox="1">
            <a:spLocks noGrp="1"/>
          </p:cNvSpPr>
          <p:nvPr>
            <p:ph type="title"/>
          </p:nvPr>
        </p:nvSpPr>
        <p:spPr>
          <a:xfrm>
            <a:off x="661470" y="489300"/>
            <a:ext cx="74928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What might a humanist building look like?</a:t>
            </a:r>
            <a:endParaRPr/>
          </a:p>
        </p:txBody>
      </p:sp>
      <p:sp>
        <p:nvSpPr>
          <p:cNvPr id="237" name="Google Shape;237;p30"/>
          <p:cNvSpPr txBox="1">
            <a:spLocks noGrp="1"/>
          </p:cNvSpPr>
          <p:nvPr>
            <p:ph type="body" idx="1"/>
          </p:nvPr>
        </p:nvSpPr>
        <p:spPr>
          <a:xfrm>
            <a:off x="663575" y="1425900"/>
            <a:ext cx="60369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rgbClr val="7F7F7F"/>
              </a:buClr>
              <a:buSzPts val="1800"/>
              <a:buFont typeface="Arial"/>
              <a:buNone/>
            </a:pPr>
            <a:r>
              <a:rPr lang="en-GB" sz="1400" b="0"/>
              <a:t>How might it represent things that humanists value?</a:t>
            </a:r>
            <a:endParaRPr sz="1000" b="0"/>
          </a:p>
          <a:p>
            <a:pPr marL="0" lvl="0" indent="0" algn="l" rtl="0">
              <a:lnSpc>
                <a:spcPct val="100000"/>
              </a:lnSpc>
              <a:spcBef>
                <a:spcPts val="360"/>
              </a:spcBef>
              <a:spcAft>
                <a:spcPts val="0"/>
              </a:spcAft>
              <a:buClr>
                <a:srgbClr val="7F7F7F"/>
              </a:buClr>
              <a:buSzPts val="1800"/>
              <a:buFont typeface="Arial"/>
              <a:buNone/>
            </a:pPr>
            <a:endParaRPr sz="1400" b="0"/>
          </a:p>
          <a:p>
            <a:pPr marL="0" lvl="0" indent="0" algn="l" rtl="0">
              <a:lnSpc>
                <a:spcPct val="100000"/>
              </a:lnSpc>
              <a:spcBef>
                <a:spcPts val="360"/>
              </a:spcBef>
              <a:spcAft>
                <a:spcPts val="0"/>
              </a:spcAft>
              <a:buClr>
                <a:srgbClr val="7F7F7F"/>
              </a:buClr>
              <a:buSzPts val="1800"/>
              <a:buFont typeface="Arial"/>
              <a:buNone/>
            </a:pPr>
            <a:r>
              <a:rPr lang="en-GB" sz="1400" b="0"/>
              <a:t>What might it have in common with, and how might it differ, from religious buildings such as a church, mosque, synagogue, or temple?</a:t>
            </a:r>
            <a:endParaRPr sz="1400"/>
          </a:p>
          <a:p>
            <a:pPr marL="0" lvl="0" indent="0" algn="l" rtl="0">
              <a:lnSpc>
                <a:spcPct val="100000"/>
              </a:lnSpc>
              <a:spcBef>
                <a:spcPts val="360"/>
              </a:spcBef>
              <a:spcAft>
                <a:spcPts val="0"/>
              </a:spcAft>
              <a:buClr>
                <a:srgbClr val="7F7F7F"/>
              </a:buClr>
              <a:buSzPts val="1800"/>
              <a:buFont typeface="Arial"/>
              <a:buNone/>
            </a:pPr>
            <a:endParaRPr sz="1400" b="0"/>
          </a:p>
          <a:p>
            <a:pPr marL="0" lvl="0" indent="0" algn="l" rtl="0">
              <a:lnSpc>
                <a:spcPct val="100000"/>
              </a:lnSpc>
              <a:spcBef>
                <a:spcPts val="360"/>
              </a:spcBef>
              <a:spcAft>
                <a:spcPts val="0"/>
              </a:spcAft>
              <a:buClr>
                <a:srgbClr val="7F7F7F"/>
              </a:buClr>
              <a:buSzPts val="1800"/>
              <a:buFont typeface="Arial"/>
              <a:buNone/>
            </a:pPr>
            <a:r>
              <a:rPr lang="en-GB" sz="1400" b="0"/>
              <a:t>Some questions to think about:</a:t>
            </a:r>
            <a:endParaRPr sz="1000" b="0"/>
          </a:p>
          <a:p>
            <a:pPr marL="342900" lvl="0" indent="-317500" algn="l" rtl="0">
              <a:lnSpc>
                <a:spcPct val="100000"/>
              </a:lnSpc>
              <a:spcBef>
                <a:spcPts val="360"/>
              </a:spcBef>
              <a:spcAft>
                <a:spcPts val="0"/>
              </a:spcAft>
              <a:buClr>
                <a:schemeClr val="dk1"/>
              </a:buClr>
              <a:buSzPts val="1400"/>
              <a:buFont typeface="Calibri"/>
              <a:buAutoNum type="arabicParenR"/>
            </a:pPr>
            <a:r>
              <a:rPr lang="en-GB" sz="1400" b="0"/>
              <a:t>Should a humanist building hug the Earth or reach for the stars?</a:t>
            </a:r>
            <a:endParaRPr sz="1400" b="0"/>
          </a:p>
          <a:p>
            <a:pPr marL="342900" lvl="0" indent="-317500" algn="l" rtl="0">
              <a:lnSpc>
                <a:spcPct val="100000"/>
              </a:lnSpc>
              <a:spcBef>
                <a:spcPts val="360"/>
              </a:spcBef>
              <a:spcAft>
                <a:spcPts val="0"/>
              </a:spcAft>
              <a:buClr>
                <a:schemeClr val="dk1"/>
              </a:buClr>
              <a:buSzPts val="1400"/>
              <a:buFont typeface="Calibri"/>
              <a:buAutoNum type="arabicParenR"/>
            </a:pPr>
            <a:r>
              <a:rPr lang="en-GB" sz="1400" b="0"/>
              <a:t>Should a humanist building focus more on humanity or the natural world?</a:t>
            </a:r>
            <a:endParaRPr sz="1400" b="0"/>
          </a:p>
          <a:p>
            <a:pPr marL="342900" lvl="0" indent="-317500" algn="l" rtl="0">
              <a:lnSpc>
                <a:spcPct val="100000"/>
              </a:lnSpc>
              <a:spcBef>
                <a:spcPts val="360"/>
              </a:spcBef>
              <a:spcAft>
                <a:spcPts val="0"/>
              </a:spcAft>
              <a:buClr>
                <a:schemeClr val="dk1"/>
              </a:buClr>
              <a:buSzPts val="1400"/>
              <a:buFont typeface="Calibri"/>
              <a:buAutoNum type="arabicParenR"/>
            </a:pPr>
            <a:r>
              <a:rPr lang="en-GB" sz="1400" b="0"/>
              <a:t>Should a humanist building reflect individual freedom or our connections with other humans?</a:t>
            </a:r>
            <a:endParaRPr sz="1400" b="0"/>
          </a:p>
          <a:p>
            <a:pPr marL="342900" lvl="0" indent="-317500" algn="l" rtl="0">
              <a:lnSpc>
                <a:spcPct val="100000"/>
              </a:lnSpc>
              <a:spcBef>
                <a:spcPts val="360"/>
              </a:spcBef>
              <a:spcAft>
                <a:spcPts val="0"/>
              </a:spcAft>
              <a:buClr>
                <a:schemeClr val="dk1"/>
              </a:buClr>
              <a:buSzPts val="1400"/>
              <a:buFont typeface="Calibri"/>
              <a:buAutoNum type="arabicParenR"/>
            </a:pPr>
            <a:r>
              <a:rPr lang="en-GB" sz="1400" b="0"/>
              <a:t>Should a humanist building fit with the surroundings or stand in contrast to them? Does it depend on what the surroundings are (e.g. urban or natural)?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 buildings?</a:t>
            </a:r>
            <a:endParaRPr/>
          </a:p>
        </p:txBody>
      </p:sp>
      <p:pic>
        <p:nvPicPr>
          <p:cNvPr id="243" name="Google Shape;243;p31" descr="Image result for canada water public library"/>
          <p:cNvPicPr preferRelativeResize="0"/>
          <p:nvPr/>
        </p:nvPicPr>
        <p:blipFill rotWithShape="1">
          <a:blip r:embed="rId3">
            <a:alphaModFix/>
          </a:blip>
          <a:srcRect/>
          <a:stretch/>
        </p:blipFill>
        <p:spPr>
          <a:xfrm>
            <a:off x="689724" y="1074825"/>
            <a:ext cx="2402276" cy="1413100"/>
          </a:xfrm>
          <a:prstGeom prst="rect">
            <a:avLst/>
          </a:prstGeom>
          <a:noFill/>
          <a:ln>
            <a:noFill/>
          </a:ln>
        </p:spPr>
      </p:pic>
      <p:pic>
        <p:nvPicPr>
          <p:cNvPr id="244" name="Google Shape;244;p31" descr="http://www.dignityfunerals.co.uk/media/1797/telford1_preview.jpg"/>
          <p:cNvPicPr preferRelativeResize="0"/>
          <p:nvPr/>
        </p:nvPicPr>
        <p:blipFill rotWithShape="1">
          <a:blip r:embed="rId4">
            <a:alphaModFix/>
          </a:blip>
          <a:srcRect/>
          <a:stretch/>
        </p:blipFill>
        <p:spPr>
          <a:xfrm>
            <a:off x="4614951" y="206200"/>
            <a:ext cx="2690750" cy="1678400"/>
          </a:xfrm>
          <a:prstGeom prst="rect">
            <a:avLst/>
          </a:prstGeom>
          <a:noFill/>
          <a:ln>
            <a:noFill/>
          </a:ln>
        </p:spPr>
      </p:pic>
      <p:pic>
        <p:nvPicPr>
          <p:cNvPr id="245" name="Google Shape;245;p31"/>
          <p:cNvPicPr preferRelativeResize="0"/>
          <p:nvPr/>
        </p:nvPicPr>
        <p:blipFill rotWithShape="1">
          <a:blip r:embed="rId5">
            <a:alphaModFix/>
          </a:blip>
          <a:srcRect/>
          <a:stretch/>
        </p:blipFill>
        <p:spPr>
          <a:xfrm>
            <a:off x="5392402" y="2938351"/>
            <a:ext cx="2213251" cy="1539649"/>
          </a:xfrm>
          <a:prstGeom prst="rect">
            <a:avLst/>
          </a:prstGeom>
          <a:noFill/>
          <a:ln>
            <a:noFill/>
          </a:ln>
        </p:spPr>
      </p:pic>
      <p:pic>
        <p:nvPicPr>
          <p:cNvPr id="246" name="Google Shape;246;p31"/>
          <p:cNvPicPr preferRelativeResize="0"/>
          <p:nvPr/>
        </p:nvPicPr>
        <p:blipFill rotWithShape="1">
          <a:blip r:embed="rId6">
            <a:alphaModFix/>
          </a:blip>
          <a:srcRect/>
          <a:stretch/>
        </p:blipFill>
        <p:spPr>
          <a:xfrm>
            <a:off x="3475725" y="3188651"/>
            <a:ext cx="1969026" cy="1471800"/>
          </a:xfrm>
          <a:prstGeom prst="rect">
            <a:avLst/>
          </a:prstGeom>
          <a:noFill/>
          <a:ln>
            <a:noFill/>
          </a:ln>
        </p:spPr>
      </p:pic>
      <p:sp>
        <p:nvSpPr>
          <p:cNvPr id="247" name="Google Shape;247;p31"/>
          <p:cNvSpPr/>
          <p:nvPr/>
        </p:nvSpPr>
        <p:spPr>
          <a:xfrm>
            <a:off x="689724" y="2571750"/>
            <a:ext cx="2365500" cy="461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Calibri"/>
              <a:buNone/>
            </a:pPr>
            <a:r>
              <a:rPr lang="en-GB" sz="1200" b="1" i="0" u="none" strike="noStrike" cap="none">
                <a:solidFill>
                  <a:srgbClr val="000000"/>
                </a:solidFill>
                <a:latin typeface="Calibri"/>
                <a:ea typeface="Calibri"/>
                <a:cs typeface="Calibri"/>
                <a:sym typeface="Calibri"/>
              </a:rPr>
              <a:t>Canada Water Library</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Rooted in the ground but opening up to ambitious possibilities?</a:t>
            </a:r>
            <a:endParaRPr sz="1200" b="0" i="0" u="none" strike="noStrike" cap="none">
              <a:solidFill>
                <a:srgbClr val="000000"/>
              </a:solidFill>
              <a:latin typeface="Arial"/>
              <a:ea typeface="Arial"/>
              <a:cs typeface="Arial"/>
              <a:sym typeface="Arial"/>
            </a:endParaRPr>
          </a:p>
        </p:txBody>
      </p:sp>
      <p:sp>
        <p:nvSpPr>
          <p:cNvPr id="248" name="Google Shape;248;p31"/>
          <p:cNvSpPr/>
          <p:nvPr/>
        </p:nvSpPr>
        <p:spPr>
          <a:xfrm>
            <a:off x="4299690" y="1956605"/>
            <a:ext cx="3980400" cy="831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Calibri"/>
              <a:buNone/>
            </a:pPr>
            <a:r>
              <a:rPr lang="en-GB" sz="1200" b="1" i="0" u="none" strike="noStrike" cap="none">
                <a:solidFill>
                  <a:srgbClr val="000000"/>
                </a:solidFill>
                <a:latin typeface="Calibri"/>
                <a:ea typeface="Calibri"/>
                <a:cs typeface="Calibri"/>
                <a:sym typeface="Calibri"/>
              </a:rPr>
              <a:t>Telford Crematorium</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The glass wall in the main assembly room allows mourners to gaze out at the surrounding natural landscape, to take comfort from it, and to feel at one with it.</a:t>
            </a:r>
            <a:r>
              <a:rPr lang="en-GB" sz="1200" b="0" i="0" u="none" strike="noStrike" cap="none">
                <a:solidFill>
                  <a:srgbClr val="000000"/>
                </a:solidFill>
                <a:latin typeface="Arial"/>
                <a:ea typeface="Arial"/>
                <a:cs typeface="Arial"/>
                <a:sym typeface="Arial"/>
              </a:rPr>
              <a:t> </a:t>
            </a:r>
            <a:endParaRPr/>
          </a:p>
        </p:txBody>
      </p:sp>
      <p:sp>
        <p:nvSpPr>
          <p:cNvPr id="249" name="Google Shape;249;p31"/>
          <p:cNvSpPr/>
          <p:nvPr/>
        </p:nvSpPr>
        <p:spPr>
          <a:xfrm>
            <a:off x="661471" y="3601447"/>
            <a:ext cx="2795700" cy="646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Calibri"/>
              <a:buNone/>
            </a:pPr>
            <a:r>
              <a:rPr lang="en-GB" sz="1200" b="1" i="0" u="none" strike="noStrike" cap="none">
                <a:solidFill>
                  <a:srgbClr val="000000"/>
                </a:solidFill>
                <a:latin typeface="Calibri"/>
                <a:ea typeface="Calibri"/>
                <a:cs typeface="Calibri"/>
                <a:sym typeface="Calibri"/>
              </a:rPr>
              <a:t>Designs for a humanist retreat</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Hannah Flory, Chris Gaunt, and John Cox, University of Liverpool</a:t>
            </a:r>
            <a:endParaRPr sz="1200" b="0"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2"/>
          <p:cNvSpPr txBox="1">
            <a:spLocks noGrp="1"/>
          </p:cNvSpPr>
          <p:nvPr>
            <p:ph type="title"/>
          </p:nvPr>
        </p:nvSpPr>
        <p:spPr>
          <a:xfrm>
            <a:off x="661474" y="489300"/>
            <a:ext cx="4762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Design a humanist building</a:t>
            </a:r>
            <a:endParaRPr/>
          </a:p>
        </p:txBody>
      </p:sp>
      <p:sp>
        <p:nvSpPr>
          <p:cNvPr id="255" name="Google Shape;255;p32"/>
          <p:cNvSpPr txBox="1">
            <a:spLocks noGrp="1"/>
          </p:cNvSpPr>
          <p:nvPr>
            <p:ph type="body" idx="1"/>
          </p:nvPr>
        </p:nvSpPr>
        <p:spPr>
          <a:xfrm>
            <a:off x="663575" y="1425900"/>
            <a:ext cx="66789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rgbClr val="7F7F7F"/>
              </a:buClr>
              <a:buSzPts val="1800"/>
              <a:buFont typeface="Arial"/>
              <a:buNone/>
            </a:pPr>
            <a:r>
              <a:rPr lang="en-GB" sz="1400"/>
              <a:t>Design and draw a blueprint of a humanist building.</a:t>
            </a:r>
            <a:endParaRPr sz="1400" b="0"/>
          </a:p>
          <a:p>
            <a:pPr marL="0" lvl="0" indent="0" algn="l" rtl="0">
              <a:lnSpc>
                <a:spcPct val="100000"/>
              </a:lnSpc>
              <a:spcBef>
                <a:spcPts val="360"/>
              </a:spcBef>
              <a:spcAft>
                <a:spcPts val="0"/>
              </a:spcAft>
              <a:buClr>
                <a:srgbClr val="7F7F7F"/>
              </a:buClr>
              <a:buSzPts val="1800"/>
              <a:buFont typeface="Arial"/>
              <a:buNone/>
            </a:pPr>
            <a:r>
              <a:rPr lang="en-GB" sz="1400"/>
              <a:t>It must feature at least five features that represent things humanists value</a:t>
            </a:r>
            <a:endParaRPr sz="1400"/>
          </a:p>
          <a:p>
            <a:pPr marL="0" lvl="0" indent="0" algn="l" rtl="0">
              <a:lnSpc>
                <a:spcPct val="100000"/>
              </a:lnSpc>
              <a:spcBef>
                <a:spcPts val="360"/>
              </a:spcBef>
              <a:spcAft>
                <a:spcPts val="0"/>
              </a:spcAft>
              <a:buClr>
                <a:srgbClr val="7F7F7F"/>
              </a:buClr>
              <a:buSzPts val="1800"/>
              <a:buFont typeface="Arial"/>
              <a:buNone/>
            </a:pPr>
            <a:endParaRPr sz="1400"/>
          </a:p>
          <a:p>
            <a:pPr marL="0" lvl="0" indent="0" algn="l" rtl="0">
              <a:lnSpc>
                <a:spcPct val="100000"/>
              </a:lnSpc>
              <a:spcBef>
                <a:spcPts val="360"/>
              </a:spcBef>
              <a:spcAft>
                <a:spcPts val="0"/>
              </a:spcAft>
              <a:buClr>
                <a:srgbClr val="7F7F7F"/>
              </a:buClr>
              <a:buSzPts val="1800"/>
              <a:buFont typeface="Arial"/>
              <a:buNone/>
            </a:pPr>
            <a:r>
              <a:rPr lang="en-GB" sz="1400" b="0"/>
              <a:t>Consider...</a:t>
            </a:r>
            <a:endParaRPr sz="1400" b="0"/>
          </a:p>
          <a:p>
            <a:pPr marL="342900" lvl="0" indent="-317500" algn="l" rtl="0">
              <a:lnSpc>
                <a:spcPct val="100000"/>
              </a:lnSpc>
              <a:spcBef>
                <a:spcPts val="360"/>
              </a:spcBef>
              <a:spcAft>
                <a:spcPts val="0"/>
              </a:spcAft>
              <a:buClr>
                <a:schemeClr val="dk1"/>
              </a:buClr>
              <a:buSzPts val="1400"/>
              <a:buFont typeface="Calibri"/>
              <a:buAutoNum type="alphaLcParenR"/>
            </a:pPr>
            <a:r>
              <a:rPr lang="en-GB" sz="1400" b="0"/>
              <a:t>Location: Where would it be?</a:t>
            </a:r>
            <a:endParaRPr sz="1400" b="0"/>
          </a:p>
          <a:p>
            <a:pPr marL="342900" lvl="0" indent="-317500" algn="l" rtl="0">
              <a:lnSpc>
                <a:spcPct val="100000"/>
              </a:lnSpc>
              <a:spcBef>
                <a:spcPts val="360"/>
              </a:spcBef>
              <a:spcAft>
                <a:spcPts val="0"/>
              </a:spcAft>
              <a:buClr>
                <a:schemeClr val="dk1"/>
              </a:buClr>
              <a:buSzPts val="1400"/>
              <a:buFont typeface="Calibri"/>
              <a:buAutoNum type="alphaLcParenR"/>
            </a:pPr>
            <a:r>
              <a:rPr lang="en-GB" sz="1400" b="0"/>
              <a:t>Exterior: What would the outside look like? What is the relationship between the inside and the outside? Should the exterior say something about the purpose of the building? How should the building be accessed?</a:t>
            </a:r>
            <a:endParaRPr sz="1400" b="0"/>
          </a:p>
          <a:p>
            <a:pPr marL="342900" lvl="0" indent="-317500" algn="l" rtl="0">
              <a:lnSpc>
                <a:spcPct val="100000"/>
              </a:lnSpc>
              <a:spcBef>
                <a:spcPts val="360"/>
              </a:spcBef>
              <a:spcAft>
                <a:spcPts val="0"/>
              </a:spcAft>
              <a:buClr>
                <a:schemeClr val="dk1"/>
              </a:buClr>
              <a:buSzPts val="1400"/>
              <a:buFont typeface="Calibri"/>
              <a:buAutoNum type="alphaLcParenR"/>
            </a:pPr>
            <a:r>
              <a:rPr lang="en-GB" sz="1400" b="0"/>
              <a:t>Interior: How would the rooms be organised inside and how might they be decorated?</a:t>
            </a:r>
            <a:endParaRPr sz="1400" b="0"/>
          </a:p>
          <a:p>
            <a:pPr marL="342900" lvl="0" indent="-317500" algn="l" rtl="0">
              <a:lnSpc>
                <a:spcPct val="100000"/>
              </a:lnSpc>
              <a:spcBef>
                <a:spcPts val="360"/>
              </a:spcBef>
              <a:spcAft>
                <a:spcPts val="0"/>
              </a:spcAft>
              <a:buClr>
                <a:schemeClr val="dk1"/>
              </a:buClr>
              <a:buSzPts val="1400"/>
              <a:buFont typeface="Calibri"/>
              <a:buAutoNum type="alphaLcParenR"/>
            </a:pPr>
            <a:r>
              <a:rPr lang="en-GB" sz="1400" b="0"/>
              <a:t>Other features: What else would there be inside and outside the building? Would there be any words, images, or symbols?</a:t>
            </a:r>
            <a:endParaRPr sz="1400" b="0"/>
          </a:p>
          <a:p>
            <a:pPr marL="342900" lvl="0" indent="-317500" algn="l" rtl="0">
              <a:lnSpc>
                <a:spcPct val="100000"/>
              </a:lnSpc>
              <a:spcBef>
                <a:spcPts val="360"/>
              </a:spcBef>
              <a:spcAft>
                <a:spcPts val="0"/>
              </a:spcAft>
              <a:buClr>
                <a:schemeClr val="dk1"/>
              </a:buClr>
              <a:buSzPts val="1400"/>
              <a:buFont typeface="Calibri"/>
              <a:buAutoNum type="alphaLcParenR"/>
            </a:pPr>
            <a:r>
              <a:rPr lang="en-GB" sz="1400" b="0"/>
              <a:t>Activities: What would the building be used for?</a:t>
            </a:r>
            <a:endParaRPr sz="1400"/>
          </a:p>
        </p:txBody>
      </p:sp>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383</Words>
  <Application>Microsoft Office PowerPoint</Application>
  <PresentationFormat>On-screen Show (16:9)</PresentationFormat>
  <Paragraphs>56</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Default Theme</vt:lpstr>
      <vt:lpstr>What do humanists value?</vt:lpstr>
      <vt:lpstr>PowerPoint Presentation</vt:lpstr>
      <vt:lpstr>Special places</vt:lpstr>
      <vt:lpstr>How could you represent these words in a building?</vt:lpstr>
      <vt:lpstr>What might a humanist building look like?</vt:lpstr>
      <vt:lpstr>Humanist buildings?</vt:lpstr>
      <vt:lpstr>Design a humanist building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humanists value?</dc:title>
  <dc:creator>Luke Donnellan</dc:creator>
  <cp:lastModifiedBy>Luke Donnellan</cp:lastModifiedBy>
  <cp:revision>1</cp:revision>
  <dcterms:modified xsi:type="dcterms:W3CDTF">2021-12-01T13:38:39Z</dcterms:modified>
</cp:coreProperties>
</file>