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29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348" y="126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f6cd8387d5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f6cd8387d5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e4c78375d6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e4c78375d6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bdc0ba8792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bdc0ba8792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e4c78375d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e4c78375d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f89b9f2bff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f89b9f2bff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bdc0ba8792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bdc0ba8792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4c78375d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4c78375d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f89b9f2bff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f89b9f2bff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f89b9f2bff_0_5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f89b9f2bff_0_5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f89b9f2bff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f89b9f2bff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f89b9f2bff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f89b9f2bff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f89b9f2bff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f89b9f2bff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e4c78375d6_0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ge4c78375d6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e4c78375d6_0_9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e4c78375d6_0_9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e4c78375d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e4c78375d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e4c78375d6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ge4c78375d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e4b6c4a479_0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e4b6c4a479_0_6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f89b9f2bf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gf89b9f2bf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bdc0ba8792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bdc0ba8792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0395ab7ebf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10395ab7ebf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10395ab7ebf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10395ab7ebf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e4c78375d6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e4c78375d6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f89b9f2bff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f89b9f2bff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bdc0ba8792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bdc0ba8792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e4c78375d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e4c78375d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f89b9f2bf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gf89b9f2bf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What is humanism?</a:t>
            </a:r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66189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283" name="Google Shape;283;p3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2274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and </a:t>
            </a:r>
            <a:r>
              <a:rPr lang="en-GB" dirty="0"/>
              <a:t>science</a:t>
            </a:r>
            <a:r>
              <a:rPr lang="en-GB" b="0" dirty="0"/>
              <a:t> gives us the best way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make the most of the </a:t>
            </a:r>
            <a:r>
              <a:rPr lang="en-GB" dirty="0"/>
              <a:t>one life </a:t>
            </a:r>
            <a:r>
              <a:rPr lang="en-GB" b="0" dirty="0"/>
              <a:t>we have, seeking </a:t>
            </a:r>
            <a:r>
              <a:rPr lang="en-GB" dirty="0"/>
              <a:t>happiness</a:t>
            </a:r>
            <a:r>
              <a:rPr lang="en-GB" b="0" dirty="0"/>
              <a:t> and supporting others to do the same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use</a:t>
            </a:r>
            <a:r>
              <a:rPr lang="en-GB" dirty="0"/>
              <a:t> empathy</a:t>
            </a:r>
            <a:r>
              <a:rPr lang="en-GB" b="0" dirty="0"/>
              <a:t> and consider the impact of our actions on other people and animals</a:t>
            </a:r>
            <a:endParaRPr sz="2900"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289" name="Google Shape;289;p3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2584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Humanism is a </a:t>
            </a:r>
            <a:r>
              <a:rPr lang="en-GB" sz="2000"/>
              <a:t>non-religious worldview </a:t>
            </a:r>
            <a:r>
              <a:rPr lang="en-GB" sz="2000" b="0"/>
              <a:t>or a </a:t>
            </a:r>
            <a:r>
              <a:rPr lang="en-GB" sz="2000"/>
              <a:t>non-religious approach to life</a:t>
            </a:r>
            <a:r>
              <a:rPr lang="en-GB" sz="2000" b="0"/>
              <a:t>.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Humanists believe it is possible to lead a good, happy, and meaningful life without the need for religion.</a:t>
            </a: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0" name="Google Shape;290;p39"/>
          <p:cNvPicPr preferRelativeResize="0"/>
          <p:nvPr/>
        </p:nvPicPr>
        <p:blipFill rotWithShape="1">
          <a:blip r:embed="rId3">
            <a:alphaModFix/>
          </a:blip>
          <a:srcRect l="13538" t="12603" r="15909" b="10732"/>
          <a:stretch/>
        </p:blipFill>
        <p:spPr>
          <a:xfrm>
            <a:off x="5955175" y="1401775"/>
            <a:ext cx="2145226" cy="255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296" name="Google Shape;296;p4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98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Humanism is </a:t>
            </a:r>
            <a:r>
              <a:rPr lang="en-GB" sz="2000"/>
              <a:t>not a religion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GB" sz="2000" b="0"/>
              <a:t>Humanists do not believe in a god</a:t>
            </a: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GB" sz="2000" b="0"/>
              <a:t>They do not have a holy book</a:t>
            </a: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GB" sz="2000" b="0"/>
              <a:t>They do not have places of worship like churches or mosques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1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302" name="Google Shape;302;p41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49023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'For as long as there have been human beings, there have been non-religious people whose view of the world can be described as 'humanist': informed by </a:t>
            </a:r>
            <a:r>
              <a:rPr lang="en-GB" sz="1800"/>
              <a:t>evidence</a:t>
            </a:r>
            <a:r>
              <a:rPr lang="en-GB" sz="1800" b="0"/>
              <a:t>, inspired by </a:t>
            </a:r>
            <a:r>
              <a:rPr lang="en-GB" sz="1800"/>
              <a:t>empathy</a:t>
            </a:r>
            <a:r>
              <a:rPr lang="en-GB" sz="1800" b="0"/>
              <a:t>, and infused with </a:t>
            </a:r>
            <a:r>
              <a:rPr lang="en-GB" sz="1800"/>
              <a:t>hope</a:t>
            </a:r>
            <a:r>
              <a:rPr lang="en-GB" sz="1800" b="0"/>
              <a:t> and </a:t>
            </a:r>
            <a:r>
              <a:rPr lang="en-GB" sz="1800"/>
              <a:t>wonder</a:t>
            </a:r>
            <a:r>
              <a:rPr lang="en-GB" sz="1800" b="0"/>
              <a:t> for the world around us.'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Andrew Copson, Chief Executive, Humanists UK</a:t>
            </a:r>
            <a:endParaRPr sz="18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/>
          </a:p>
        </p:txBody>
      </p:sp>
      <p:pic>
        <p:nvPicPr>
          <p:cNvPr id="303" name="Google Shape;303;p41"/>
          <p:cNvPicPr preferRelativeResize="0"/>
          <p:nvPr/>
        </p:nvPicPr>
        <p:blipFill rotWithShape="1">
          <a:blip r:embed="rId3">
            <a:alphaModFix/>
          </a:blip>
          <a:srcRect l="6984" r="27988" b="38400"/>
          <a:stretch/>
        </p:blipFill>
        <p:spPr>
          <a:xfrm>
            <a:off x="6253375" y="1063475"/>
            <a:ext cx="2128625" cy="2688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2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Humanism</a:t>
            </a:r>
            <a:endParaRPr/>
          </a:p>
        </p:txBody>
      </p:sp>
      <p:sp>
        <p:nvSpPr>
          <p:cNvPr id="309" name="Google Shape;309;p42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1779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Three things that humanists believe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The world is a </a:t>
            </a:r>
            <a:r>
              <a:rPr lang="en-GB" sz="1800"/>
              <a:t>natural</a:t>
            </a:r>
            <a:r>
              <a:rPr lang="en-GB" sz="1800" b="0"/>
              <a:t> place – we should ask </a:t>
            </a:r>
            <a:r>
              <a:rPr lang="en-GB" sz="1800"/>
              <a:t>questions</a:t>
            </a:r>
            <a:r>
              <a:rPr lang="en-GB" sz="1800" b="0"/>
              <a:t> and look for </a:t>
            </a:r>
            <a:r>
              <a:rPr lang="en-GB" sz="1800"/>
              <a:t>evidence</a:t>
            </a:r>
            <a:r>
              <a:rPr lang="en-GB" sz="1800" b="0"/>
              <a:t> to help us to understand it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We should all be </a:t>
            </a:r>
            <a:r>
              <a:rPr lang="en-GB" sz="1800"/>
              <a:t>free</a:t>
            </a:r>
            <a:r>
              <a:rPr lang="en-GB" sz="1800" b="0"/>
              <a:t> to find what makes us </a:t>
            </a:r>
            <a:r>
              <a:rPr lang="en-GB" sz="1800"/>
              <a:t>happy</a:t>
            </a:r>
            <a:r>
              <a:rPr lang="en-GB" sz="1800" b="0"/>
              <a:t>.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 b="0"/>
              <a:t>We should be </a:t>
            </a:r>
            <a:r>
              <a:rPr lang="en-GB" sz="1800"/>
              <a:t>kind</a:t>
            </a:r>
            <a:r>
              <a:rPr lang="en-GB" sz="1800" b="0"/>
              <a:t> to other people, animals, and the planet.</a:t>
            </a:r>
            <a:endParaRPr sz="1800" b="0"/>
          </a:p>
        </p:txBody>
      </p:sp>
      <p:pic>
        <p:nvPicPr>
          <p:cNvPr id="310" name="Google Shape;31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6588" y="430600"/>
            <a:ext cx="1245250" cy="97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2"/>
          <p:cNvPicPr preferRelativeResize="0"/>
          <p:nvPr/>
        </p:nvPicPr>
        <p:blipFill rotWithShape="1">
          <a:blip r:embed="rId4">
            <a:alphaModFix/>
          </a:blip>
          <a:srcRect l="30400" t="16924" r="32889" b="9810"/>
          <a:stretch/>
        </p:blipFill>
        <p:spPr>
          <a:xfrm>
            <a:off x="7420638" y="1460850"/>
            <a:ext cx="737147" cy="15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2"/>
          <p:cNvPicPr preferRelativeResize="0"/>
          <p:nvPr/>
        </p:nvPicPr>
        <p:blipFill rotWithShape="1">
          <a:blip r:embed="rId5">
            <a:alphaModFix/>
          </a:blip>
          <a:srcRect l="17109" t="20684" r="16779" b="19291"/>
          <a:stretch/>
        </p:blipFill>
        <p:spPr>
          <a:xfrm>
            <a:off x="6993875" y="3076150"/>
            <a:ext cx="159067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3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Five features of 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humanist approach to life</a:t>
            </a:r>
            <a:endParaRPr/>
          </a:p>
        </p:txBody>
      </p:sp>
      <p:sp>
        <p:nvSpPr>
          <p:cNvPr id="318" name="Google Shape;318;p43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8692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dirty="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lang="en-GB" b="0" dirty="0"/>
              <a:t>Human nature and potential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lang="en-GB" b="0" dirty="0"/>
              <a:t>Using science to understand the natural world (no belief in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lang="en-GB" b="0" dirty="0"/>
              <a:t>One life and the freedom to find happiness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lang="en-GB" b="0" dirty="0"/>
              <a:t>Using empathy and considering the impact of our actions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lang="en-GB" b="0" dirty="0"/>
              <a:t>Human responsibility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  <p:pic>
        <p:nvPicPr>
          <p:cNvPr id="319" name="Google Shape;31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5025" y="634733"/>
            <a:ext cx="579875" cy="932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1100" y="1621294"/>
            <a:ext cx="660475" cy="68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1100" y="2359941"/>
            <a:ext cx="593800" cy="73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21100" y="3150806"/>
            <a:ext cx="660475" cy="63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35026" y="3880244"/>
            <a:ext cx="593800" cy="628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4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Five features of a humanist approach to life</a:t>
            </a:r>
            <a:endParaRPr/>
          </a:p>
        </p:txBody>
      </p:sp>
      <p:sp>
        <p:nvSpPr>
          <p:cNvPr id="329" name="Google Shape;329;p44"/>
          <p:cNvSpPr txBox="1">
            <a:spLocks noGrp="1"/>
          </p:cNvSpPr>
          <p:nvPr>
            <p:ph type="body" idx="1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000000"/>
                </a:solidFill>
              </a:rPr>
              <a:t>1</a:t>
            </a:r>
            <a:endParaRPr sz="32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>
                <a:solidFill>
                  <a:srgbClr val="000000"/>
                </a:solidFill>
              </a:rPr>
              <a:t>Humanists believe human beings </a:t>
            </a:r>
            <a:r>
              <a:rPr lang="en-GB" sz="1800">
                <a:solidFill>
                  <a:srgbClr val="000000"/>
                </a:solidFill>
              </a:rPr>
              <a:t>evolved</a:t>
            </a:r>
            <a:r>
              <a:rPr lang="en-GB" sz="1800" b="0">
                <a:solidFill>
                  <a:srgbClr val="000000"/>
                </a:solidFill>
              </a:rPr>
              <a:t> naturally, like all living things. We have evolved many abilities and, if we put them to good use, we have the </a:t>
            </a:r>
            <a:r>
              <a:rPr lang="en-GB" sz="1800">
                <a:solidFill>
                  <a:srgbClr val="000000"/>
                </a:solidFill>
              </a:rPr>
              <a:t>potential</a:t>
            </a:r>
            <a:r>
              <a:rPr lang="en-GB" sz="1800" b="0">
                <a:solidFill>
                  <a:srgbClr val="000000"/>
                </a:solidFill>
              </a:rPr>
              <a:t> to lead good and happy lives.</a:t>
            </a: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330" name="Google Shape;33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6750" y="1572062"/>
            <a:ext cx="1583675" cy="2547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5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Five features of a humanist approach to life</a:t>
            </a:r>
            <a:endParaRPr/>
          </a:p>
        </p:txBody>
      </p:sp>
      <p:sp>
        <p:nvSpPr>
          <p:cNvPr id="336" name="Google Shape;336;p45"/>
          <p:cNvSpPr txBox="1">
            <a:spLocks noGrp="1"/>
          </p:cNvSpPr>
          <p:nvPr>
            <p:ph type="body" idx="1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000000"/>
                </a:solidFill>
              </a:rPr>
              <a:t>2</a:t>
            </a:r>
            <a:endParaRPr sz="32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>
                <a:solidFill>
                  <a:srgbClr val="000000"/>
                </a:solidFill>
              </a:rPr>
              <a:t>Humanists believe the world is a </a:t>
            </a:r>
            <a:r>
              <a:rPr lang="en-GB" sz="1800">
                <a:solidFill>
                  <a:srgbClr val="000000"/>
                </a:solidFill>
              </a:rPr>
              <a:t>natural</a:t>
            </a:r>
            <a:r>
              <a:rPr lang="en-GB" sz="1800" b="0">
                <a:solidFill>
                  <a:srgbClr val="000000"/>
                </a:solidFill>
              </a:rPr>
              <a:t> place with no supernatural side (they don’t believe in a god). They believe that </a:t>
            </a:r>
            <a:r>
              <a:rPr lang="en-GB" sz="1800">
                <a:solidFill>
                  <a:srgbClr val="000000"/>
                </a:solidFill>
              </a:rPr>
              <a:t>science</a:t>
            </a:r>
            <a:r>
              <a:rPr lang="en-GB" sz="1800" b="0">
                <a:solidFill>
                  <a:srgbClr val="000000"/>
                </a:solidFill>
              </a:rPr>
              <a:t> and looking for </a:t>
            </a:r>
            <a:r>
              <a:rPr lang="en-GB" sz="1800">
                <a:solidFill>
                  <a:srgbClr val="000000"/>
                </a:solidFill>
              </a:rPr>
              <a:t>evidence</a:t>
            </a:r>
            <a:r>
              <a:rPr lang="en-GB" sz="1800" b="0">
                <a:solidFill>
                  <a:srgbClr val="000000"/>
                </a:solidFill>
              </a:rPr>
              <a:t> gives us the best way of answering our questions about the world.</a:t>
            </a: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337" name="Google Shape;33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9800" y="1469473"/>
            <a:ext cx="1970625" cy="204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6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Five features of a humanist approach to life</a:t>
            </a:r>
            <a:endParaRPr/>
          </a:p>
        </p:txBody>
      </p:sp>
      <p:sp>
        <p:nvSpPr>
          <p:cNvPr id="343" name="Google Shape;343;p46"/>
          <p:cNvSpPr txBox="1">
            <a:spLocks noGrp="1"/>
          </p:cNvSpPr>
          <p:nvPr>
            <p:ph type="body" idx="1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000000"/>
                </a:solidFill>
              </a:rPr>
              <a:t>3</a:t>
            </a:r>
            <a:endParaRPr sz="32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>
                <a:solidFill>
                  <a:srgbClr val="000000"/>
                </a:solidFill>
              </a:rPr>
              <a:t>Humanists believe this is the </a:t>
            </a:r>
            <a:r>
              <a:rPr lang="en-GB" sz="1800">
                <a:solidFill>
                  <a:srgbClr val="000000"/>
                </a:solidFill>
              </a:rPr>
              <a:t>one life</a:t>
            </a:r>
            <a:r>
              <a:rPr lang="en-GB" sz="1800" b="0">
                <a:solidFill>
                  <a:srgbClr val="000000"/>
                </a:solidFill>
              </a:rPr>
              <a:t> we have and so we need to make the most of it. They believe we should be </a:t>
            </a:r>
            <a:r>
              <a:rPr lang="en-GB" sz="1800">
                <a:solidFill>
                  <a:srgbClr val="000000"/>
                </a:solidFill>
              </a:rPr>
              <a:t>free</a:t>
            </a:r>
            <a:r>
              <a:rPr lang="en-GB" sz="1800" b="0">
                <a:solidFill>
                  <a:srgbClr val="000000"/>
                </a:solidFill>
              </a:rPr>
              <a:t> to decide how we live (as long as we do not cause harm to others), seeking </a:t>
            </a:r>
            <a:r>
              <a:rPr lang="en-GB" sz="1800">
                <a:solidFill>
                  <a:srgbClr val="000000"/>
                </a:solidFill>
              </a:rPr>
              <a:t>happiness</a:t>
            </a:r>
            <a:r>
              <a:rPr lang="en-GB" sz="1800" b="0">
                <a:solidFill>
                  <a:srgbClr val="000000"/>
                </a:solidFill>
              </a:rPr>
              <a:t> and supporting others to do the same.</a:t>
            </a: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344" name="Google Shape;34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5900" y="1469496"/>
            <a:ext cx="1884525" cy="2339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7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Five features of a humanist approach to life</a:t>
            </a:r>
            <a:endParaRPr/>
          </a:p>
        </p:txBody>
      </p:sp>
      <p:sp>
        <p:nvSpPr>
          <p:cNvPr id="350" name="Google Shape;350;p47"/>
          <p:cNvSpPr txBox="1">
            <a:spLocks noGrp="1"/>
          </p:cNvSpPr>
          <p:nvPr>
            <p:ph type="body" idx="1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000000"/>
                </a:solidFill>
              </a:rPr>
              <a:t>4</a:t>
            </a:r>
            <a:endParaRPr sz="32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>
                <a:solidFill>
                  <a:srgbClr val="000000"/>
                </a:solidFill>
              </a:rPr>
              <a:t>Humanists believe we should treat other people kindly and fairly. When deciding how to treat others we should use reason and </a:t>
            </a:r>
            <a:r>
              <a:rPr lang="en-GB" sz="1800">
                <a:solidFill>
                  <a:srgbClr val="000000"/>
                </a:solidFill>
              </a:rPr>
              <a:t>empathy</a:t>
            </a:r>
            <a:r>
              <a:rPr lang="en-GB" sz="1800" b="0">
                <a:solidFill>
                  <a:srgbClr val="000000"/>
                </a:solidFill>
              </a:rPr>
              <a:t>. We should consider the consequences of our actions and the likely impact on other people and animals.</a:t>
            </a: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351" name="Google Shape;35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8475" y="1469464"/>
            <a:ext cx="1941950" cy="1866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8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Five features of a humanist approach to life</a:t>
            </a:r>
            <a:endParaRPr/>
          </a:p>
        </p:txBody>
      </p:sp>
      <p:sp>
        <p:nvSpPr>
          <p:cNvPr id="357" name="Google Shape;357;p48"/>
          <p:cNvSpPr txBox="1">
            <a:spLocks noGrp="1"/>
          </p:cNvSpPr>
          <p:nvPr>
            <p:ph type="body" idx="1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000000"/>
                </a:solidFill>
              </a:rPr>
              <a:t>5</a:t>
            </a:r>
            <a:endParaRPr sz="32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>
                <a:solidFill>
                  <a:srgbClr val="000000"/>
                </a:solidFill>
              </a:rPr>
              <a:t>Humanists believe that human beings alone are </a:t>
            </a:r>
            <a:r>
              <a:rPr lang="en-GB" sz="1800">
                <a:solidFill>
                  <a:srgbClr val="000000"/>
                </a:solidFill>
              </a:rPr>
              <a:t>responsible</a:t>
            </a:r>
            <a:r>
              <a:rPr lang="en-GB" sz="1800" b="0">
                <a:solidFill>
                  <a:srgbClr val="000000"/>
                </a:solidFill>
              </a:rPr>
              <a:t> for making the world a better place. Many campaign for equality and human rights. They celebrate the progress we have made, but recognise the work that is still to be done.</a:t>
            </a:r>
            <a:endParaRPr sz="18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358" name="Google Shape;35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3298" y="1469487"/>
            <a:ext cx="1947125" cy="2060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9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Five features of 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humanist approach to life</a:t>
            </a:r>
            <a:endParaRPr/>
          </a:p>
        </p:txBody>
      </p:sp>
      <p:sp>
        <p:nvSpPr>
          <p:cNvPr id="364" name="Google Shape;364;p49"/>
          <p:cNvSpPr txBox="1">
            <a:spLocks noGrp="1"/>
          </p:cNvSpPr>
          <p:nvPr>
            <p:ph type="body" idx="1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arenR"/>
            </a:pPr>
            <a:r>
              <a:rPr lang="en-GB" sz="1200" b="0">
                <a:solidFill>
                  <a:srgbClr val="000000"/>
                </a:solidFill>
              </a:rPr>
              <a:t>Humanists believe human beings </a:t>
            </a:r>
            <a:r>
              <a:rPr lang="en-GB" sz="1200">
                <a:solidFill>
                  <a:srgbClr val="000000"/>
                </a:solidFill>
              </a:rPr>
              <a:t>evolved</a:t>
            </a:r>
            <a:r>
              <a:rPr lang="en-GB" sz="1200" b="0">
                <a:solidFill>
                  <a:srgbClr val="000000"/>
                </a:solidFill>
              </a:rPr>
              <a:t> naturally, like all living things. We have evolved many abilities and, if we put them to good use, we have the </a:t>
            </a:r>
            <a:r>
              <a:rPr lang="en-GB" sz="1200">
                <a:solidFill>
                  <a:srgbClr val="000000"/>
                </a:solidFill>
              </a:rPr>
              <a:t>potential</a:t>
            </a:r>
            <a:r>
              <a:rPr lang="en-GB" sz="1200" b="0">
                <a:solidFill>
                  <a:srgbClr val="000000"/>
                </a:solidFill>
              </a:rPr>
              <a:t> to lead good and happy lives.</a:t>
            </a:r>
            <a:endParaRPr sz="1200" b="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arenR"/>
            </a:pPr>
            <a:r>
              <a:rPr lang="en-GB" sz="1200" b="0">
                <a:solidFill>
                  <a:srgbClr val="000000"/>
                </a:solidFill>
              </a:rPr>
              <a:t>Humanists believe the world is a </a:t>
            </a:r>
            <a:r>
              <a:rPr lang="en-GB" sz="1200">
                <a:solidFill>
                  <a:srgbClr val="000000"/>
                </a:solidFill>
              </a:rPr>
              <a:t>natural</a:t>
            </a:r>
            <a:r>
              <a:rPr lang="en-GB" sz="1200" b="0">
                <a:solidFill>
                  <a:srgbClr val="000000"/>
                </a:solidFill>
              </a:rPr>
              <a:t> place with no supernatural side (they don’t believe in a god). They believe that </a:t>
            </a:r>
            <a:r>
              <a:rPr lang="en-GB" sz="1200">
                <a:solidFill>
                  <a:srgbClr val="000000"/>
                </a:solidFill>
              </a:rPr>
              <a:t>science</a:t>
            </a:r>
            <a:r>
              <a:rPr lang="en-GB" sz="1200" b="0">
                <a:solidFill>
                  <a:srgbClr val="000000"/>
                </a:solidFill>
              </a:rPr>
              <a:t> and looking for </a:t>
            </a:r>
            <a:r>
              <a:rPr lang="en-GB" sz="1200">
                <a:solidFill>
                  <a:srgbClr val="000000"/>
                </a:solidFill>
              </a:rPr>
              <a:t>evidence</a:t>
            </a:r>
            <a:r>
              <a:rPr lang="en-GB" sz="1200" b="0">
                <a:solidFill>
                  <a:srgbClr val="000000"/>
                </a:solidFill>
              </a:rPr>
              <a:t> gives us the best way of answering our questions about the world.</a:t>
            </a:r>
            <a:endParaRPr sz="1200" b="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arenR"/>
            </a:pPr>
            <a:r>
              <a:rPr lang="en-GB" sz="1200" b="0">
                <a:solidFill>
                  <a:srgbClr val="000000"/>
                </a:solidFill>
              </a:rPr>
              <a:t>Humanists believe this is the </a:t>
            </a:r>
            <a:r>
              <a:rPr lang="en-GB" sz="1200">
                <a:solidFill>
                  <a:srgbClr val="000000"/>
                </a:solidFill>
              </a:rPr>
              <a:t>one life</a:t>
            </a:r>
            <a:r>
              <a:rPr lang="en-GB" sz="1200" b="0">
                <a:solidFill>
                  <a:srgbClr val="000000"/>
                </a:solidFill>
              </a:rPr>
              <a:t> we have and so we need to make the most of it. They believe we should be </a:t>
            </a:r>
            <a:r>
              <a:rPr lang="en-GB" sz="1200">
                <a:solidFill>
                  <a:srgbClr val="000000"/>
                </a:solidFill>
              </a:rPr>
              <a:t>free</a:t>
            </a:r>
            <a:r>
              <a:rPr lang="en-GB" sz="1200" b="0">
                <a:solidFill>
                  <a:srgbClr val="000000"/>
                </a:solidFill>
              </a:rPr>
              <a:t> to decide how we live (as long as we do not cause harm to others), seeking </a:t>
            </a:r>
            <a:r>
              <a:rPr lang="en-GB" sz="1200">
                <a:solidFill>
                  <a:srgbClr val="000000"/>
                </a:solidFill>
              </a:rPr>
              <a:t>happiness</a:t>
            </a:r>
            <a:r>
              <a:rPr lang="en-GB" sz="1200" b="0">
                <a:solidFill>
                  <a:srgbClr val="000000"/>
                </a:solidFill>
              </a:rPr>
              <a:t> and supporting others to do the same.</a:t>
            </a:r>
            <a:endParaRPr sz="1200" b="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arenR"/>
            </a:pPr>
            <a:r>
              <a:rPr lang="en-GB" sz="1200" b="0">
                <a:solidFill>
                  <a:srgbClr val="000000"/>
                </a:solidFill>
              </a:rPr>
              <a:t>Humanists believe we should treat other people kindly and fairly. When deciding how to treat others we should use reason and </a:t>
            </a:r>
            <a:r>
              <a:rPr lang="en-GB" sz="1200">
                <a:solidFill>
                  <a:srgbClr val="000000"/>
                </a:solidFill>
              </a:rPr>
              <a:t>empathy</a:t>
            </a:r>
            <a:r>
              <a:rPr lang="en-GB" sz="1200" b="0">
                <a:solidFill>
                  <a:srgbClr val="000000"/>
                </a:solidFill>
              </a:rPr>
              <a:t>. We should consider the consequences of our actions and the likely impact on other people and animals.</a:t>
            </a:r>
            <a:endParaRPr sz="1200" b="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arenR"/>
            </a:pPr>
            <a:r>
              <a:rPr lang="en-GB" sz="1200" b="0">
                <a:solidFill>
                  <a:srgbClr val="000000"/>
                </a:solidFill>
              </a:rPr>
              <a:t>Humanists believe that human beings alone are </a:t>
            </a:r>
            <a:r>
              <a:rPr lang="en-GB" sz="1200">
                <a:solidFill>
                  <a:srgbClr val="000000"/>
                </a:solidFill>
              </a:rPr>
              <a:t>responsible</a:t>
            </a:r>
            <a:r>
              <a:rPr lang="en-GB" sz="1200" b="0">
                <a:solidFill>
                  <a:srgbClr val="000000"/>
                </a:solidFill>
              </a:rPr>
              <a:t> for making the world a better place. Many campaign for equality and human rights. They celebrate the progress we have made, but recognise the work that is still to be done.</a:t>
            </a: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365" name="Google Shape;36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7625" y="634733"/>
            <a:ext cx="579875" cy="932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3700" y="1621294"/>
            <a:ext cx="660475" cy="68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3700" y="2359941"/>
            <a:ext cx="593800" cy="73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3700" y="3150806"/>
            <a:ext cx="660475" cy="63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7626" y="3880244"/>
            <a:ext cx="593800" cy="628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0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Atheism and agnosticism</a:t>
            </a:r>
            <a:endParaRPr/>
          </a:p>
        </p:txBody>
      </p:sp>
      <p:sp>
        <p:nvSpPr>
          <p:cNvPr id="375" name="Google Shape;375;p5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677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accent2"/>
                </a:solidFill>
                <a:highlight>
                  <a:srgbClr val="FFFFFF"/>
                </a:highlight>
              </a:rPr>
              <a:t>‘Atheist’</a:t>
            </a:r>
            <a:r>
              <a:rPr lang="en-GB" sz="2800" b="0">
                <a:solidFill>
                  <a:srgbClr val="000000"/>
                </a:solidFill>
                <a:highlight>
                  <a:srgbClr val="FFFFFF"/>
                </a:highlight>
              </a:rPr>
              <a:t> = somebody who </a:t>
            </a:r>
            <a:r>
              <a:rPr lang="en-GB" sz="2800">
                <a:solidFill>
                  <a:srgbClr val="000000"/>
                </a:solidFill>
                <a:highlight>
                  <a:srgbClr val="FFFFFF"/>
                </a:highlight>
              </a:rPr>
              <a:t>does not</a:t>
            </a:r>
            <a:r>
              <a:rPr lang="en-GB" sz="2800" b="0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  <a:r>
              <a:rPr lang="en-GB" sz="2800">
                <a:solidFill>
                  <a:srgbClr val="000000"/>
                </a:solidFill>
                <a:highlight>
                  <a:srgbClr val="FFFFFF"/>
                </a:highlight>
              </a:rPr>
              <a:t>believe</a:t>
            </a:r>
            <a:r>
              <a:rPr lang="en-GB" sz="2800" b="0">
                <a:solidFill>
                  <a:srgbClr val="000000"/>
                </a:solidFill>
                <a:highlight>
                  <a:srgbClr val="FFFFFF"/>
                </a:highlight>
              </a:rPr>
              <a:t> in a god</a:t>
            </a:r>
            <a:endParaRPr sz="28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accent2"/>
                </a:solidFill>
                <a:highlight>
                  <a:srgbClr val="FFFFFF"/>
                </a:highlight>
              </a:rPr>
              <a:t>‘Agnostic’</a:t>
            </a:r>
            <a:r>
              <a:rPr lang="en-GB" sz="2800" b="0">
                <a:solidFill>
                  <a:srgbClr val="000000"/>
                </a:solidFill>
                <a:highlight>
                  <a:srgbClr val="FFFFFF"/>
                </a:highlight>
              </a:rPr>
              <a:t> = somebody who accepts </a:t>
            </a:r>
            <a:r>
              <a:rPr lang="en-GB" sz="2800">
                <a:solidFill>
                  <a:srgbClr val="000000"/>
                </a:solidFill>
                <a:highlight>
                  <a:srgbClr val="FFFFFF"/>
                </a:highlight>
              </a:rPr>
              <a:t>we can’t know</a:t>
            </a:r>
            <a:r>
              <a:rPr lang="en-GB" sz="2800" b="0">
                <a:solidFill>
                  <a:srgbClr val="000000"/>
                </a:solidFill>
                <a:highlight>
                  <a:srgbClr val="FFFFFF"/>
                </a:highlight>
              </a:rPr>
              <a:t> whether a god exists or not</a:t>
            </a:r>
            <a:endParaRPr sz="2800" b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1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More than atheism</a:t>
            </a:r>
            <a:endParaRPr/>
          </a:p>
        </p:txBody>
      </p:sp>
      <p:sp>
        <p:nvSpPr>
          <p:cNvPr id="381" name="Google Shape;381;p51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407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‘For me, humanism is sort of atheism plus.’</a:t>
            </a:r>
            <a:endParaRPr sz="1800"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Naomi Phillips, humanist</a:t>
            </a:r>
            <a:endParaRPr sz="1800" b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‘Humanism for me has always been positive. We don’t define ourselves by what we don’t believe, which is what I had always done prior to discovering humanism.’</a:t>
            </a:r>
            <a:endParaRPr sz="18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Ste Richardsson, humanist</a:t>
            </a:r>
            <a:endParaRPr sz="18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382" name="Google Shape;382;p51"/>
          <p:cNvPicPr preferRelativeResize="0"/>
          <p:nvPr/>
        </p:nvPicPr>
        <p:blipFill rotWithShape="1">
          <a:blip r:embed="rId3">
            <a:alphaModFix/>
          </a:blip>
          <a:srcRect l="11857" t="2092" r="5565" b="17098"/>
          <a:stretch/>
        </p:blipFill>
        <p:spPr>
          <a:xfrm>
            <a:off x="6604550" y="934975"/>
            <a:ext cx="1066800" cy="15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1"/>
          <p:cNvPicPr preferRelativeResize="0"/>
          <p:nvPr/>
        </p:nvPicPr>
        <p:blipFill rotWithShape="1">
          <a:blip r:embed="rId4">
            <a:alphaModFix/>
          </a:blip>
          <a:srcRect l="26040" r="24807"/>
          <a:stretch/>
        </p:blipFill>
        <p:spPr>
          <a:xfrm>
            <a:off x="6604550" y="2645450"/>
            <a:ext cx="1025963" cy="15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2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Happy Human</a:t>
            </a:r>
            <a:endParaRPr/>
          </a:p>
        </p:txBody>
      </p:sp>
      <p:sp>
        <p:nvSpPr>
          <p:cNvPr id="389" name="Google Shape;389;p52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Celebrating</a:t>
            </a:r>
            <a:r>
              <a:rPr lang="en-GB" sz="2000" b="0"/>
              <a:t> being human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Celebrating what human beings can do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Celebrating that we can be happy</a:t>
            </a:r>
            <a:endParaRPr sz="2000" b="0"/>
          </a:p>
        </p:txBody>
      </p:sp>
      <p:pic>
        <p:nvPicPr>
          <p:cNvPr id="390" name="Google Shape;39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7425" y="163825"/>
            <a:ext cx="1621375" cy="44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3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Golden Rule</a:t>
            </a:r>
            <a:endParaRPr/>
          </a:p>
        </p:txBody>
      </p:sp>
      <p:sp>
        <p:nvSpPr>
          <p:cNvPr id="396" name="Google Shape;396;p53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46539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/>
              <a:t>‘Treat other people as you'd want to be treated in their situation.’</a:t>
            </a:r>
            <a:endParaRPr sz="20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/>
              <a:t>‘Do not treat others in a way you would not like to be treated yourself.’</a:t>
            </a:r>
            <a:endParaRPr sz="28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97" name="Google Shape;397;p53"/>
          <p:cNvPicPr preferRelativeResize="0"/>
          <p:nvPr/>
        </p:nvPicPr>
        <p:blipFill rotWithShape="1">
          <a:blip r:embed="rId3">
            <a:alphaModFix/>
          </a:blip>
          <a:srcRect l="20483" t="11716" r="16508" b="7259"/>
          <a:stretch/>
        </p:blipFill>
        <p:spPr>
          <a:xfrm>
            <a:off x="6085459" y="535525"/>
            <a:ext cx="1335766" cy="20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53"/>
          <p:cNvPicPr preferRelativeResize="0"/>
          <p:nvPr/>
        </p:nvPicPr>
        <p:blipFill rotWithShape="1">
          <a:blip r:embed="rId4">
            <a:alphaModFix/>
          </a:blip>
          <a:srcRect l="20381" t="12182" r="17706" b="12804"/>
          <a:stretch/>
        </p:blipFill>
        <p:spPr>
          <a:xfrm>
            <a:off x="6179723" y="2637550"/>
            <a:ext cx="1158653" cy="169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4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humanist motto</a:t>
            </a:r>
            <a:endParaRPr/>
          </a:p>
        </p:txBody>
      </p:sp>
      <p:sp>
        <p:nvSpPr>
          <p:cNvPr id="404" name="Google Shape;404;p54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pic>
        <p:nvPicPr>
          <p:cNvPr id="405" name="Google Shape;40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9310" y="1425900"/>
            <a:ext cx="4605377" cy="28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5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8132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Humanist ceremonies</a:t>
            </a:r>
            <a:endParaRPr/>
          </a:p>
        </p:txBody>
      </p:sp>
      <p:sp>
        <p:nvSpPr>
          <p:cNvPr id="411" name="Google Shape;411;p55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12" name="Google Shape;412;p55" descr="C:\Users\luke\AppData\Local\Skitch\Screenshot_021816_045529_PM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6849" y="998500"/>
            <a:ext cx="4886824" cy="2099175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413" name="Google Shape;413;p55" descr="S:\Ceremonies\Marketing\Photos\Funeral Photos 2014\NaturalBurialBoots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1325" y="2092175"/>
            <a:ext cx="2915600" cy="19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176" y="2571750"/>
            <a:ext cx="3053773" cy="203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6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Humanist history</a:t>
            </a:r>
            <a:endParaRPr/>
          </a:p>
        </p:txBody>
      </p:sp>
      <p:sp>
        <p:nvSpPr>
          <p:cNvPr id="420" name="Google Shape;420;p56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3985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Humanist ideas can be found over 2000 years ago in ancient India, China, and Greece.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Humanist ideas became increasingly popular during a period called the Enlightenment in the 18th century.</a:t>
            </a: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0"/>
              <a:t>Today there are millions of humanists all over the world.</a:t>
            </a:r>
            <a:endParaRPr b="0"/>
          </a:p>
        </p:txBody>
      </p:sp>
      <p:pic>
        <p:nvPicPr>
          <p:cNvPr id="421" name="Google Shape;42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0950" y="952950"/>
            <a:ext cx="2649400" cy="149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0975" y="2838850"/>
            <a:ext cx="2649399" cy="166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7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many non-religious people are there?</a:t>
            </a:r>
            <a:endParaRPr/>
          </a:p>
        </p:txBody>
      </p:sp>
      <p:sp>
        <p:nvSpPr>
          <p:cNvPr id="428" name="Google Shape;428;p57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18792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9" name="Google Shape;42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2575" y="1158900"/>
            <a:ext cx="3699000" cy="3375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8"/>
          <p:cNvSpPr txBox="1">
            <a:spLocks noGrp="1"/>
          </p:cNvSpPr>
          <p:nvPr>
            <p:ph type="title"/>
          </p:nvPr>
        </p:nvSpPr>
        <p:spPr>
          <a:xfrm>
            <a:off x="661471" y="489300"/>
            <a:ext cx="62712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many humanists are there?</a:t>
            </a:r>
            <a:endParaRPr/>
          </a:p>
        </p:txBody>
      </p:sp>
      <p:sp>
        <p:nvSpPr>
          <p:cNvPr id="435" name="Google Shape;435;p5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42816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Millions of people in the UK and around the world share humanist beliefs.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b="0"/>
              <a:t>Around 5% of people in the UK (one in 20) use the label ‘humanist’ to describe themselves</a:t>
            </a:r>
            <a:endParaRPr sz="1400" b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b="0"/>
              <a:t>Many more share humanist beliefs and values</a:t>
            </a:r>
            <a:endParaRPr sz="1400" b="0"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b="0"/>
              <a:t>Humanists and humanist organisations can be found all around the world – in Europe, Africa, Asia, and the Americas.</a:t>
            </a:r>
            <a:endParaRPr sz="1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6" name="Google Shape;43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0166" y="1158900"/>
            <a:ext cx="3180258" cy="3114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Discovering humanism</a:t>
            </a:r>
            <a:endParaRPr/>
          </a:p>
        </p:txBody>
      </p:sp>
      <p:sp>
        <p:nvSpPr>
          <p:cNvPr id="442" name="Google Shape;442;p5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4975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‘I was a humanist without knowing it for many years before I found the British Humanist Association – when I did, it was like finding a sort of home. Here were people with a range of views that matched my own.’</a:t>
            </a: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Claire Rayner, former Humanists UK Vice-President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</p:txBody>
      </p:sp>
      <p:pic>
        <p:nvPicPr>
          <p:cNvPr id="443" name="Google Shape;44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275" y="1425900"/>
            <a:ext cx="209550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We Are</a:t>
            </a:r>
            <a:endParaRPr/>
          </a:p>
        </p:txBody>
      </p:sp>
      <p:sp>
        <p:nvSpPr>
          <p:cNvPr id="449" name="Google Shape;449;p6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Notes for living on planet Earth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by </a:t>
            </a:r>
            <a:r>
              <a:rPr lang="en-GB" sz="2000"/>
              <a:t>Oliver Jeffers</a:t>
            </a:r>
            <a:endParaRPr sz="2000"/>
          </a:p>
        </p:txBody>
      </p:sp>
      <p:pic>
        <p:nvPicPr>
          <p:cNvPr id="450" name="Google Shape;45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75" y="489300"/>
            <a:ext cx="3216625" cy="367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1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might each object link to humanism</a:t>
            </a:r>
            <a:endParaRPr/>
          </a:p>
        </p:txBody>
      </p:sp>
      <p:sp>
        <p:nvSpPr>
          <p:cNvPr id="456" name="Google Shape;456;p61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7" name="Google Shape;45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575" y="1425900"/>
            <a:ext cx="1608660" cy="1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7562" y="1425900"/>
            <a:ext cx="2705221" cy="1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47175" y="1341275"/>
            <a:ext cx="1608650" cy="177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61"/>
          <p:cNvPicPr preferRelativeResize="0"/>
          <p:nvPr/>
        </p:nvPicPr>
        <p:blipFill rotWithShape="1">
          <a:blip r:embed="rId6">
            <a:alphaModFix/>
          </a:blip>
          <a:srcRect l="55632" r="7301"/>
          <a:stretch/>
        </p:blipFill>
        <p:spPr>
          <a:xfrm>
            <a:off x="1970225" y="3223075"/>
            <a:ext cx="1482675" cy="171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61"/>
          <p:cNvPicPr preferRelativeResize="0"/>
          <p:nvPr/>
        </p:nvPicPr>
        <p:blipFill rotWithShape="1">
          <a:blip r:embed="rId7">
            <a:alphaModFix/>
          </a:blip>
          <a:srcRect r="48924"/>
          <a:stretch/>
        </p:blipFill>
        <p:spPr>
          <a:xfrm>
            <a:off x="5579425" y="3223067"/>
            <a:ext cx="1608650" cy="1732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2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2267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Decorate a Happy Human</a:t>
            </a:r>
            <a:endParaRPr/>
          </a:p>
        </p:txBody>
      </p:sp>
      <p:sp>
        <p:nvSpPr>
          <p:cNvPr id="467" name="Google Shape;467;p62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</p:txBody>
      </p:sp>
      <p:pic>
        <p:nvPicPr>
          <p:cNvPr id="468" name="Google Shape;46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9675" y="251475"/>
            <a:ext cx="2661550" cy="42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3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66189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474" name="Google Shape;474;p63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2274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and </a:t>
            </a:r>
            <a:r>
              <a:rPr lang="en-GB" dirty="0"/>
              <a:t>science</a:t>
            </a:r>
            <a:r>
              <a:rPr lang="en-GB" b="0" dirty="0"/>
              <a:t> gives us the best way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make the most of the </a:t>
            </a:r>
            <a:r>
              <a:rPr lang="en-GB" dirty="0"/>
              <a:t>one life </a:t>
            </a:r>
            <a:r>
              <a:rPr lang="en-GB" b="0" dirty="0"/>
              <a:t>we have, seeking </a:t>
            </a:r>
            <a:r>
              <a:rPr lang="en-GB" dirty="0"/>
              <a:t>happiness</a:t>
            </a:r>
            <a:r>
              <a:rPr lang="en-GB" b="0" dirty="0"/>
              <a:t> and supporting others to do the same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use</a:t>
            </a:r>
            <a:r>
              <a:rPr lang="en-GB" dirty="0"/>
              <a:t> empathy</a:t>
            </a:r>
            <a:r>
              <a:rPr lang="en-GB" b="0" dirty="0"/>
              <a:t> and consider the impact of our actions on other people and animals</a:t>
            </a:r>
            <a:endParaRPr sz="2900"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1208</Words>
  <Application>Microsoft Office PowerPoint</Application>
  <PresentationFormat>On-screen Show (16:9)</PresentationFormat>
  <Paragraphs>132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Default Theme</vt:lpstr>
      <vt:lpstr>What is humanism?</vt:lpstr>
      <vt:lpstr>A humanist approach to life: a summary</vt:lpstr>
      <vt:lpstr>Humanism</vt:lpstr>
      <vt:lpstr>Humanism</vt:lpstr>
      <vt:lpstr>Humanism</vt:lpstr>
      <vt:lpstr>Humanism</vt:lpstr>
      <vt:lpstr>Five features of a humanist approach to life</vt:lpstr>
      <vt:lpstr>Five features of a humanist approach to life</vt:lpstr>
      <vt:lpstr>Five features of a humanist approach to life</vt:lpstr>
      <vt:lpstr>Five features of a humanist approach to life</vt:lpstr>
      <vt:lpstr>Five features of a humanist approach to life</vt:lpstr>
      <vt:lpstr>Five features of a humanist approach to life</vt:lpstr>
      <vt:lpstr>Five features of a humanist approach to life</vt:lpstr>
      <vt:lpstr>Atheism and agnosticism</vt:lpstr>
      <vt:lpstr>More than atheism</vt:lpstr>
      <vt:lpstr>The Happy Human</vt:lpstr>
      <vt:lpstr>The Golden Rule</vt:lpstr>
      <vt:lpstr>A humanist motto</vt:lpstr>
      <vt:lpstr>Humanist ceremonies</vt:lpstr>
      <vt:lpstr>Humanist history</vt:lpstr>
      <vt:lpstr>How many non-religious people are there?</vt:lpstr>
      <vt:lpstr>How many humanists are there?</vt:lpstr>
      <vt:lpstr>Discovering humanism</vt:lpstr>
      <vt:lpstr>Here We Are</vt:lpstr>
      <vt:lpstr>How might each object link to humanism</vt:lpstr>
      <vt:lpstr>Decorate a Happy Human</vt:lpstr>
      <vt:lpstr>A humanist approach to life: a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humanism?</dc:title>
  <dc:creator>Luke Donnellan</dc:creator>
  <cp:lastModifiedBy>Luke Donnellan</cp:lastModifiedBy>
  <cp:revision>2</cp:revision>
  <dcterms:modified xsi:type="dcterms:W3CDTF">2021-11-23T18:57:03Z</dcterms:modified>
</cp:coreProperties>
</file>