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0"/>
  </p:notesMasterIdLst>
  <p:sldIdLst>
    <p:sldId id="256" r:id="rId2"/>
    <p:sldId id="273" r:id="rId3"/>
    <p:sldId id="274" r:id="rId4"/>
    <p:sldId id="275" r:id="rId5"/>
    <p:sldId id="276" r:id="rId6"/>
    <p:sldId id="277" r:id="rId7"/>
    <p:sldId id="278" r:id="rId8"/>
    <p:sldId id="279" r:id="rId9"/>
    <p:sldId id="280" r:id="rId10"/>
    <p:sldId id="281" r:id="rId11"/>
    <p:sldId id="282" r:id="rId12"/>
    <p:sldId id="309" r:id="rId13"/>
    <p:sldId id="284" r:id="rId14"/>
    <p:sldId id="285" r:id="rId15"/>
    <p:sldId id="286" r:id="rId16"/>
    <p:sldId id="287" r:id="rId17"/>
    <p:sldId id="288" r:id="rId18"/>
    <p:sldId id="289"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Rubik" panose="00000500000000000000" pitchFamily="2" charset="-79"/>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f6bbe16ae8_1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f6bbe16ae8_1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be7db955f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gbe7db955f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be7db955fc_1_31: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gbe7db955fc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e7db955fc_1_37: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gbe7db955fc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be7db955fc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gbe7db955fc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cf1d91f4b9_0_6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cf1d91f4b9_0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f6d6f0f28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9" name="Google Shape;359;gf6d6f0f28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be7db955fc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 name="Google Shape;369;gbe7db955fc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be7db955fc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gbe7db955fc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be7db955fc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5" name="Google Shape;395;gbe7db955fc_1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cf1d91f4b9_0_6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cf1d91f4b9_0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736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be7db955fc_1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gbe7db955fc_1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cf1d91f4b9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417" name="Google Shape;417;gcf1d91f4b9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e7883f013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e7883f013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be7db955fc_1_98: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be7db955fc_1_98:notes"/>
          <p:cNvSpPr txBox="1">
            <a:spLocks noGrp="1"/>
          </p:cNvSpPr>
          <p:nvPr>
            <p:ph type="body" idx="1"/>
          </p:nvPr>
        </p:nvSpPr>
        <p:spPr>
          <a:xfrm>
            <a:off x="685480" y="4343150"/>
            <a:ext cx="5487000" cy="4115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br>
              <a:rPr lang="en-GB"/>
            </a:br>
            <a:br>
              <a:rPr lang="en-GB" b="0"/>
            </a:br>
            <a:br>
              <a:rPr lang="en-GB" b="0"/>
            </a:br>
            <a:endParaRPr/>
          </a:p>
        </p:txBody>
      </p:sp>
      <p:sp>
        <p:nvSpPr>
          <p:cNvPr id="431" name="Google Shape;431;gbe7db955fc_1_98:notes"/>
          <p:cNvSpPr txBox="1">
            <a:spLocks noGrp="1"/>
          </p:cNvSpPr>
          <p:nvPr>
            <p:ph type="sldNum" idx="12"/>
          </p:nvPr>
        </p:nvSpPr>
        <p:spPr>
          <a:xfrm>
            <a:off x="3883851" y="8684838"/>
            <a:ext cx="2972400" cy="457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be7db955fc_1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7" name="Google Shape;437;gbe7db955fc_1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f6d6f0f28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gf6d6f0f28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Understanding the world</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3"/>
          <p:cNvSpPr txBox="1">
            <a:spLocks noGrp="1"/>
          </p:cNvSpPr>
          <p:nvPr>
            <p:ph type="title"/>
          </p:nvPr>
        </p:nvSpPr>
        <p:spPr>
          <a:xfrm>
            <a:off x="661476" y="489300"/>
            <a:ext cx="6618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321" name="Google Shape;321;p43"/>
          <p:cNvSpPr txBox="1">
            <a:spLocks noGrp="1"/>
          </p:cNvSpPr>
          <p:nvPr>
            <p:ph type="body" idx="1"/>
          </p:nvPr>
        </p:nvSpPr>
        <p:spPr>
          <a:xfrm>
            <a:off x="663575" y="1425900"/>
            <a:ext cx="6227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the world is a </a:t>
            </a:r>
            <a:r>
              <a:rPr lang="en-GB" dirty="0"/>
              <a:t>natural</a:t>
            </a:r>
            <a:r>
              <a:rPr lang="en-GB" b="0" dirty="0"/>
              <a:t> place and </a:t>
            </a:r>
            <a:r>
              <a:rPr lang="en-GB" dirty="0"/>
              <a:t>science</a:t>
            </a:r>
            <a:r>
              <a:rPr lang="en-GB" b="0" dirty="0"/>
              <a:t> gives us the best way to understand it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be </a:t>
            </a:r>
            <a:r>
              <a:rPr lang="en-GB" dirty="0"/>
              <a:t>free</a:t>
            </a:r>
            <a:r>
              <a:rPr lang="en-GB" b="0" dirty="0"/>
              <a:t> to make the most of the </a:t>
            </a:r>
            <a:r>
              <a:rPr lang="en-GB" dirty="0"/>
              <a:t>one life </a:t>
            </a:r>
            <a:r>
              <a:rPr lang="en-GB" b="0" dirty="0"/>
              <a:t>we have, seeking </a:t>
            </a:r>
            <a:r>
              <a:rPr lang="en-GB" dirty="0"/>
              <a:t>happiness</a:t>
            </a:r>
            <a:r>
              <a:rPr lang="en-GB" b="0" dirty="0"/>
              <a:t>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consider the impact of our actions on other people and animals</a:t>
            </a:r>
            <a:endParaRPr sz="2900"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4"/>
          <p:cNvSpPr txBox="1">
            <a:spLocks noGrp="1"/>
          </p:cNvSpPr>
          <p:nvPr>
            <p:ph type="title"/>
          </p:nvPr>
        </p:nvSpPr>
        <p:spPr>
          <a:xfrm>
            <a:off x="661475" y="489300"/>
            <a:ext cx="6858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the world</a:t>
            </a:r>
            <a:endParaRPr/>
          </a:p>
        </p:txBody>
      </p:sp>
      <p:sp>
        <p:nvSpPr>
          <p:cNvPr id="327" name="Google Shape;327;p44"/>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chemeClr val="dk1"/>
              </a:buClr>
              <a:buSzPts val="2200"/>
              <a:buAutoNum type="arabicParenR"/>
            </a:pPr>
            <a:r>
              <a:rPr lang="en-GB" sz="2200" b="0" dirty="0"/>
              <a:t>Our beliefs can be mistaken and we should be prepared to </a:t>
            </a:r>
            <a:r>
              <a:rPr lang="en-GB" sz="2200" dirty="0"/>
              <a:t>question</a:t>
            </a:r>
            <a:r>
              <a:rPr lang="en-GB" sz="2200" b="0" dirty="0"/>
              <a:t> them</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dirty="0"/>
              <a:t>Science</a:t>
            </a:r>
            <a:r>
              <a:rPr lang="en-GB" sz="2200" b="0" dirty="0"/>
              <a:t> provides the best way of answering questions about the world</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b="0" dirty="0"/>
              <a:t>The world is a </a:t>
            </a:r>
            <a:r>
              <a:rPr lang="en-GB" sz="2200" dirty="0"/>
              <a:t>natural</a:t>
            </a:r>
            <a:r>
              <a:rPr lang="en-GB" sz="2200" b="0" dirty="0"/>
              <a:t> place and we should look for natural explanations</a:t>
            </a:r>
            <a:endParaRPr sz="2200" b="0" dirty="0"/>
          </a:p>
          <a:p>
            <a:pPr marL="0" lvl="0" indent="0" algn="l" rtl="0">
              <a:lnSpc>
                <a:spcPct val="108750"/>
              </a:lnSpc>
              <a:spcBef>
                <a:spcPts val="0"/>
              </a:spcBef>
              <a:spcAft>
                <a:spcPts val="0"/>
              </a:spcAft>
              <a:buClr>
                <a:schemeClr val="dk1"/>
              </a:buClr>
              <a:buSzPts val="1600"/>
              <a:buNone/>
            </a:pPr>
            <a:endParaRPr dirty="0"/>
          </a:p>
        </p:txBody>
      </p:sp>
      <p:pic>
        <p:nvPicPr>
          <p:cNvPr id="328" name="Google Shape;328;p44"/>
          <p:cNvPicPr preferRelativeResize="0"/>
          <p:nvPr/>
        </p:nvPicPr>
        <p:blipFill>
          <a:blip r:embed="rId3">
            <a:alphaModFix/>
          </a:blip>
          <a:stretch>
            <a:fillRect/>
          </a:stretch>
        </p:blipFill>
        <p:spPr>
          <a:xfrm>
            <a:off x="6412325" y="1401775"/>
            <a:ext cx="2068100" cy="215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5"/>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THE TRIAL</a:t>
            </a:r>
            <a:endParaRPr>
              <a:solidFill>
                <a:srgbClr val="E87722"/>
              </a:solidFill>
            </a:endParaRPr>
          </a:p>
        </p:txBody>
      </p:sp>
      <p:sp>
        <p:nvSpPr>
          <p:cNvPr id="334" name="Google Shape;334;p45"/>
          <p:cNvSpPr txBox="1">
            <a:spLocks noGrp="1"/>
          </p:cNvSpPr>
          <p:nvPr>
            <p:ph type="body" idx="1"/>
          </p:nvPr>
        </p:nvSpPr>
        <p:spPr>
          <a:xfrm>
            <a:off x="661475" y="1147950"/>
            <a:ext cx="66438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300" b="0">
                <a:latin typeface="Rubik"/>
                <a:ea typeface="Rubik"/>
                <a:cs typeface="Rubik"/>
                <a:sym typeface="Rubik"/>
              </a:rPr>
              <a:t>An expensive painting has been stolen and a man has been accused of stealing it. The case has come to court and you are on the jury. You will hear evidence from eight witnesses who believe the accused man is the thief.</a:t>
            </a:r>
            <a:endParaRPr sz="1300" b="0">
              <a:latin typeface="Rubik"/>
              <a:ea typeface="Rubik"/>
              <a:cs typeface="Rubik"/>
              <a:sym typeface="Rubik"/>
            </a:endParaRPr>
          </a:p>
          <a:p>
            <a:pPr marL="0" lvl="0" indent="0" algn="l" rtl="0">
              <a:lnSpc>
                <a:spcPct val="108750"/>
              </a:lnSpc>
              <a:spcBef>
                <a:spcPts val="0"/>
              </a:spcBef>
              <a:spcAft>
                <a:spcPts val="0"/>
              </a:spcAft>
              <a:buClr>
                <a:schemeClr val="dk1"/>
              </a:buClr>
              <a:buSzPts val="1600"/>
              <a:buNone/>
            </a:pPr>
            <a:endParaRPr sz="1500"/>
          </a:p>
          <a:p>
            <a:pPr marL="0" lvl="0" indent="0" algn="l" rtl="0">
              <a:lnSpc>
                <a:spcPct val="108750"/>
              </a:lnSpc>
              <a:spcBef>
                <a:spcPts val="0"/>
              </a:spcBef>
              <a:spcAft>
                <a:spcPts val="0"/>
              </a:spcAft>
              <a:buClr>
                <a:schemeClr val="dk1"/>
              </a:buClr>
              <a:buSzPts val="1600"/>
              <a:buNone/>
            </a:pPr>
            <a:r>
              <a:rPr lang="en-GB" sz="1500"/>
              <a:t>Which witnesses provide good evidence?</a:t>
            </a:r>
            <a:endParaRPr sz="1500"/>
          </a:p>
          <a:p>
            <a:pPr marL="0" lvl="0" indent="0" algn="l" rtl="0">
              <a:lnSpc>
                <a:spcPct val="108750"/>
              </a:lnSpc>
              <a:spcBef>
                <a:spcPts val="0"/>
              </a:spcBef>
              <a:spcAft>
                <a:spcPts val="0"/>
              </a:spcAft>
              <a:buClr>
                <a:schemeClr val="dk1"/>
              </a:buClr>
              <a:buSzPts val="1600"/>
              <a:buNone/>
            </a:pPr>
            <a:r>
              <a:rPr lang="en-GB" sz="1500" b="0"/>
              <a:t>Witness 1: ‘I had a dream that he did it.’</a:t>
            </a:r>
            <a:endParaRPr sz="1500" b="0"/>
          </a:p>
          <a:p>
            <a:pPr marL="0" lvl="0" indent="0" algn="l" rtl="0">
              <a:lnSpc>
                <a:spcPct val="108750"/>
              </a:lnSpc>
              <a:spcBef>
                <a:spcPts val="0"/>
              </a:spcBef>
              <a:spcAft>
                <a:spcPts val="0"/>
              </a:spcAft>
              <a:buClr>
                <a:schemeClr val="dk1"/>
              </a:buClr>
              <a:buSzPts val="1600"/>
              <a:buNone/>
            </a:pPr>
            <a:r>
              <a:rPr lang="en-GB" sz="1500" b="0"/>
              <a:t>Witness 2: ‘My friend’s mother’s hairdresser said he did it.’</a:t>
            </a:r>
            <a:endParaRPr sz="1500" b="0"/>
          </a:p>
          <a:p>
            <a:pPr marL="0" lvl="0" indent="0" algn="l" rtl="0">
              <a:lnSpc>
                <a:spcPct val="108750"/>
              </a:lnSpc>
              <a:spcBef>
                <a:spcPts val="0"/>
              </a:spcBef>
              <a:spcAft>
                <a:spcPts val="0"/>
              </a:spcAft>
              <a:buClr>
                <a:schemeClr val="dk1"/>
              </a:buClr>
              <a:buSzPts val="1600"/>
              <a:buNone/>
            </a:pPr>
            <a:r>
              <a:rPr lang="en-GB" sz="1500" b="0"/>
              <a:t>Witness 3: ‘I read that he did it in the newspaper.’</a:t>
            </a:r>
            <a:endParaRPr sz="1500" b="0"/>
          </a:p>
          <a:p>
            <a:pPr marL="0" lvl="0" indent="0" algn="l" rtl="0">
              <a:lnSpc>
                <a:spcPct val="108750"/>
              </a:lnSpc>
              <a:spcBef>
                <a:spcPts val="0"/>
              </a:spcBef>
              <a:spcAft>
                <a:spcPts val="0"/>
              </a:spcAft>
              <a:buClr>
                <a:schemeClr val="dk1"/>
              </a:buClr>
              <a:buSzPts val="1600"/>
              <a:buNone/>
            </a:pPr>
            <a:r>
              <a:rPr lang="en-GB" sz="1500" b="0"/>
              <a:t>Witness 4: ‘Everyone thinks he did it.’</a:t>
            </a:r>
            <a:endParaRPr sz="1500" b="0"/>
          </a:p>
          <a:p>
            <a:pPr marL="0" lvl="0" indent="0" algn="l" rtl="0">
              <a:lnSpc>
                <a:spcPct val="108750"/>
              </a:lnSpc>
              <a:spcBef>
                <a:spcPts val="0"/>
              </a:spcBef>
              <a:spcAft>
                <a:spcPts val="0"/>
              </a:spcAft>
              <a:buClr>
                <a:schemeClr val="dk1"/>
              </a:buClr>
              <a:buSzPts val="1600"/>
              <a:buNone/>
            </a:pPr>
            <a:r>
              <a:rPr lang="en-GB" sz="1500" b="0"/>
              <a:t>Witness 5: ‘I just feel deep down inside that he did it.’</a:t>
            </a:r>
            <a:endParaRPr sz="1500" b="0"/>
          </a:p>
          <a:p>
            <a:pPr marL="0" lvl="0" indent="0" algn="l" rtl="0">
              <a:lnSpc>
                <a:spcPct val="108750"/>
              </a:lnSpc>
              <a:spcBef>
                <a:spcPts val="0"/>
              </a:spcBef>
              <a:spcAft>
                <a:spcPts val="0"/>
              </a:spcAft>
              <a:buClr>
                <a:schemeClr val="dk1"/>
              </a:buClr>
              <a:buSzPts val="1600"/>
              <a:buNone/>
            </a:pPr>
            <a:r>
              <a:rPr lang="en-GB" sz="1500" b="0"/>
              <a:t>Witness 6: ‘His fingerprints match those on the door of the room the painting was in.’</a:t>
            </a:r>
            <a:endParaRPr sz="1500" b="0"/>
          </a:p>
          <a:p>
            <a:pPr marL="0" lvl="0" indent="0" algn="l" rtl="0">
              <a:lnSpc>
                <a:spcPct val="108750"/>
              </a:lnSpc>
              <a:spcBef>
                <a:spcPts val="0"/>
              </a:spcBef>
              <a:spcAft>
                <a:spcPts val="0"/>
              </a:spcAft>
              <a:buClr>
                <a:schemeClr val="dk1"/>
              </a:buClr>
              <a:buSzPts val="1600"/>
              <a:buNone/>
            </a:pPr>
            <a:r>
              <a:rPr lang="en-GB" sz="1500" b="0"/>
              <a:t>Witness 7: ‘I know that he had a motive to do it.’</a:t>
            </a:r>
            <a:endParaRPr sz="1500" b="0"/>
          </a:p>
          <a:p>
            <a:pPr marL="0" lvl="0" indent="0" algn="l" rtl="0">
              <a:lnSpc>
                <a:spcPct val="108750"/>
              </a:lnSpc>
              <a:spcBef>
                <a:spcPts val="0"/>
              </a:spcBef>
              <a:spcAft>
                <a:spcPts val="0"/>
              </a:spcAft>
              <a:buClr>
                <a:schemeClr val="dk1"/>
              </a:buClr>
              <a:buSzPts val="1600"/>
              <a:buNone/>
            </a:pPr>
            <a:r>
              <a:rPr lang="en-GB" sz="1500" b="0"/>
              <a:t>Witness 8: ‘I saw him do it.’</a:t>
            </a:r>
            <a:endParaRPr sz="1500" b="0"/>
          </a:p>
          <a:p>
            <a:pPr marL="0" lvl="0" indent="0" algn="l" rtl="0">
              <a:lnSpc>
                <a:spcPct val="108750"/>
              </a:lnSpc>
              <a:spcBef>
                <a:spcPts val="0"/>
              </a:spcBef>
              <a:spcAft>
                <a:spcPts val="0"/>
              </a:spcAft>
              <a:buClr>
                <a:schemeClr val="dk1"/>
              </a:buClr>
              <a:buSzPts val="1600"/>
              <a:buNone/>
            </a:pPr>
            <a:endParaRPr/>
          </a:p>
        </p:txBody>
      </p:sp>
      <p:pic>
        <p:nvPicPr>
          <p:cNvPr id="335" name="Google Shape;335;p45"/>
          <p:cNvPicPr preferRelativeResize="0"/>
          <p:nvPr/>
        </p:nvPicPr>
        <p:blipFill rotWithShape="1">
          <a:blip r:embed="rId3">
            <a:alphaModFix/>
          </a:blip>
          <a:srcRect l="26504" t="20334" r="22661" b="18581"/>
          <a:stretch/>
        </p:blipFill>
        <p:spPr>
          <a:xfrm>
            <a:off x="7238775" y="1158900"/>
            <a:ext cx="1665725" cy="193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THE TRIAL</a:t>
            </a:r>
            <a:endParaRPr>
              <a:solidFill>
                <a:srgbClr val="E87722"/>
              </a:solidFill>
            </a:endParaRPr>
          </a:p>
        </p:txBody>
      </p:sp>
      <p:sp>
        <p:nvSpPr>
          <p:cNvPr id="341" name="Google Shape;341;p46"/>
          <p:cNvSpPr txBox="1">
            <a:spLocks noGrp="1"/>
          </p:cNvSpPr>
          <p:nvPr>
            <p:ph type="body" idx="1"/>
          </p:nvPr>
        </p:nvSpPr>
        <p:spPr>
          <a:xfrm>
            <a:off x="663575" y="1425900"/>
            <a:ext cx="4710000" cy="2847600"/>
          </a:xfrm>
          <a:prstGeom prst="rect">
            <a:avLst/>
          </a:prstGeom>
          <a:noFill/>
          <a:ln>
            <a:noFill/>
          </a:ln>
        </p:spPr>
        <p:txBody>
          <a:bodyPr spcFirstLastPara="1" wrap="square" lIns="0" tIns="0" rIns="0" bIns="0" anchor="t" anchorCtr="0">
            <a:noAutofit/>
          </a:bodyPr>
          <a:lstStyle/>
          <a:p>
            <a:pPr marL="457200" lvl="0" indent="-330200" algn="l" rtl="0">
              <a:lnSpc>
                <a:spcPct val="108750"/>
              </a:lnSpc>
              <a:spcBef>
                <a:spcPts val="0"/>
              </a:spcBef>
              <a:spcAft>
                <a:spcPts val="0"/>
              </a:spcAft>
              <a:buSzPts val="1600"/>
              <a:buAutoNum type="arabicParenR"/>
            </a:pPr>
            <a:r>
              <a:rPr lang="en-GB" b="0"/>
              <a:t>Do you think the evidence is good evidence or not? Explain why.</a:t>
            </a:r>
            <a:endParaRPr b="0"/>
          </a:p>
          <a:p>
            <a:pPr marL="457200" lvl="0" indent="-330200" algn="l" rtl="0">
              <a:lnSpc>
                <a:spcPct val="108750"/>
              </a:lnSpc>
              <a:spcBef>
                <a:spcPts val="0"/>
              </a:spcBef>
              <a:spcAft>
                <a:spcPts val="0"/>
              </a:spcAft>
              <a:buSzPts val="1600"/>
              <a:buAutoNum type="arabicParenR"/>
            </a:pPr>
            <a:r>
              <a:rPr lang="en-GB" b="0"/>
              <a:t>Can you order the evidence from best to worst?</a:t>
            </a:r>
            <a:endParaRPr b="0"/>
          </a:p>
          <a:p>
            <a:pPr marL="457200" lvl="0" indent="-330200" algn="l" rtl="0">
              <a:lnSpc>
                <a:spcPct val="108750"/>
              </a:lnSpc>
              <a:spcBef>
                <a:spcPts val="0"/>
              </a:spcBef>
              <a:spcAft>
                <a:spcPts val="0"/>
              </a:spcAft>
              <a:buSzPts val="1600"/>
              <a:buAutoNum type="arabicParenR"/>
            </a:pPr>
            <a:r>
              <a:rPr lang="en-GB" b="0"/>
              <a:t>Could anything be wrong with the evidence?</a:t>
            </a:r>
            <a:endParaRPr b="0"/>
          </a:p>
          <a:p>
            <a:pPr marL="457200" lvl="0" indent="-330200" algn="l" rtl="0">
              <a:lnSpc>
                <a:spcPct val="108750"/>
              </a:lnSpc>
              <a:spcBef>
                <a:spcPts val="0"/>
              </a:spcBef>
              <a:spcAft>
                <a:spcPts val="0"/>
              </a:spcAft>
              <a:buSzPts val="1600"/>
              <a:buAutoNum type="arabicParenR"/>
            </a:pPr>
            <a:r>
              <a:rPr lang="en-GB" b="0"/>
              <a:t>How would you question each witness’ statement?</a:t>
            </a:r>
            <a:endParaRPr b="0"/>
          </a:p>
          <a:p>
            <a:pPr marL="457200" lvl="0" indent="-330200" algn="l" rtl="0">
              <a:lnSpc>
                <a:spcPct val="108750"/>
              </a:lnSpc>
              <a:spcBef>
                <a:spcPts val="0"/>
              </a:spcBef>
              <a:spcAft>
                <a:spcPts val="0"/>
              </a:spcAft>
              <a:buSzPts val="1600"/>
              <a:buAutoNum type="arabicParenR"/>
            </a:pPr>
            <a:r>
              <a:rPr lang="en-GB" b="0"/>
              <a:t>Would any of the evidence be enough to convince you the man is guilty?</a:t>
            </a:r>
            <a:endParaRPr b="0"/>
          </a:p>
          <a:p>
            <a:pPr marL="0" lvl="0" indent="0" algn="l" rtl="0">
              <a:lnSpc>
                <a:spcPct val="108750"/>
              </a:lnSpc>
              <a:spcBef>
                <a:spcPts val="0"/>
              </a:spcBef>
              <a:spcAft>
                <a:spcPts val="0"/>
              </a:spcAft>
              <a:buClr>
                <a:schemeClr val="dk1"/>
              </a:buClr>
              <a:buSzPts val="1600"/>
              <a:buNone/>
            </a:pPr>
            <a:endParaRPr/>
          </a:p>
        </p:txBody>
      </p:sp>
      <p:pic>
        <p:nvPicPr>
          <p:cNvPr id="342" name="Google Shape;342;p46" descr="S:\Education\Resources\2016 resources\Images\New illustrations\Individual\Hyebin\28.jpg"/>
          <p:cNvPicPr preferRelativeResize="0"/>
          <p:nvPr/>
        </p:nvPicPr>
        <p:blipFill rotWithShape="1">
          <a:blip r:embed="rId3">
            <a:alphaModFix/>
          </a:blip>
          <a:srcRect/>
          <a:stretch/>
        </p:blipFill>
        <p:spPr>
          <a:xfrm>
            <a:off x="5761450" y="1245297"/>
            <a:ext cx="2846940" cy="222460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7"/>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a:t>
            </a:r>
            <a:endParaRPr/>
          </a:p>
        </p:txBody>
      </p:sp>
      <p:sp>
        <p:nvSpPr>
          <p:cNvPr id="348" name="Google Shape;348;p47"/>
          <p:cNvSpPr txBox="1">
            <a:spLocks noGrp="1"/>
          </p:cNvSpPr>
          <p:nvPr>
            <p:ph type="body" idx="1"/>
          </p:nvPr>
        </p:nvSpPr>
        <p:spPr>
          <a:xfrm>
            <a:off x="663575" y="1425900"/>
            <a:ext cx="56148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b="0">
                <a:highlight>
                  <a:schemeClr val="lt1"/>
                </a:highlight>
              </a:rPr>
              <a:t>There may be many different reasons we believe things</a:t>
            </a:r>
            <a:endParaRPr sz="2400" b="0">
              <a:highlight>
                <a:schemeClr val="lt1"/>
              </a:highlight>
            </a:endParaRPr>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00000"/>
              </a:lnSpc>
              <a:spcBef>
                <a:spcPts val="0"/>
              </a:spcBef>
              <a:spcAft>
                <a:spcPts val="0"/>
              </a:spcAft>
              <a:buNone/>
            </a:pPr>
            <a:r>
              <a:rPr lang="en-GB" sz="2400" b="0">
                <a:solidFill>
                  <a:srgbClr val="000000"/>
                </a:solidFill>
                <a:highlight>
                  <a:srgbClr val="FFFFFF"/>
                </a:highlight>
              </a:rPr>
              <a:t>Sometimes we make </a:t>
            </a:r>
            <a:r>
              <a:rPr lang="en-GB" sz="2400">
                <a:solidFill>
                  <a:srgbClr val="000000"/>
                </a:solidFill>
                <a:highlight>
                  <a:srgbClr val="FFFFFF"/>
                </a:highlight>
              </a:rPr>
              <a:t>mistakes</a:t>
            </a:r>
            <a:endParaRPr sz="240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00000"/>
              </a:lnSpc>
              <a:spcBef>
                <a:spcPts val="0"/>
              </a:spcBef>
              <a:spcAft>
                <a:spcPts val="0"/>
              </a:spcAft>
              <a:buNone/>
            </a:pPr>
            <a:r>
              <a:rPr lang="en-GB" sz="2400" b="0">
                <a:solidFill>
                  <a:srgbClr val="000000"/>
                </a:solidFill>
                <a:highlight>
                  <a:srgbClr val="FFFFFF"/>
                </a:highlight>
              </a:rPr>
              <a:t>Our beliefs can be </a:t>
            </a:r>
            <a:r>
              <a:rPr lang="en-GB" sz="2400">
                <a:solidFill>
                  <a:srgbClr val="000000"/>
                </a:solidFill>
                <a:highlight>
                  <a:srgbClr val="FFFFFF"/>
                </a:highlight>
              </a:rPr>
              <a:t>true</a:t>
            </a:r>
            <a:r>
              <a:rPr lang="en-GB" sz="2400" b="0">
                <a:solidFill>
                  <a:srgbClr val="000000"/>
                </a:solidFill>
                <a:highlight>
                  <a:srgbClr val="FFFFFF"/>
                </a:highlight>
              </a:rPr>
              <a:t> or </a:t>
            </a:r>
            <a:r>
              <a:rPr lang="en-GB" sz="2400">
                <a:solidFill>
                  <a:srgbClr val="000000"/>
                </a:solidFill>
                <a:highlight>
                  <a:srgbClr val="FFFFFF"/>
                </a:highlight>
              </a:rPr>
              <a:t>false</a:t>
            </a:r>
            <a:endParaRPr sz="240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000000"/>
              </a:solidFill>
              <a:highlight>
                <a:srgbClr val="FFFFFF"/>
              </a:highlight>
            </a:endParaRPr>
          </a:p>
          <a:p>
            <a:pPr marL="45720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349" name="Google Shape;349;p47"/>
          <p:cNvPicPr preferRelativeResize="0"/>
          <p:nvPr/>
        </p:nvPicPr>
        <p:blipFill rotWithShape="1">
          <a:blip r:embed="rId3">
            <a:alphaModFix/>
          </a:blip>
          <a:srcRect l="31974" t="22530" r="31801" b="23347"/>
          <a:stretch/>
        </p:blipFill>
        <p:spPr>
          <a:xfrm>
            <a:off x="6278375" y="879950"/>
            <a:ext cx="1787783" cy="28476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55" name="Google Shape;355;p4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56" name="Google Shape;356;p48"/>
          <p:cNvPicPr preferRelativeResize="0"/>
          <p:nvPr/>
        </p:nvPicPr>
        <p:blipFill>
          <a:blip r:embed="rId3">
            <a:alphaModFix/>
          </a:blip>
          <a:stretch>
            <a:fillRect/>
          </a:stretch>
        </p:blipFill>
        <p:spPr>
          <a:xfrm>
            <a:off x="716258" y="0"/>
            <a:ext cx="7711483"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9"/>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a:t>
            </a:r>
            <a:endParaRPr/>
          </a:p>
        </p:txBody>
      </p:sp>
      <p:sp>
        <p:nvSpPr>
          <p:cNvPr id="362" name="Google Shape;362;p49"/>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p>
          <a:p>
            <a:pPr marL="0" lvl="0" indent="0" algn="l" rtl="0">
              <a:lnSpc>
                <a:spcPct val="115000"/>
              </a:lnSpc>
              <a:spcBef>
                <a:spcPts val="0"/>
              </a:spcBef>
              <a:spcAft>
                <a:spcPts val="0"/>
              </a:spcAft>
              <a:buNone/>
            </a:pPr>
            <a:endParaRPr sz="2800" b="0">
              <a:solidFill>
                <a:srgbClr val="FF0000"/>
              </a:solidFill>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363" name="Google Shape;363;p49"/>
          <p:cNvPicPr preferRelativeResize="0"/>
          <p:nvPr/>
        </p:nvPicPr>
        <p:blipFill rotWithShape="1">
          <a:blip r:embed="rId3">
            <a:alphaModFix/>
          </a:blip>
          <a:srcRect l="32845" t="20149" r="36628" b="42215"/>
          <a:stretch/>
        </p:blipFill>
        <p:spPr>
          <a:xfrm>
            <a:off x="1378850" y="3114986"/>
            <a:ext cx="1236803" cy="1465289"/>
          </a:xfrm>
          <a:prstGeom prst="rect">
            <a:avLst/>
          </a:prstGeom>
          <a:noFill/>
          <a:ln>
            <a:noFill/>
          </a:ln>
        </p:spPr>
      </p:pic>
      <p:pic>
        <p:nvPicPr>
          <p:cNvPr id="364" name="Google Shape;364;p49"/>
          <p:cNvPicPr preferRelativeResize="0"/>
          <p:nvPr/>
        </p:nvPicPr>
        <p:blipFill rotWithShape="1">
          <a:blip r:embed="rId4">
            <a:alphaModFix/>
          </a:blip>
          <a:srcRect l="26504" t="20334" r="22661" b="18581"/>
          <a:stretch/>
        </p:blipFill>
        <p:spPr>
          <a:xfrm>
            <a:off x="6455863" y="3246563"/>
            <a:ext cx="1236800" cy="1441625"/>
          </a:xfrm>
          <a:prstGeom prst="rect">
            <a:avLst/>
          </a:prstGeom>
          <a:noFill/>
          <a:ln>
            <a:noFill/>
          </a:ln>
        </p:spPr>
      </p:pic>
      <p:pic>
        <p:nvPicPr>
          <p:cNvPr id="365" name="Google Shape;365;p49"/>
          <p:cNvPicPr preferRelativeResize="0"/>
          <p:nvPr/>
        </p:nvPicPr>
        <p:blipFill rotWithShape="1">
          <a:blip r:embed="rId5">
            <a:alphaModFix/>
          </a:blip>
          <a:srcRect l="14908" t="13229" r="6543" b="7838"/>
          <a:stretch/>
        </p:blipFill>
        <p:spPr>
          <a:xfrm>
            <a:off x="3925525" y="3196400"/>
            <a:ext cx="1631335" cy="1441625"/>
          </a:xfrm>
          <a:prstGeom prst="rect">
            <a:avLst/>
          </a:prstGeom>
          <a:noFill/>
          <a:ln>
            <a:noFill/>
          </a:ln>
        </p:spPr>
      </p:pic>
      <p:pic>
        <p:nvPicPr>
          <p:cNvPr id="366" name="Google Shape;366;p49"/>
          <p:cNvPicPr preferRelativeResize="0"/>
          <p:nvPr/>
        </p:nvPicPr>
        <p:blipFill>
          <a:blip r:embed="rId6">
            <a:alphaModFix/>
          </a:blip>
          <a:stretch>
            <a:fillRect/>
          </a:stretch>
        </p:blipFill>
        <p:spPr>
          <a:xfrm>
            <a:off x="663575" y="1045869"/>
            <a:ext cx="7816849" cy="22007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0"/>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a:t>
            </a:r>
            <a:endParaRPr>
              <a:solidFill>
                <a:srgbClr val="FF0000"/>
              </a:solidFill>
            </a:endParaRPr>
          </a:p>
        </p:txBody>
      </p:sp>
      <p:sp>
        <p:nvSpPr>
          <p:cNvPr id="372" name="Google Shape;372;p50"/>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endParaRPr sz="2400" b="0">
              <a:solidFill>
                <a:srgbClr val="000000"/>
              </a:solidFill>
              <a:highlight>
                <a:srgbClr val="FFFFFF"/>
              </a:highlight>
            </a:endParaRPr>
          </a:p>
          <a:p>
            <a:pPr marL="45720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sp>
        <p:nvSpPr>
          <p:cNvPr id="373" name="Google Shape;373;p50"/>
          <p:cNvSpPr txBox="1"/>
          <p:nvPr/>
        </p:nvSpPr>
        <p:spPr>
          <a:xfrm>
            <a:off x="609600" y="1352550"/>
            <a:ext cx="5688000" cy="1447800"/>
          </a:xfrm>
          <a:prstGeom prst="rect">
            <a:avLst/>
          </a:prstGeom>
          <a:noFill/>
          <a:ln>
            <a:noFill/>
          </a:ln>
        </p:spPr>
        <p:txBody>
          <a:bodyPr spcFirstLastPara="1" wrap="square" lIns="0" tIns="0" rIns="0" bIns="0" anchor="t" anchorCtr="0">
            <a:noAutofit/>
          </a:bodyPr>
          <a:lstStyle/>
          <a:p>
            <a:pPr marL="0" lvl="0" indent="0" algn="l" rtl="0">
              <a:lnSpc>
                <a:spcPct val="87000"/>
              </a:lnSpc>
              <a:spcBef>
                <a:spcPts val="0"/>
              </a:spcBef>
              <a:spcAft>
                <a:spcPts val="0"/>
              </a:spcAft>
              <a:buNone/>
            </a:pPr>
            <a:endParaRPr sz="2000">
              <a:solidFill>
                <a:srgbClr val="7F7F7F"/>
              </a:solidFill>
              <a:latin typeface="Calibri"/>
              <a:ea typeface="Calibri"/>
              <a:cs typeface="Calibri"/>
              <a:sym typeface="Calibri"/>
            </a:endParaRPr>
          </a:p>
          <a:p>
            <a:pPr marL="342900" lvl="0" indent="-241300" algn="l" rtl="0">
              <a:lnSpc>
                <a:spcPct val="108750"/>
              </a:lnSpc>
              <a:spcBef>
                <a:spcPts val="0"/>
              </a:spcBef>
              <a:spcAft>
                <a:spcPts val="0"/>
              </a:spcAft>
              <a:buNone/>
            </a:pPr>
            <a:endParaRPr sz="1600">
              <a:solidFill>
                <a:srgbClr val="7F7F7F"/>
              </a:solidFill>
              <a:latin typeface="Calibri"/>
              <a:ea typeface="Calibri"/>
              <a:cs typeface="Calibri"/>
              <a:sym typeface="Calibri"/>
            </a:endParaRPr>
          </a:p>
        </p:txBody>
      </p:sp>
      <p:pic>
        <p:nvPicPr>
          <p:cNvPr id="374" name="Google Shape;374;p50" descr="S:\Education\Resources\2016 resources\Images\New illustrations\Individual\Hyebin\08.jpg"/>
          <p:cNvPicPr preferRelativeResize="0"/>
          <p:nvPr/>
        </p:nvPicPr>
        <p:blipFill rotWithShape="1">
          <a:blip r:embed="rId3">
            <a:alphaModFix/>
          </a:blip>
          <a:srcRect/>
          <a:stretch/>
        </p:blipFill>
        <p:spPr>
          <a:xfrm>
            <a:off x="572210" y="1326573"/>
            <a:ext cx="792982" cy="1383792"/>
          </a:xfrm>
          <a:prstGeom prst="rect">
            <a:avLst/>
          </a:prstGeom>
          <a:noFill/>
          <a:ln>
            <a:noFill/>
          </a:ln>
        </p:spPr>
      </p:pic>
      <p:pic>
        <p:nvPicPr>
          <p:cNvPr id="375" name="Google Shape;375;p50" descr="S:\Education\Resources\2016 resources\Images\New illustrations\Individual\Hyebin\09.jpg"/>
          <p:cNvPicPr preferRelativeResize="0"/>
          <p:nvPr/>
        </p:nvPicPr>
        <p:blipFill rotWithShape="1">
          <a:blip r:embed="rId4">
            <a:alphaModFix/>
          </a:blip>
          <a:srcRect/>
          <a:stretch/>
        </p:blipFill>
        <p:spPr>
          <a:xfrm>
            <a:off x="685796" y="2841913"/>
            <a:ext cx="565811" cy="1704711"/>
          </a:xfrm>
          <a:prstGeom prst="rect">
            <a:avLst/>
          </a:prstGeom>
          <a:noFill/>
          <a:ln>
            <a:noFill/>
          </a:ln>
        </p:spPr>
      </p:pic>
      <p:pic>
        <p:nvPicPr>
          <p:cNvPr id="376" name="Google Shape;376;p50" descr="S:\Education\Resources\2016 resources\Images\New illustrations\Individual\Hyebin\11.jpg"/>
          <p:cNvPicPr preferRelativeResize="0"/>
          <p:nvPr/>
        </p:nvPicPr>
        <p:blipFill rotWithShape="1">
          <a:blip r:embed="rId5">
            <a:alphaModFix/>
          </a:blip>
          <a:srcRect/>
          <a:stretch/>
        </p:blipFill>
        <p:spPr>
          <a:xfrm>
            <a:off x="7150018" y="1352550"/>
            <a:ext cx="475918" cy="1489363"/>
          </a:xfrm>
          <a:prstGeom prst="rect">
            <a:avLst/>
          </a:prstGeom>
          <a:noFill/>
          <a:ln>
            <a:noFill/>
          </a:ln>
        </p:spPr>
      </p:pic>
      <p:pic>
        <p:nvPicPr>
          <p:cNvPr id="377" name="Google Shape;377;p50" descr="S:\Education\Resources\2016 resources\Images\New illustrations\Individual\Hyebin\10.jpg"/>
          <p:cNvPicPr preferRelativeResize="0"/>
          <p:nvPr/>
        </p:nvPicPr>
        <p:blipFill rotWithShape="1">
          <a:blip r:embed="rId6">
            <a:alphaModFix/>
          </a:blip>
          <a:srcRect/>
          <a:stretch/>
        </p:blipFill>
        <p:spPr>
          <a:xfrm>
            <a:off x="7092204" y="3028950"/>
            <a:ext cx="591547" cy="1591903"/>
          </a:xfrm>
          <a:prstGeom prst="rect">
            <a:avLst/>
          </a:prstGeom>
          <a:noFill/>
          <a:ln>
            <a:noFill/>
          </a:ln>
        </p:spPr>
      </p:pic>
      <p:sp>
        <p:nvSpPr>
          <p:cNvPr id="378" name="Google Shape;378;p50"/>
          <p:cNvSpPr/>
          <p:nvPr/>
        </p:nvSpPr>
        <p:spPr>
          <a:xfrm>
            <a:off x="4394200" y="1476825"/>
            <a:ext cx="2187300" cy="954000"/>
          </a:xfrm>
          <a:prstGeom prst="wedgeRoundRectCallout">
            <a:avLst>
              <a:gd name="adj1" fmla="val 69449"/>
              <a:gd name="adj2" fmla="val -27610"/>
              <a:gd name="adj3" fmla="val 0"/>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50"/>
          <p:cNvSpPr/>
          <p:nvPr/>
        </p:nvSpPr>
        <p:spPr>
          <a:xfrm>
            <a:off x="4397675" y="3217275"/>
            <a:ext cx="2187300" cy="954000"/>
          </a:xfrm>
          <a:prstGeom prst="wedgeRoundRectCallout">
            <a:avLst>
              <a:gd name="adj1" fmla="val 70491"/>
              <a:gd name="adj2" fmla="val -26428"/>
              <a:gd name="adj3" fmla="val 0"/>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50"/>
          <p:cNvSpPr/>
          <p:nvPr/>
        </p:nvSpPr>
        <p:spPr>
          <a:xfrm>
            <a:off x="1794425" y="3149850"/>
            <a:ext cx="2241000" cy="954000"/>
          </a:xfrm>
          <a:prstGeom prst="wedgeRoundRectCallout">
            <a:avLst>
              <a:gd name="adj1" fmla="val -71056"/>
              <a:gd name="adj2" fmla="val -28543"/>
              <a:gd name="adj3" fmla="val 0"/>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50"/>
          <p:cNvSpPr/>
          <p:nvPr/>
        </p:nvSpPr>
        <p:spPr>
          <a:xfrm>
            <a:off x="1848075" y="1476825"/>
            <a:ext cx="2187300" cy="954000"/>
          </a:xfrm>
          <a:prstGeom prst="wedgeRoundRectCallout">
            <a:avLst>
              <a:gd name="adj1" fmla="val -69621"/>
              <a:gd name="adj2" fmla="val -33121"/>
              <a:gd name="adj3" fmla="val 0"/>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0"/>
          <p:cNvSpPr txBox="1"/>
          <p:nvPr/>
        </p:nvSpPr>
        <p:spPr>
          <a:xfrm>
            <a:off x="2027325" y="1476825"/>
            <a:ext cx="18288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rgbClr val="000000"/>
                </a:solidFill>
                <a:latin typeface="Calibri"/>
                <a:ea typeface="Calibri"/>
                <a:cs typeface="Calibri"/>
                <a:sym typeface="Calibri"/>
              </a:rPr>
              <a:t>I believe </a:t>
            </a:r>
            <a:r>
              <a:rPr lang="en-GB">
                <a:solidFill>
                  <a:srgbClr val="000000"/>
                </a:solidFill>
                <a:latin typeface="Calibri"/>
                <a:ea typeface="Calibri"/>
                <a:cs typeface="Calibri"/>
                <a:sym typeface="Calibri"/>
              </a:rPr>
              <a:t>astrology can predict the future</a:t>
            </a:r>
            <a:r>
              <a:rPr lang="en-GB" sz="1400">
                <a:solidFill>
                  <a:srgbClr val="000000"/>
                </a:solidFill>
                <a:latin typeface="Calibri"/>
                <a:ea typeface="Calibri"/>
                <a:cs typeface="Calibri"/>
                <a:sym typeface="Calibri"/>
              </a:rPr>
              <a:t> because </a:t>
            </a:r>
            <a:r>
              <a:rPr lang="en-GB" sz="1400" b="1">
                <a:solidFill>
                  <a:srgbClr val="000000"/>
                </a:solidFill>
                <a:latin typeface="Calibri"/>
                <a:ea typeface="Calibri"/>
                <a:cs typeface="Calibri"/>
                <a:sym typeface="Calibri"/>
              </a:rPr>
              <a:t>my mum told me so</a:t>
            </a:r>
            <a:r>
              <a:rPr lang="en-GB" sz="1400">
                <a:solidFill>
                  <a:srgbClr val="000000"/>
                </a:solidFill>
                <a:latin typeface="Calibri"/>
                <a:ea typeface="Calibri"/>
                <a:cs typeface="Calibri"/>
                <a:sym typeface="Calibri"/>
              </a:rPr>
              <a:t>.</a:t>
            </a:r>
            <a:endParaRPr sz="1400">
              <a:solidFill>
                <a:srgbClr val="000000"/>
              </a:solidFill>
              <a:latin typeface="Calibri"/>
              <a:ea typeface="Calibri"/>
              <a:cs typeface="Calibri"/>
              <a:sym typeface="Calibri"/>
            </a:endParaRPr>
          </a:p>
        </p:txBody>
      </p:sp>
      <p:sp>
        <p:nvSpPr>
          <p:cNvPr id="383" name="Google Shape;383;p50"/>
          <p:cNvSpPr txBox="1"/>
          <p:nvPr/>
        </p:nvSpPr>
        <p:spPr>
          <a:xfrm>
            <a:off x="1904999" y="3257550"/>
            <a:ext cx="1981500" cy="73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rgbClr val="000000"/>
                </a:solidFill>
                <a:latin typeface="Calibri"/>
                <a:ea typeface="Calibri"/>
                <a:cs typeface="Calibri"/>
                <a:sym typeface="Calibri"/>
              </a:rPr>
              <a:t>I believe Henry VIII had six wives because </a:t>
            </a:r>
            <a:r>
              <a:rPr lang="en-GB" sz="1400" b="1">
                <a:solidFill>
                  <a:srgbClr val="000000"/>
                </a:solidFill>
                <a:latin typeface="Calibri"/>
                <a:ea typeface="Calibri"/>
                <a:cs typeface="Calibri"/>
                <a:sym typeface="Calibri"/>
              </a:rPr>
              <a:t>I read it in a book</a:t>
            </a:r>
            <a:r>
              <a:rPr lang="en-GB" sz="1400">
                <a:solidFill>
                  <a:srgbClr val="000000"/>
                </a:solidFill>
                <a:latin typeface="Calibri"/>
                <a:ea typeface="Calibri"/>
                <a:cs typeface="Calibri"/>
                <a:sym typeface="Calibri"/>
              </a:rPr>
              <a:t>.</a:t>
            </a:r>
            <a:endParaRPr sz="1400">
              <a:solidFill>
                <a:srgbClr val="000000"/>
              </a:solidFill>
              <a:latin typeface="Calibri"/>
              <a:ea typeface="Calibri"/>
              <a:cs typeface="Calibri"/>
              <a:sym typeface="Calibri"/>
            </a:endParaRPr>
          </a:p>
        </p:txBody>
      </p:sp>
      <p:sp>
        <p:nvSpPr>
          <p:cNvPr id="384" name="Google Shape;384;p50"/>
          <p:cNvSpPr txBox="1"/>
          <p:nvPr/>
        </p:nvSpPr>
        <p:spPr>
          <a:xfrm>
            <a:off x="4474375" y="1476825"/>
            <a:ext cx="20574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rgbClr val="000000"/>
                </a:solidFill>
                <a:latin typeface="Calibri"/>
                <a:ea typeface="Calibri"/>
                <a:cs typeface="Calibri"/>
                <a:sym typeface="Calibri"/>
              </a:rPr>
              <a:t>I believe plants need water to survive because </a:t>
            </a:r>
            <a:r>
              <a:rPr lang="en-GB" sz="1400" b="1">
                <a:solidFill>
                  <a:srgbClr val="000000"/>
                </a:solidFill>
                <a:latin typeface="Calibri"/>
                <a:ea typeface="Calibri"/>
                <a:cs typeface="Calibri"/>
                <a:sym typeface="Calibri"/>
              </a:rPr>
              <a:t>I did an experiment to test it</a:t>
            </a:r>
            <a:r>
              <a:rPr lang="en-GB" sz="1400">
                <a:solidFill>
                  <a:srgbClr val="000000"/>
                </a:solidFill>
                <a:latin typeface="Calibri"/>
                <a:ea typeface="Calibri"/>
                <a:cs typeface="Calibri"/>
                <a:sym typeface="Calibri"/>
              </a:rPr>
              <a:t>.</a:t>
            </a:r>
            <a:endParaRPr sz="1400">
              <a:solidFill>
                <a:srgbClr val="000000"/>
              </a:solidFill>
              <a:latin typeface="Calibri"/>
              <a:ea typeface="Calibri"/>
              <a:cs typeface="Calibri"/>
              <a:sym typeface="Calibri"/>
            </a:endParaRPr>
          </a:p>
        </p:txBody>
      </p:sp>
      <p:sp>
        <p:nvSpPr>
          <p:cNvPr id="385" name="Google Shape;385;p50"/>
          <p:cNvSpPr txBox="1"/>
          <p:nvPr/>
        </p:nvSpPr>
        <p:spPr>
          <a:xfrm>
            <a:off x="4534363" y="3217264"/>
            <a:ext cx="2058900" cy="9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rgbClr val="000000"/>
                </a:solidFill>
                <a:latin typeface="Calibri"/>
                <a:ea typeface="Calibri"/>
                <a:cs typeface="Calibri"/>
                <a:sym typeface="Calibri"/>
              </a:rPr>
              <a:t>I believe UFOs have visited Earth because </a:t>
            </a:r>
            <a:r>
              <a:rPr lang="en-GB" sz="1400" b="1">
                <a:solidFill>
                  <a:srgbClr val="000000"/>
                </a:solidFill>
                <a:latin typeface="Calibri"/>
                <a:ea typeface="Calibri"/>
                <a:cs typeface="Calibri"/>
                <a:sym typeface="Calibri"/>
              </a:rPr>
              <a:t>lots of people believe in them</a:t>
            </a:r>
            <a:r>
              <a:rPr lang="en-GB" sz="1400">
                <a:solidFill>
                  <a:srgbClr val="000000"/>
                </a:solidFill>
                <a:latin typeface="Calibri"/>
                <a:ea typeface="Calibri"/>
                <a:cs typeface="Calibri"/>
                <a:sym typeface="Calibri"/>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Evidence</a:t>
            </a:r>
            <a:endParaRPr/>
          </a:p>
        </p:txBody>
      </p:sp>
      <p:sp>
        <p:nvSpPr>
          <p:cNvPr id="391" name="Google Shape;391;p51"/>
          <p:cNvSpPr txBox="1">
            <a:spLocks noGrp="1"/>
          </p:cNvSpPr>
          <p:nvPr>
            <p:ph type="body" idx="1"/>
          </p:nvPr>
        </p:nvSpPr>
        <p:spPr>
          <a:xfrm>
            <a:off x="663575" y="1425900"/>
            <a:ext cx="3730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000" b="0" dirty="0"/>
              <a:t>‘A wise man proportions his belief to the evidence.’ </a:t>
            </a:r>
            <a:endParaRPr sz="2000" b="0" dirty="0"/>
          </a:p>
          <a:p>
            <a:pPr marL="0" lvl="0" indent="0" algn="l" rtl="0">
              <a:lnSpc>
                <a:spcPct val="115000"/>
              </a:lnSpc>
              <a:spcBef>
                <a:spcPts val="0"/>
              </a:spcBef>
              <a:spcAft>
                <a:spcPts val="0"/>
              </a:spcAft>
              <a:buNone/>
            </a:pPr>
            <a:endParaRPr sz="2000" b="0" dirty="0"/>
          </a:p>
          <a:p>
            <a:pPr marL="0" lvl="0" indent="0" algn="r" rtl="0">
              <a:lnSpc>
                <a:spcPct val="115000"/>
              </a:lnSpc>
              <a:spcBef>
                <a:spcPts val="0"/>
              </a:spcBef>
              <a:spcAft>
                <a:spcPts val="0"/>
              </a:spcAft>
              <a:buClr>
                <a:schemeClr val="dk1"/>
              </a:buClr>
              <a:buSzPts val="1100"/>
              <a:buFont typeface="Arial"/>
              <a:buNone/>
            </a:pPr>
            <a:r>
              <a:rPr lang="en-GB" sz="2000" b="0" dirty="0"/>
              <a:t>David Hume, philosopher</a:t>
            </a:r>
          </a:p>
          <a:p>
            <a:pPr marL="0" lvl="0" indent="0" algn="r" rtl="0">
              <a:lnSpc>
                <a:spcPct val="115000"/>
              </a:lnSpc>
              <a:spcBef>
                <a:spcPts val="0"/>
              </a:spcBef>
              <a:spcAft>
                <a:spcPts val="0"/>
              </a:spcAft>
              <a:buClr>
                <a:schemeClr val="dk1"/>
              </a:buClr>
              <a:buSzPts val="1100"/>
              <a:buFont typeface="Arial"/>
              <a:buNone/>
            </a:pPr>
            <a:r>
              <a:rPr lang="en-GB" sz="2000" b="0" dirty="0"/>
              <a:t>(1711–1776)</a:t>
            </a: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pic>
        <p:nvPicPr>
          <p:cNvPr id="392" name="Google Shape;392;p51"/>
          <p:cNvPicPr preferRelativeResize="0"/>
          <p:nvPr/>
        </p:nvPicPr>
        <p:blipFill>
          <a:blip r:embed="rId3">
            <a:alphaModFix/>
          </a:blip>
          <a:stretch>
            <a:fillRect/>
          </a:stretch>
        </p:blipFill>
        <p:spPr>
          <a:xfrm>
            <a:off x="5469775" y="806725"/>
            <a:ext cx="2619026" cy="317556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2"/>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Science</a:t>
            </a:r>
            <a:endParaRPr/>
          </a:p>
        </p:txBody>
      </p:sp>
      <p:sp>
        <p:nvSpPr>
          <p:cNvPr id="398" name="Google Shape;398;p52"/>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a:solidFill>
                  <a:srgbClr val="000000"/>
                </a:solidFill>
                <a:highlight>
                  <a:srgbClr val="FFFFFF"/>
                </a:highlight>
              </a:rPr>
              <a:t>How science works</a:t>
            </a:r>
            <a:endParaRPr sz="240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457200" lvl="0" indent="-355600" algn="l" rtl="0">
              <a:lnSpc>
                <a:spcPct val="100000"/>
              </a:lnSpc>
              <a:spcBef>
                <a:spcPts val="0"/>
              </a:spcBef>
              <a:spcAft>
                <a:spcPts val="0"/>
              </a:spcAft>
              <a:buSzPts val="2000"/>
              <a:buFont typeface="Calibri"/>
              <a:buAutoNum type="arabicParenR"/>
            </a:pPr>
            <a:r>
              <a:rPr lang="en-GB" sz="2000" b="0"/>
              <a:t>Observation</a:t>
            </a:r>
            <a:endParaRPr sz="2000" b="0"/>
          </a:p>
          <a:p>
            <a:pPr marL="457200" lvl="0" indent="-355600" algn="l" rtl="0">
              <a:lnSpc>
                <a:spcPct val="100000"/>
              </a:lnSpc>
              <a:spcBef>
                <a:spcPts val="0"/>
              </a:spcBef>
              <a:spcAft>
                <a:spcPts val="0"/>
              </a:spcAft>
              <a:buSzPts val="2000"/>
              <a:buFont typeface="Calibri"/>
              <a:buAutoNum type="arabicParenR"/>
            </a:pPr>
            <a:r>
              <a:rPr lang="en-GB" sz="2000" b="0"/>
              <a:t>Hypothesis</a:t>
            </a:r>
            <a:endParaRPr sz="2000" b="0"/>
          </a:p>
          <a:p>
            <a:pPr marL="457200" lvl="0" indent="-355600" algn="l" rtl="0">
              <a:lnSpc>
                <a:spcPct val="100000"/>
              </a:lnSpc>
              <a:spcBef>
                <a:spcPts val="0"/>
              </a:spcBef>
              <a:spcAft>
                <a:spcPts val="0"/>
              </a:spcAft>
              <a:buSzPts val="2000"/>
              <a:buFont typeface="Calibri"/>
              <a:buAutoNum type="arabicParenR"/>
            </a:pPr>
            <a:r>
              <a:rPr lang="en-GB" sz="2000" b="0"/>
              <a:t>Prediction</a:t>
            </a:r>
            <a:endParaRPr sz="2000" b="0"/>
          </a:p>
          <a:p>
            <a:pPr marL="457200" lvl="0" indent="-355600" algn="l" rtl="0">
              <a:lnSpc>
                <a:spcPct val="100000"/>
              </a:lnSpc>
              <a:spcBef>
                <a:spcPts val="0"/>
              </a:spcBef>
              <a:spcAft>
                <a:spcPts val="0"/>
              </a:spcAft>
              <a:buSzPts val="2000"/>
              <a:buFont typeface="Calibri"/>
              <a:buAutoNum type="arabicParenR"/>
            </a:pPr>
            <a:r>
              <a:rPr lang="en-GB" sz="2000" b="0"/>
              <a:t>Test (experiment)</a:t>
            </a:r>
            <a:endParaRPr sz="2000" b="0"/>
          </a:p>
          <a:p>
            <a:pPr marL="457200" lvl="0" indent="-355600" algn="l" rtl="0">
              <a:lnSpc>
                <a:spcPct val="100000"/>
              </a:lnSpc>
              <a:spcBef>
                <a:spcPts val="0"/>
              </a:spcBef>
              <a:spcAft>
                <a:spcPts val="0"/>
              </a:spcAft>
              <a:buSzPts val="2000"/>
              <a:buFont typeface="Calibri"/>
              <a:buAutoNum type="arabicParenR"/>
            </a:pPr>
            <a:r>
              <a:rPr lang="en-GB" sz="2000" b="0"/>
              <a:t>Results (evidence)</a:t>
            </a:r>
            <a:endParaRPr sz="2000" b="0"/>
          </a:p>
          <a:p>
            <a:pPr marL="457200" lvl="0" indent="-355600" algn="l" rtl="0">
              <a:lnSpc>
                <a:spcPct val="100000"/>
              </a:lnSpc>
              <a:spcBef>
                <a:spcPts val="0"/>
              </a:spcBef>
              <a:spcAft>
                <a:spcPts val="0"/>
              </a:spcAft>
              <a:buSzPts val="2000"/>
              <a:buFont typeface="Calibri"/>
              <a:buAutoNum type="arabicParenR"/>
            </a:pPr>
            <a:r>
              <a:rPr lang="en-GB" sz="2000" b="0"/>
              <a:t>Conclusion</a:t>
            </a:r>
            <a:endParaRPr sz="2000" b="0"/>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399" name="Google Shape;399;p52"/>
          <p:cNvPicPr preferRelativeResize="0"/>
          <p:nvPr/>
        </p:nvPicPr>
        <p:blipFill rotWithShape="1">
          <a:blip r:embed="rId3">
            <a:alphaModFix/>
          </a:blip>
          <a:srcRect l="16323" t="16399" r="17266" b="19788"/>
          <a:stretch/>
        </p:blipFill>
        <p:spPr>
          <a:xfrm>
            <a:off x="4394200" y="1401775"/>
            <a:ext cx="3439975" cy="2554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41" name="Google Shape;241;p32"/>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42" name="Google Shape;242;p32"/>
          <p:cNvPicPr preferRelativeResize="0"/>
          <p:nvPr/>
        </p:nvPicPr>
        <p:blipFill rotWithShape="1">
          <a:blip r:embed="rId3">
            <a:alphaModFix/>
          </a:blip>
          <a:srcRect b="11808"/>
          <a:stretch/>
        </p:blipFill>
        <p:spPr>
          <a:xfrm>
            <a:off x="661481" y="0"/>
            <a:ext cx="6519248" cy="5143500"/>
          </a:xfrm>
          <a:prstGeom prst="rect">
            <a:avLst/>
          </a:prstGeom>
          <a:noFill/>
          <a:ln>
            <a:noFill/>
          </a:ln>
        </p:spPr>
      </p:pic>
    </p:spTree>
    <p:extLst>
      <p:ext uri="{BB962C8B-B14F-4D97-AF65-F5344CB8AC3E}">
        <p14:creationId xmlns:p14="http://schemas.microsoft.com/office/powerpoint/2010/main" val="2626540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4"/>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Curiosity and wonder</a:t>
            </a:r>
            <a:endParaRPr/>
          </a:p>
        </p:txBody>
      </p:sp>
      <p:sp>
        <p:nvSpPr>
          <p:cNvPr id="412" name="Google Shape;412;p54"/>
          <p:cNvSpPr txBox="1">
            <a:spLocks noGrp="1"/>
          </p:cNvSpPr>
          <p:nvPr>
            <p:ph type="body" idx="1"/>
          </p:nvPr>
        </p:nvSpPr>
        <p:spPr>
          <a:xfrm>
            <a:off x="663575" y="1425900"/>
            <a:ext cx="5763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a:solidFill>
                  <a:srgbClr val="000000"/>
                </a:solidFill>
                <a:highlight>
                  <a:srgbClr val="FFFFFF"/>
                </a:highlight>
              </a:rPr>
              <a:t>Curiosity</a:t>
            </a:r>
            <a:r>
              <a:rPr lang="en-GB" sz="2400" b="0">
                <a:solidFill>
                  <a:srgbClr val="000000"/>
                </a:solidFill>
                <a:highlight>
                  <a:srgbClr val="FFFFFF"/>
                </a:highlight>
              </a:rPr>
              <a:t> can be one of life’s great pleasures</a:t>
            </a:r>
            <a:endParaRPr sz="2400" b="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FF0000"/>
              </a:solidFill>
              <a:highlight>
                <a:srgbClr val="FFFFFF"/>
              </a:highlight>
            </a:endParaRPr>
          </a:p>
          <a:p>
            <a:pPr marL="0" lvl="0" indent="0" algn="l" rtl="0">
              <a:lnSpc>
                <a:spcPct val="100000"/>
              </a:lnSpc>
              <a:spcBef>
                <a:spcPts val="0"/>
              </a:spcBef>
              <a:spcAft>
                <a:spcPts val="0"/>
              </a:spcAft>
              <a:buNone/>
            </a:pPr>
            <a:r>
              <a:rPr lang="en-GB" sz="2400" b="0">
                <a:solidFill>
                  <a:srgbClr val="000000"/>
                </a:solidFill>
                <a:highlight>
                  <a:srgbClr val="FFFFFF"/>
                </a:highlight>
              </a:rPr>
              <a:t>Science can be a source of </a:t>
            </a:r>
            <a:r>
              <a:rPr lang="en-GB" sz="2400">
                <a:solidFill>
                  <a:srgbClr val="000000"/>
                </a:solidFill>
                <a:highlight>
                  <a:srgbClr val="FFFFFF"/>
                </a:highlight>
              </a:rPr>
              <a:t>wonder</a:t>
            </a:r>
            <a:endParaRPr sz="240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GB" sz="1800" b="0"/>
              <a:t>‘Learning about the nature of space and time or the structure of atoms fills me with awe and wonder. It makes me want to learn more.’</a:t>
            </a:r>
            <a:endParaRPr sz="1800" b="0"/>
          </a:p>
          <a:p>
            <a:pPr marL="0" lvl="0" indent="0" algn="r" rtl="0">
              <a:lnSpc>
                <a:spcPct val="115000"/>
              </a:lnSpc>
              <a:spcBef>
                <a:spcPts val="0"/>
              </a:spcBef>
              <a:spcAft>
                <a:spcPts val="0"/>
              </a:spcAft>
              <a:buClr>
                <a:schemeClr val="dk1"/>
              </a:buClr>
              <a:buSzPts val="1100"/>
              <a:buFont typeface="Arial"/>
              <a:buNone/>
            </a:pPr>
            <a:r>
              <a:rPr lang="en-GB" sz="1800" b="0"/>
              <a:t>Jim al-Khalili, scientist</a:t>
            </a:r>
            <a:endParaRPr sz="1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13" name="Google Shape;413;p54"/>
          <p:cNvPicPr preferRelativeResize="0"/>
          <p:nvPr/>
        </p:nvPicPr>
        <p:blipFill>
          <a:blip r:embed="rId3">
            <a:alphaModFix/>
          </a:blip>
          <a:stretch>
            <a:fillRect/>
          </a:stretch>
        </p:blipFill>
        <p:spPr>
          <a:xfrm>
            <a:off x="6597975" y="2811125"/>
            <a:ext cx="1276350" cy="1390650"/>
          </a:xfrm>
          <a:prstGeom prst="rect">
            <a:avLst/>
          </a:prstGeom>
          <a:noFill/>
          <a:ln>
            <a:noFill/>
          </a:ln>
        </p:spPr>
      </p:pic>
      <p:pic>
        <p:nvPicPr>
          <p:cNvPr id="414" name="Google Shape;414;p54"/>
          <p:cNvPicPr preferRelativeResize="0"/>
          <p:nvPr/>
        </p:nvPicPr>
        <p:blipFill rotWithShape="1">
          <a:blip r:embed="rId4">
            <a:alphaModFix/>
          </a:blip>
          <a:srcRect l="20273" t="17225" r="27542"/>
          <a:stretch/>
        </p:blipFill>
        <p:spPr>
          <a:xfrm>
            <a:off x="6508775" y="321869"/>
            <a:ext cx="2171474" cy="228715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18"/>
        <p:cNvGrpSpPr/>
        <p:nvPr/>
      </p:nvGrpSpPr>
      <p:grpSpPr>
        <a:xfrm>
          <a:off x="0" y="0"/>
          <a:ext cx="0" cy="0"/>
          <a:chOff x="0" y="0"/>
          <a:chExt cx="0" cy="0"/>
        </a:xfrm>
      </p:grpSpPr>
      <p:sp>
        <p:nvSpPr>
          <p:cNvPr id="419" name="Google Shape;419;p55"/>
          <p:cNvSpPr txBox="1">
            <a:spLocks noGrp="1"/>
          </p:cNvSpPr>
          <p:nvPr>
            <p:ph type="title"/>
          </p:nvPr>
        </p:nvSpPr>
        <p:spPr>
          <a:xfrm>
            <a:off x="661475" y="489300"/>
            <a:ext cx="7737000" cy="669600"/>
          </a:xfrm>
          <a:prstGeom prst="rect">
            <a:avLst/>
          </a:prstGeom>
          <a:noFill/>
          <a:ln>
            <a:noFill/>
          </a:ln>
        </p:spPr>
        <p:txBody>
          <a:bodyPr spcFirstLastPara="1" wrap="square" lIns="0" tIns="0" rIns="0" bIns="0" anchor="t" anchorCtr="0">
            <a:noAutofit/>
          </a:bodyPr>
          <a:lstStyle/>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Humanists believe the world is a natural place</a:t>
            </a: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We should always look for natural explanations</a:t>
            </a:r>
            <a:endParaRPr sz="2800">
              <a:solidFill>
                <a:srgbClr val="FFFFFF"/>
              </a:solidFill>
            </a:endParaRPr>
          </a:p>
        </p:txBody>
      </p:sp>
      <p:sp>
        <p:nvSpPr>
          <p:cNvPr id="420" name="Google Shape;420;p55"/>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21" name="Google Shape;421;p55"/>
          <p:cNvPicPr preferRelativeResize="0"/>
          <p:nvPr/>
        </p:nvPicPr>
        <p:blipFill>
          <a:blip r:embed="rId3">
            <a:alphaModFix/>
          </a:blip>
          <a:stretch>
            <a:fillRect/>
          </a:stretch>
        </p:blipFill>
        <p:spPr>
          <a:xfrm>
            <a:off x="2795750" y="971975"/>
            <a:ext cx="3196875" cy="31995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0">
                                            <p:txEl>
                                              <p:pRg st="0" end="0"/>
                                            </p:txEl>
                                          </p:spTgt>
                                        </p:tgtEl>
                                        <p:attrNameLst>
                                          <p:attrName>style.visibility</p:attrName>
                                        </p:attrNameLst>
                                      </p:cBhvr>
                                      <p:to>
                                        <p:strVal val="visible"/>
                                      </p:to>
                                    </p:set>
                                    <p:animEffect transition="in" filter="fade">
                                      <p:cBhvr>
                                        <p:cTn id="7" dur="1000"/>
                                        <p:tgtEl>
                                          <p:spTgt spid="4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0">
                                            <p:txEl>
                                              <p:pRg st="1" end="1"/>
                                            </p:txEl>
                                          </p:spTgt>
                                        </p:tgtEl>
                                        <p:attrNameLst>
                                          <p:attrName>style.visibility</p:attrName>
                                        </p:attrNameLst>
                                      </p:cBhvr>
                                      <p:to>
                                        <p:strVal val="visible"/>
                                      </p:to>
                                    </p:set>
                                    <p:animEffect transition="in" filter="fade">
                                      <p:cBhvr>
                                        <p:cTn id="12" dur="1000"/>
                                        <p:tgtEl>
                                          <p:spTgt spid="4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Supernatural</a:t>
            </a:r>
            <a:endParaRPr/>
          </a:p>
        </p:txBody>
      </p:sp>
      <p:sp>
        <p:nvSpPr>
          <p:cNvPr id="427" name="Google Shape;427;p56"/>
          <p:cNvSpPr txBox="1">
            <a:spLocks noGrp="1"/>
          </p:cNvSpPr>
          <p:nvPr>
            <p:ph type="body" idx="1"/>
          </p:nvPr>
        </p:nvSpPr>
        <p:spPr>
          <a:xfrm>
            <a:off x="663575" y="1425900"/>
            <a:ext cx="72981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b="0"/>
              <a:t>Humanists don’t believe in supernatural beings or forces</a:t>
            </a:r>
            <a:endParaRPr sz="2000" b="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r>
              <a:rPr lang="en-GB" sz="2000"/>
              <a:t>Supernatural =</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en-GB" sz="2000" b="0"/>
              <a:t>Something above, outside, or beyond the natural world</a:t>
            </a:r>
            <a:endParaRPr sz="2000" b="0"/>
          </a:p>
          <a:p>
            <a:pPr marL="457200" lvl="0" indent="-355600" algn="l" rtl="0">
              <a:spcBef>
                <a:spcPts val="0"/>
              </a:spcBef>
              <a:spcAft>
                <a:spcPts val="0"/>
              </a:spcAft>
              <a:buSzPts val="2000"/>
              <a:buChar char="●"/>
            </a:pPr>
            <a:r>
              <a:rPr lang="en-GB" sz="2000" b="0">
                <a:highlight>
                  <a:srgbClr val="FFFFFF"/>
                </a:highlight>
              </a:rPr>
              <a:t>Something beyond scientific understanding or the laws of nature</a:t>
            </a:r>
            <a:endParaRPr sz="2000" b="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7"/>
          <p:cNvSpPr txBox="1">
            <a:spLocks noGrp="1"/>
          </p:cNvSpPr>
          <p:nvPr>
            <p:ph type="title"/>
          </p:nvPr>
        </p:nvSpPr>
        <p:spPr>
          <a:xfrm>
            <a:off x="663576" y="590550"/>
            <a:ext cx="6497400" cy="482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300"/>
              <a:buNone/>
            </a:pPr>
            <a:endParaRPr sz="3600">
              <a:latin typeface="Rubik"/>
              <a:ea typeface="Rubik"/>
              <a:cs typeface="Rubik"/>
              <a:sym typeface="Rubik"/>
            </a:endParaRPr>
          </a:p>
        </p:txBody>
      </p:sp>
      <p:sp>
        <p:nvSpPr>
          <p:cNvPr id="434" name="Google Shape;434;p57"/>
          <p:cNvSpPr txBox="1">
            <a:spLocks noGrp="1"/>
          </p:cNvSpPr>
          <p:nvPr>
            <p:ph type="body" idx="1"/>
          </p:nvPr>
        </p:nvSpPr>
        <p:spPr>
          <a:xfrm>
            <a:off x="663575" y="1425900"/>
            <a:ext cx="7737600" cy="2847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chemeClr val="lt2"/>
              </a:buClr>
              <a:buSzPts val="3000"/>
              <a:buNone/>
            </a:pPr>
            <a:endParaRPr sz="2300">
              <a:solidFill>
                <a:schemeClr val="lt2"/>
              </a:solidFill>
            </a:endParaRPr>
          </a:p>
          <a:p>
            <a:pPr marL="342900" lvl="0" indent="-165100" algn="l" rtl="0">
              <a:spcBef>
                <a:spcPts val="0"/>
              </a:spcBef>
              <a:spcAft>
                <a:spcPts val="0"/>
              </a:spcAft>
              <a:buClr>
                <a:schemeClr val="dk1"/>
              </a:buClr>
              <a:buSzPts val="1100"/>
              <a:buFont typeface="Arial"/>
              <a:buNone/>
            </a:pPr>
            <a:r>
              <a:rPr lang="en-GB" sz="6000">
                <a:solidFill>
                  <a:schemeClr val="accent2"/>
                </a:solidFill>
                <a:latin typeface="Rubik"/>
                <a:ea typeface="Rubik"/>
                <a:cs typeface="Rubik"/>
                <a:sym typeface="Rubik"/>
              </a:rPr>
              <a:t>Atheist</a:t>
            </a:r>
            <a:endParaRPr sz="6000">
              <a:solidFill>
                <a:schemeClr val="accent2"/>
              </a:solidFill>
              <a:latin typeface="Rubik"/>
              <a:ea typeface="Rubik"/>
              <a:cs typeface="Rubik"/>
              <a:sym typeface="Rubik"/>
            </a:endParaRPr>
          </a:p>
          <a:p>
            <a:pPr marL="342900" lvl="0" indent="-165100" algn="l" rtl="0">
              <a:spcBef>
                <a:spcPts val="0"/>
              </a:spcBef>
              <a:spcAft>
                <a:spcPts val="0"/>
              </a:spcAft>
              <a:buClr>
                <a:schemeClr val="dk1"/>
              </a:buClr>
              <a:buSzPts val="1100"/>
              <a:buFont typeface="Arial"/>
              <a:buNone/>
            </a:pPr>
            <a:endParaRPr sz="2800">
              <a:solidFill>
                <a:schemeClr val="accent2"/>
              </a:solidFill>
              <a:latin typeface="Rubik"/>
              <a:ea typeface="Rubik"/>
              <a:cs typeface="Rubik"/>
              <a:sym typeface="Rubik"/>
            </a:endParaRPr>
          </a:p>
          <a:p>
            <a:pPr marL="342900" lvl="0" indent="-165100" algn="l" rtl="0">
              <a:spcBef>
                <a:spcPts val="0"/>
              </a:spcBef>
              <a:spcAft>
                <a:spcPts val="0"/>
              </a:spcAft>
              <a:buClr>
                <a:schemeClr val="dk1"/>
              </a:buClr>
              <a:buSzPts val="1100"/>
              <a:buFont typeface="Arial"/>
              <a:buNone/>
            </a:pPr>
            <a:r>
              <a:rPr lang="en-GB" sz="2800" b="0">
                <a:solidFill>
                  <a:srgbClr val="000000"/>
                </a:solidFill>
                <a:latin typeface="Rubik"/>
                <a:ea typeface="Rubik"/>
                <a:cs typeface="Rubik"/>
                <a:sym typeface="Rubik"/>
              </a:rPr>
              <a:t>= someone who does not believe in god</a:t>
            </a:r>
            <a:endParaRPr sz="2800" b="0">
              <a:solidFill>
                <a:srgbClr val="000000"/>
              </a:solidFill>
              <a:latin typeface="Rubik"/>
              <a:ea typeface="Rubik"/>
              <a:cs typeface="Rubik"/>
              <a:sym typeface="Rubik"/>
            </a:endParaRPr>
          </a:p>
          <a:p>
            <a:pPr marL="0" lvl="0" indent="0" algn="l" rtl="0">
              <a:lnSpc>
                <a:spcPct val="100000"/>
              </a:lnSpc>
              <a:spcBef>
                <a:spcPts val="0"/>
              </a:spcBef>
              <a:spcAft>
                <a:spcPts val="0"/>
              </a:spcAft>
              <a:buClr>
                <a:schemeClr val="dk1"/>
              </a:buClr>
              <a:buSzPts val="1200"/>
              <a:buNone/>
            </a:pPr>
            <a:endParaRPr sz="2300">
              <a:solidFill>
                <a:schemeClr val="lt2"/>
              </a:solidFill>
            </a:endParaRPr>
          </a:p>
          <a:p>
            <a:pPr marL="342900" lvl="0" indent="-165100" algn="l" rtl="0">
              <a:lnSpc>
                <a:spcPct val="100000"/>
              </a:lnSpc>
              <a:spcBef>
                <a:spcPts val="0"/>
              </a:spcBef>
              <a:spcAft>
                <a:spcPts val="0"/>
              </a:spcAft>
              <a:buClr>
                <a:schemeClr val="dk1"/>
              </a:buClr>
              <a:buSzPts val="1200"/>
              <a:buNone/>
            </a:pPr>
            <a:endParaRPr sz="6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8"/>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Freedom of belief</a:t>
            </a:r>
            <a:endParaRPr/>
          </a:p>
        </p:txBody>
      </p:sp>
      <p:sp>
        <p:nvSpPr>
          <p:cNvPr id="440" name="Google Shape;440;p58"/>
          <p:cNvSpPr txBox="1">
            <a:spLocks noGrp="1"/>
          </p:cNvSpPr>
          <p:nvPr>
            <p:ph type="body" idx="1"/>
          </p:nvPr>
        </p:nvSpPr>
        <p:spPr>
          <a:xfrm>
            <a:off x="663575" y="1425900"/>
            <a:ext cx="52503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‘A humanist is someone who will never tell you what to believe. We will never tell you what is absolutely true. We will never make claims that cannot be proven and that you cannot find out for yourself.’</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457200" lvl="0" indent="0" algn="r" rtl="0">
              <a:lnSpc>
                <a:spcPct val="115000"/>
              </a:lnSpc>
              <a:spcBef>
                <a:spcPts val="0"/>
              </a:spcBef>
              <a:spcAft>
                <a:spcPts val="0"/>
              </a:spcAft>
              <a:buClr>
                <a:schemeClr val="dk1"/>
              </a:buClr>
              <a:buSzPts val="1100"/>
              <a:buFont typeface="Arial"/>
              <a:buNone/>
            </a:pPr>
            <a:r>
              <a:rPr lang="en-GB" sz="1800" b="0"/>
              <a:t>Stephen Fry, writer and broadcaster</a:t>
            </a:r>
            <a:endParaRPr/>
          </a:p>
        </p:txBody>
      </p:sp>
      <p:pic>
        <p:nvPicPr>
          <p:cNvPr id="441" name="Google Shape;441;p58"/>
          <p:cNvPicPr preferRelativeResize="0"/>
          <p:nvPr/>
        </p:nvPicPr>
        <p:blipFill rotWithShape="1">
          <a:blip r:embed="rId3">
            <a:alphaModFix/>
          </a:blip>
          <a:srcRect l="17518" b="12095"/>
          <a:stretch/>
        </p:blipFill>
        <p:spPr>
          <a:xfrm>
            <a:off x="6915975" y="1058600"/>
            <a:ext cx="1669777" cy="26603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9"/>
          <p:cNvSpPr txBox="1">
            <a:spLocks noGrp="1"/>
          </p:cNvSpPr>
          <p:nvPr>
            <p:ph type="title"/>
          </p:nvPr>
        </p:nvSpPr>
        <p:spPr>
          <a:xfrm>
            <a:off x="661475" y="489300"/>
            <a:ext cx="6858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the world</a:t>
            </a:r>
            <a:endParaRPr/>
          </a:p>
        </p:txBody>
      </p:sp>
      <p:sp>
        <p:nvSpPr>
          <p:cNvPr id="447" name="Google Shape;447;p59"/>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chemeClr val="dk1"/>
              </a:buClr>
              <a:buSzPts val="2200"/>
              <a:buAutoNum type="arabicParenR"/>
            </a:pPr>
            <a:r>
              <a:rPr lang="en-GB" sz="2200" b="0" dirty="0"/>
              <a:t>Our beliefs can be mistaken and we should be prepared to </a:t>
            </a:r>
            <a:r>
              <a:rPr lang="en-GB" sz="2200" dirty="0"/>
              <a:t>question</a:t>
            </a:r>
            <a:r>
              <a:rPr lang="en-GB" sz="2200" b="0" dirty="0"/>
              <a:t> them</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dirty="0"/>
              <a:t>Science</a:t>
            </a:r>
            <a:r>
              <a:rPr lang="en-GB" sz="2200" b="0" dirty="0"/>
              <a:t> provides the best way of answering questions about the world</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b="0" dirty="0"/>
              <a:t>The world is a </a:t>
            </a:r>
            <a:r>
              <a:rPr lang="en-GB" sz="2200" dirty="0"/>
              <a:t>natural</a:t>
            </a:r>
            <a:r>
              <a:rPr lang="en-GB" sz="2200" b="0" dirty="0"/>
              <a:t> place and we should look for natural explanations</a:t>
            </a:r>
            <a:endParaRPr sz="2200" b="0" dirty="0"/>
          </a:p>
          <a:p>
            <a:pPr marL="0" lvl="0" indent="0" algn="l" rtl="0">
              <a:lnSpc>
                <a:spcPct val="108750"/>
              </a:lnSpc>
              <a:spcBef>
                <a:spcPts val="0"/>
              </a:spcBef>
              <a:spcAft>
                <a:spcPts val="0"/>
              </a:spcAft>
              <a:buClr>
                <a:schemeClr val="dk1"/>
              </a:buClr>
              <a:buSzPts val="1600"/>
              <a:buNone/>
            </a:pPr>
            <a:endParaRPr dirty="0"/>
          </a:p>
        </p:txBody>
      </p:sp>
      <p:pic>
        <p:nvPicPr>
          <p:cNvPr id="448" name="Google Shape;448;p59"/>
          <p:cNvPicPr preferRelativeResize="0"/>
          <p:nvPr/>
        </p:nvPicPr>
        <p:blipFill>
          <a:blip r:embed="rId3">
            <a:alphaModFix/>
          </a:blip>
          <a:stretch>
            <a:fillRect/>
          </a:stretch>
        </p:blipFill>
        <p:spPr>
          <a:xfrm>
            <a:off x="6412325" y="1401775"/>
            <a:ext cx="2068100" cy="2150825"/>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670</Words>
  <Application>Microsoft Office PowerPoint</Application>
  <PresentationFormat>On-screen Show (16:9)</PresentationFormat>
  <Paragraphs>106</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Rubik</vt:lpstr>
      <vt:lpstr>Default Theme</vt:lpstr>
      <vt:lpstr>Understanding the world</vt:lpstr>
      <vt:lpstr>A humanist approach to life: a summary</vt:lpstr>
      <vt:lpstr>A humanist understanding of the world</vt:lpstr>
      <vt:lpstr>THE TRIAL</vt:lpstr>
      <vt:lpstr>THE TRIAL</vt:lpstr>
      <vt:lpstr>Understanding the world</vt:lpstr>
      <vt:lpstr>PowerPoint Presentation</vt:lpstr>
      <vt:lpstr>The humanist approach</vt:lpstr>
      <vt:lpstr>Understanding the world</vt:lpstr>
      <vt:lpstr>Evidence</vt:lpstr>
      <vt:lpstr>Science</vt:lpstr>
      <vt:lpstr>PowerPoint Presentation</vt:lpstr>
      <vt:lpstr>Curiosity and wonder</vt:lpstr>
      <vt:lpstr>Humanists believe the world is a natural place          We should always look for natural explanations</vt:lpstr>
      <vt:lpstr>Supernatural</vt:lpstr>
      <vt:lpstr>PowerPoint Presentation</vt:lpstr>
      <vt:lpstr>Freedom of belief</vt:lpstr>
      <vt:lpstr>A humanist understanding of the world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world</dc:title>
  <dc:creator>Luke Donnellan</dc:creator>
  <cp:lastModifiedBy>Luke Donnellan</cp:lastModifiedBy>
  <cp:revision>3</cp:revision>
  <dcterms:modified xsi:type="dcterms:W3CDTF">2021-11-03T16:31:33Z</dcterms:modified>
</cp:coreProperties>
</file>