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Rubik" panose="00000500000000000000" pitchFamily="2" charset="-79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2984">
          <p15:clr>
            <a:srgbClr val="A4A3A4"/>
          </p15:clr>
        </p15:guide>
        <p15:guide id="3" orient="horz" pos="883">
          <p15:clr>
            <a:srgbClr val="A4A3A4"/>
          </p15:clr>
        </p15:guide>
        <p15:guide id="4" pos="2768">
          <p15:clr>
            <a:srgbClr val="A4A3A4"/>
          </p15:clr>
        </p15:guide>
        <p15:guide id="5" pos="418">
          <p15:clr>
            <a:srgbClr val="A4A3A4"/>
          </p15:clr>
        </p15:guide>
        <p15:guide id="6" pos="5342">
          <p15:clr>
            <a:srgbClr val="A4A3A4"/>
          </p15:clr>
        </p15:guide>
        <p15:guide id="7" pos="4003">
          <p15:clr>
            <a:srgbClr val="A4A3A4"/>
          </p15:clr>
        </p15:guide>
        <p15:guide id="8" pos="29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14" y="540"/>
      </p:cViewPr>
      <p:guideLst>
        <p:guide orient="horz" pos="1620"/>
        <p:guide orient="horz" pos="2984"/>
        <p:guide orient="horz" pos="883"/>
        <p:guide pos="2768"/>
        <p:guide pos="418"/>
        <p:guide pos="5342"/>
        <p:guide pos="4003"/>
        <p:guide pos="29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f6bbe16ae8_1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f6bbe16ae8_1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be7db955fc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gbe7db955fc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be7db955fc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gbe7db955fc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be7db955fc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gbe7db955fc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cf1d91f4b9_0_6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cf1d91f4b9_0_6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be7db955fc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gbe7db955fc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be7db955fc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gbe7db955fc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cf1d91f4b9_0_6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cf1d91f4b9_0_6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be7db955fc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gbe7db955fc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be7db955fc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gbe7db955fc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cf1d91f4b9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gcf1d91f4b9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cf1d91f4b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291" name="Google Shape;291;gcf1d91f4b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be7db955fc_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" name="Google Shape;298;gbe7db955fc_1_22:notes"/>
          <p:cNvSpPr txBox="1">
            <a:spLocks noGrp="1"/>
          </p:cNvSpPr>
          <p:nvPr>
            <p:ph type="body" idx="1"/>
          </p:nvPr>
        </p:nvSpPr>
        <p:spPr>
          <a:xfrm>
            <a:off x="685480" y="4343150"/>
            <a:ext cx="5487000" cy="4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GB"/>
            </a:br>
            <a:br>
              <a:rPr lang="en-GB" b="0"/>
            </a:br>
            <a:br>
              <a:rPr lang="en-GB" b="0"/>
            </a:br>
            <a:endParaRPr/>
          </a:p>
        </p:txBody>
      </p:sp>
      <p:sp>
        <p:nvSpPr>
          <p:cNvPr id="299" name="Google Shape;299;gbe7db955fc_1_22:notes"/>
          <p:cNvSpPr txBox="1">
            <a:spLocks noGrp="1"/>
          </p:cNvSpPr>
          <p:nvPr>
            <p:ph type="sldNum" idx="12"/>
          </p:nvPr>
        </p:nvSpPr>
        <p:spPr>
          <a:xfrm>
            <a:off x="3883851" y="8684838"/>
            <a:ext cx="2972400" cy="4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f6d6f0f28d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gf6d6f0f28d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4472" y="330098"/>
            <a:ext cx="2915055" cy="63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Green Speech Bubbles">
  <p:cSld name="Divider Green Speech Bubbles">
    <p:bg>
      <p:bgPr>
        <a:solidFill>
          <a:schemeClr val="dk2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6" name="Google Shape;36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Blue Humanist Figure">
  <p:cSld name="Divider Blue Humanist Figure">
    <p:bg>
      <p:bgPr>
        <a:solidFill>
          <a:schemeClr val="lt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Blue Speech Bubbles">
  <p:cSld name="Divider Blue Speech Bubbles">
    <p:bg>
      <p:bgPr>
        <a:solidFill>
          <a:schemeClr val="lt2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2" name="Google Shape;52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Purple Humanist Figure">
  <p:cSld name="Divider Purple Humanist Figure">
    <p:bg>
      <p:bgPr>
        <a:solidFill>
          <a:srgbClr val="702F8A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1" name="Google Shape;6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Purple Speech Bubbles">
  <p:cSld name="Divider Purple Speech Bubbles">
    <p:bg>
      <p:bgPr>
        <a:solidFill>
          <a:schemeClr val="accen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8" name="Google Shape;68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sz="3000" b="1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Text and Content">
  <p:cSld name="Title Text and Conten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sz="3000" b="1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4092575" cy="284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0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2" name="Google Shape;82;p10"/>
          <p:cNvSpPr txBox="1">
            <a:spLocks noGrp="1"/>
          </p:cNvSpPr>
          <p:nvPr>
            <p:ph type="body" idx="2"/>
          </p:nvPr>
        </p:nvSpPr>
        <p:spPr>
          <a:xfrm>
            <a:off x="5148263" y="484188"/>
            <a:ext cx="3332162" cy="338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">
  <p:cSld name="1_Title Slide">
    <p:bg>
      <p:bgPr>
        <a:solidFill>
          <a:schemeClr val="lt2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9" name="Google Shape;89;p11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1" name="Google Shape;9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68070" y="268072"/>
            <a:ext cx="2219341" cy="661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Green Humanist Figure">
  <p:cSld name="1_Divider Green Humanist Figure">
    <p:bg>
      <p:bgPr>
        <a:solidFill>
          <a:schemeClr val="dk2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9" name="Google Shape;99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Green Speech Bubbles">
  <p:cSld name="1_Divider Green Speech Bubbles">
    <p:bg>
      <p:bgPr>
        <a:solidFill>
          <a:schemeClr val="dk2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07" name="Google Shape;107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Blue Humanist Figure">
  <p:cSld name="1_Divider Blue Humanist Figure">
    <p:bg>
      <p:bgPr>
        <a:solidFill>
          <a:schemeClr val="lt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6" name="Google Shape;11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Blue Speech Bubbles">
  <p:cSld name="1_Divider Blue Speech Bubbles">
    <p:bg>
      <p:bgPr>
        <a:solidFill>
          <a:schemeClr val="lt2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5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5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1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3" name="Google Shape;123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Purple Humanist Figure">
  <p:cSld name="1_Divider Purple Humanist Figure">
    <p:bg>
      <p:bgPr>
        <a:solidFill>
          <a:srgbClr val="702F8A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6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2" name="Google Shape;13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Purple Speech Bubbles">
  <p:cSld name="1_Divider Purple Speech Bubbles">
    <p:bg>
      <p:bgPr>
        <a:solidFill>
          <a:schemeClr val="accen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9" name="Google Shape;139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body" idx="1"/>
          </p:nvPr>
        </p:nvSpPr>
        <p:spPr>
          <a:xfrm>
            <a:off x="663575" y="1428749"/>
            <a:ext cx="3720357" cy="279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marL="1371600" lvl="2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4" name="Google Shape;144;p18"/>
          <p:cNvSpPr txBox="1">
            <a:spLocks noGrp="1"/>
          </p:cNvSpPr>
          <p:nvPr>
            <p:ph type="body" idx="2"/>
          </p:nvPr>
        </p:nvSpPr>
        <p:spPr>
          <a:xfrm>
            <a:off x="4756150" y="1428749"/>
            <a:ext cx="3724275" cy="279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marL="1371600" lvl="2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5" name="Google Shape;145;p18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8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8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body" idx="1"/>
          </p:nvPr>
        </p:nvSpPr>
        <p:spPr>
          <a:xfrm>
            <a:off x="663575" y="1002180"/>
            <a:ext cx="372847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sz="1800" b="1"/>
            </a:lvl3pPr>
            <a:lvl4pPr marL="1828800" lvl="3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4pPr>
            <a:lvl5pPr marL="2286000" lvl="4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1" name="Google Shape;151;p19"/>
          <p:cNvSpPr txBox="1">
            <a:spLocks noGrp="1"/>
          </p:cNvSpPr>
          <p:nvPr>
            <p:ph type="body" idx="2"/>
          </p:nvPr>
        </p:nvSpPr>
        <p:spPr>
          <a:xfrm>
            <a:off x="663574" y="1631156"/>
            <a:ext cx="3730625" cy="2668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52" name="Google Shape;152;p19"/>
          <p:cNvSpPr txBox="1">
            <a:spLocks noGrp="1"/>
          </p:cNvSpPr>
          <p:nvPr>
            <p:ph type="body" idx="3"/>
          </p:nvPr>
        </p:nvSpPr>
        <p:spPr>
          <a:xfrm>
            <a:off x="4758461" y="1002180"/>
            <a:ext cx="3721964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sz="1800" b="1"/>
            </a:lvl3pPr>
            <a:lvl4pPr marL="1828800" lvl="3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4pPr>
            <a:lvl5pPr marL="2286000" lvl="4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3" name="Google Shape;153;p19"/>
          <p:cNvSpPr txBox="1">
            <a:spLocks noGrp="1"/>
          </p:cNvSpPr>
          <p:nvPr>
            <p:ph type="body" idx="4"/>
          </p:nvPr>
        </p:nvSpPr>
        <p:spPr>
          <a:xfrm>
            <a:off x="4756150" y="1631156"/>
            <a:ext cx="3724275" cy="2668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54" name="Google Shape;154;p19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9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9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0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0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0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>
            <a:spLocks noGrp="1"/>
          </p:cNvSpPr>
          <p:nvPr>
            <p:ph type="title"/>
          </p:nvPr>
        </p:nvSpPr>
        <p:spPr>
          <a:xfrm>
            <a:off x="663575" y="204787"/>
            <a:ext cx="2801939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2"/>
          <p:cNvSpPr txBox="1">
            <a:spLocks noGrp="1"/>
          </p:cNvSpPr>
          <p:nvPr>
            <p:ph type="body" idx="1"/>
          </p:nvPr>
        </p:nvSpPr>
        <p:spPr>
          <a:xfrm>
            <a:off x="3575050" y="204789"/>
            <a:ext cx="4905375" cy="4023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358139" algn="l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Char char="•"/>
              <a:defRPr sz="2400"/>
            </a:lvl3pPr>
            <a:lvl4pPr marL="1828800" lvl="3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4pPr>
            <a:lvl5pPr marL="2286000" lvl="4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69" name="Google Shape;169;p22"/>
          <p:cNvSpPr txBox="1">
            <a:spLocks noGrp="1"/>
          </p:cNvSpPr>
          <p:nvPr>
            <p:ph type="body" idx="2"/>
          </p:nvPr>
        </p:nvSpPr>
        <p:spPr>
          <a:xfrm>
            <a:off x="663575" y="1076327"/>
            <a:ext cx="2801939" cy="3164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marL="1828800" lvl="3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marL="2286000" lvl="4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0" name="Google Shape;170;p2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>
            <a:spLocks noGrp="1"/>
          </p:cNvSpPr>
          <p:nvPr>
            <p:ph type="title"/>
          </p:nvPr>
        </p:nvSpPr>
        <p:spPr>
          <a:xfrm>
            <a:off x="663575" y="3600450"/>
            <a:ext cx="6932761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3"/>
          <p:cNvSpPr>
            <a:spLocks noGrp="1"/>
          </p:cNvSpPr>
          <p:nvPr>
            <p:ph type="pic" idx="2"/>
          </p:nvPr>
        </p:nvSpPr>
        <p:spPr>
          <a:xfrm>
            <a:off x="663575" y="459581"/>
            <a:ext cx="78168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6" name="Google Shape;176;p23"/>
          <p:cNvSpPr txBox="1">
            <a:spLocks noGrp="1"/>
          </p:cNvSpPr>
          <p:nvPr>
            <p:ph type="body" idx="1"/>
          </p:nvPr>
        </p:nvSpPr>
        <p:spPr>
          <a:xfrm>
            <a:off x="663575" y="4025503"/>
            <a:ext cx="6932761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marL="1828800" lvl="3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marL="2286000" lvl="4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7" name="Google Shape;177;p23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3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3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4"/>
          <p:cNvSpPr txBox="1">
            <a:spLocks noGrp="1"/>
          </p:cNvSpPr>
          <p:nvPr>
            <p:ph type="body" idx="1"/>
          </p:nvPr>
        </p:nvSpPr>
        <p:spPr>
          <a:xfrm rot="5400000">
            <a:off x="1989925" y="99249"/>
            <a:ext cx="3035299" cy="56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2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>
            <a:spLocks noGrp="1"/>
          </p:cNvSpPr>
          <p:nvPr>
            <p:ph type="title"/>
          </p:nvPr>
        </p:nvSpPr>
        <p:spPr>
          <a:xfrm rot="5400000">
            <a:off x="5360591" y="1474789"/>
            <a:ext cx="4388644" cy="185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5"/>
          <p:cNvSpPr txBox="1">
            <a:spLocks noGrp="1"/>
          </p:cNvSpPr>
          <p:nvPr>
            <p:ph type="body" idx="1"/>
          </p:nvPr>
        </p:nvSpPr>
        <p:spPr>
          <a:xfrm rot="5400000">
            <a:off x="1314846" y="-445294"/>
            <a:ext cx="4388644" cy="569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2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2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0" y="4324536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sz="3000" b="1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663575" y="1425600"/>
            <a:ext cx="5688000" cy="303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9310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Calibri"/>
              <a:buNone/>
            </a:pPr>
            <a:r>
              <a:rPr lang="en-GB"/>
              <a:t>Understanding the world</a:t>
            </a:r>
            <a:endParaRPr/>
          </a:p>
        </p:txBody>
      </p:sp>
      <p:sp>
        <p:nvSpPr>
          <p:cNvPr id="197" name="Google Shape;197;p26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8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64980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 humanist approach to life: a summary</a:t>
            </a:r>
            <a:endParaRPr/>
          </a:p>
        </p:txBody>
      </p:sp>
      <p:sp>
        <p:nvSpPr>
          <p:cNvPr id="211" name="Google Shape;211;p28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71097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the world is a </a:t>
            </a:r>
            <a:r>
              <a:rPr lang="en-GB" dirty="0"/>
              <a:t>natural</a:t>
            </a:r>
            <a:r>
              <a:rPr lang="en-GB" b="0" dirty="0"/>
              <a:t> place – we should ask </a:t>
            </a:r>
            <a:r>
              <a:rPr lang="en-GB" dirty="0"/>
              <a:t>questions</a:t>
            </a:r>
            <a:r>
              <a:rPr lang="en-GB" b="0" dirty="0"/>
              <a:t> and look for </a:t>
            </a:r>
            <a:r>
              <a:rPr lang="en-GB" dirty="0"/>
              <a:t>evidence</a:t>
            </a:r>
            <a:r>
              <a:rPr lang="en-GB" b="0" dirty="0"/>
              <a:t> to help us to understand it (humanists don’t believe in a god)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endParaRPr lang="en-GB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we should be </a:t>
            </a:r>
            <a:r>
              <a:rPr lang="en-GB" dirty="0"/>
              <a:t>free</a:t>
            </a:r>
            <a:r>
              <a:rPr lang="en-GB" b="0" dirty="0"/>
              <a:t> to find what makes us </a:t>
            </a:r>
            <a:r>
              <a:rPr lang="en-GB" dirty="0"/>
              <a:t>happy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endParaRPr lang="en-GB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we should be </a:t>
            </a:r>
            <a:r>
              <a:rPr lang="en-GB" dirty="0"/>
              <a:t>kind</a:t>
            </a:r>
            <a:r>
              <a:rPr lang="en-GB" b="0" dirty="0"/>
              <a:t> to other people, animals, and the planet</a:t>
            </a:r>
            <a:endParaRPr b="0" dirty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9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68583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 humanist understanding of the world</a:t>
            </a:r>
            <a:endParaRPr/>
          </a:p>
        </p:txBody>
      </p:sp>
      <p:sp>
        <p:nvSpPr>
          <p:cNvPr id="217" name="Google Shape;217;p29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arenR"/>
            </a:pPr>
            <a:r>
              <a:rPr lang="en-GB" sz="2400" b="0" dirty="0"/>
              <a:t>We should ask </a:t>
            </a:r>
            <a:r>
              <a:rPr lang="en-GB" sz="2400" dirty="0"/>
              <a:t>questions</a:t>
            </a: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arenR"/>
            </a:pPr>
            <a:endParaRPr lang="en-GB" sz="2400" b="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arenR"/>
            </a:pPr>
            <a:r>
              <a:rPr lang="en-GB" sz="2400" b="0" dirty="0"/>
              <a:t>We should look for </a:t>
            </a:r>
            <a:r>
              <a:rPr lang="en-GB" sz="2400" dirty="0"/>
              <a:t>evidence</a:t>
            </a: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arenR"/>
            </a:pPr>
            <a:endParaRPr lang="en-GB" sz="2400" b="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arenR"/>
            </a:pPr>
            <a:r>
              <a:rPr lang="en-GB" sz="2400" b="0" dirty="0"/>
              <a:t>The world is a </a:t>
            </a:r>
            <a:r>
              <a:rPr lang="en-GB" sz="2400" dirty="0"/>
              <a:t>natural</a:t>
            </a:r>
            <a:r>
              <a:rPr lang="en-GB" sz="2400" b="0" dirty="0"/>
              <a:t> place</a:t>
            </a:r>
            <a:endParaRPr sz="2400" b="0" dirty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  <p:pic>
        <p:nvPicPr>
          <p:cNvPr id="218" name="Google Shape;21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0675" y="1401775"/>
            <a:ext cx="2068100" cy="215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40947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Asking questions</a:t>
            </a:r>
            <a:endParaRPr/>
          </a:p>
        </p:txBody>
      </p:sp>
      <p:sp>
        <p:nvSpPr>
          <p:cNvPr id="224" name="Google Shape;224;p30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8256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AutoNum type="arabicParenR"/>
            </a:pPr>
            <a:r>
              <a:rPr lang="en-GB" sz="2400" b="0" dirty="0"/>
              <a:t>How can I cure this disease?</a:t>
            </a: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AutoNum type="arabicParenR"/>
            </a:pPr>
            <a:endParaRPr lang="en-GB" sz="2400" b="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AutoNum type="arabicParenR"/>
            </a:pPr>
            <a:r>
              <a:rPr lang="en-GB" sz="2400" b="0" dirty="0"/>
              <a:t>How can I grow more food?</a:t>
            </a: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AutoNum type="arabicParenR"/>
            </a:pPr>
            <a:endParaRPr lang="en-GB" sz="2400" b="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AutoNum type="arabicParenR"/>
            </a:pPr>
            <a:r>
              <a:rPr lang="en-GB" sz="2400" b="0" dirty="0"/>
              <a:t>How can I make the world a fairer place?</a:t>
            </a:r>
            <a:endParaRPr sz="2400" b="0" dirty="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  <p:pic>
        <p:nvPicPr>
          <p:cNvPr id="225" name="Google Shape;22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1273" y="521250"/>
            <a:ext cx="2088800" cy="3495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1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40947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Asking questions</a:t>
            </a:r>
            <a:endParaRPr/>
          </a:p>
        </p:txBody>
      </p:sp>
      <p:sp>
        <p:nvSpPr>
          <p:cNvPr id="231" name="Google Shape;231;p31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8256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232" name="Google Shape;232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50017" y="2837037"/>
            <a:ext cx="1420649" cy="1493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37600" y="2938612"/>
            <a:ext cx="2569273" cy="1290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72650" y="1280248"/>
            <a:ext cx="1838165" cy="142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1"/>
          <p:cNvPicPr preferRelativeResize="0"/>
          <p:nvPr/>
        </p:nvPicPr>
        <p:blipFill rotWithShape="1">
          <a:blip r:embed="rId6">
            <a:alphaModFix/>
          </a:blip>
          <a:srcRect l="16323" t="16399" r="17266" b="19788"/>
          <a:stretch/>
        </p:blipFill>
        <p:spPr>
          <a:xfrm>
            <a:off x="2299100" y="1129725"/>
            <a:ext cx="2138500" cy="1591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2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32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2" name="Google Shape;242;p32"/>
          <p:cNvPicPr preferRelativeResize="0"/>
          <p:nvPr/>
        </p:nvPicPr>
        <p:blipFill rotWithShape="1">
          <a:blip r:embed="rId3">
            <a:alphaModFix/>
          </a:blip>
          <a:srcRect b="11808"/>
          <a:stretch/>
        </p:blipFill>
        <p:spPr>
          <a:xfrm>
            <a:off x="661481" y="0"/>
            <a:ext cx="651924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3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40947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Curiosity and wonder</a:t>
            </a:r>
            <a:endParaRPr/>
          </a:p>
        </p:txBody>
      </p:sp>
      <p:sp>
        <p:nvSpPr>
          <p:cNvPr id="248" name="Google Shape;248;p33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56148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0"/>
              <a:t>‘Human beings have this wonderful </a:t>
            </a:r>
            <a:r>
              <a:rPr lang="en-GB"/>
              <a:t>curiosity</a:t>
            </a:r>
            <a:r>
              <a:rPr lang="en-GB" b="0"/>
              <a:t>, that makes them rather special and rather different from other living creatures.’</a:t>
            </a:r>
            <a:endParaRPr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0"/>
              <a:t>Philip Pullman, author</a:t>
            </a:r>
            <a:endParaRPr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0"/>
              <a:t>'I think, at a child's birth, if a mother could ask a fairy godmother to endow it with the most useful gift, that gift would be </a:t>
            </a:r>
            <a:r>
              <a:rPr lang="en-GB"/>
              <a:t>curiosity</a:t>
            </a:r>
            <a:r>
              <a:rPr lang="en-GB" b="0"/>
              <a:t>.'</a:t>
            </a:r>
            <a:endParaRPr b="0"/>
          </a:p>
          <a:p>
            <a:pPr marL="45720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0"/>
              <a:t>Eleanor Roosevelt, political activist</a:t>
            </a:r>
            <a:endParaRPr b="0"/>
          </a:p>
          <a:p>
            <a:pPr marL="45720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0"/>
              <a:t>‘Learning about the nature of space and time fills me with awe and </a:t>
            </a:r>
            <a:r>
              <a:rPr lang="en-GB"/>
              <a:t>wonder</a:t>
            </a:r>
            <a:r>
              <a:rPr lang="en-GB" b="0"/>
              <a:t>. It makes me want to learn more.’</a:t>
            </a:r>
            <a:endParaRPr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0"/>
              <a:t>Jim al-Khalili, physicist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249" name="Google Shape;249;p33"/>
          <p:cNvPicPr preferRelativeResize="0"/>
          <p:nvPr/>
        </p:nvPicPr>
        <p:blipFill rotWithShape="1">
          <a:blip r:embed="rId3">
            <a:alphaModFix/>
          </a:blip>
          <a:srcRect l="26504" t="20334" r="22661" b="18581"/>
          <a:stretch/>
        </p:blipFill>
        <p:spPr>
          <a:xfrm>
            <a:off x="6717100" y="1419375"/>
            <a:ext cx="1980125" cy="230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4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40947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Looking for evidence</a:t>
            </a:r>
            <a:endParaRPr/>
          </a:p>
        </p:txBody>
      </p:sp>
      <p:sp>
        <p:nvSpPr>
          <p:cNvPr id="255" name="Google Shape;255;p34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8256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256" name="Google Shape;256;p34"/>
          <p:cNvPicPr preferRelativeResize="0"/>
          <p:nvPr/>
        </p:nvPicPr>
        <p:blipFill rotWithShape="1">
          <a:blip r:embed="rId3">
            <a:alphaModFix/>
          </a:blip>
          <a:srcRect l="17892" t="23887" r="17210" b="25309"/>
          <a:stretch/>
        </p:blipFill>
        <p:spPr>
          <a:xfrm>
            <a:off x="4203701" y="1350425"/>
            <a:ext cx="4016634" cy="2847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8752" y="1501388"/>
            <a:ext cx="2325100" cy="269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5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35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4" name="Google Shape;26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258" y="0"/>
            <a:ext cx="771148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6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46173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The Emperor’s New Clothes</a:t>
            </a:r>
            <a:endParaRPr/>
          </a:p>
        </p:txBody>
      </p:sp>
      <p:sp>
        <p:nvSpPr>
          <p:cNvPr id="270" name="Google Shape;270;p36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8256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271" name="Google Shape;271;p36"/>
          <p:cNvPicPr preferRelativeResize="0"/>
          <p:nvPr/>
        </p:nvPicPr>
        <p:blipFill rotWithShape="1">
          <a:blip r:embed="rId3">
            <a:alphaModFix/>
          </a:blip>
          <a:srcRect l="22095" t="8119" r="13108" b="6235"/>
          <a:stretch/>
        </p:blipFill>
        <p:spPr>
          <a:xfrm>
            <a:off x="5549350" y="489300"/>
            <a:ext cx="2045802" cy="396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7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40947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Understanding the world</a:t>
            </a:r>
            <a:endParaRPr/>
          </a:p>
        </p:txBody>
      </p:sp>
      <p:sp>
        <p:nvSpPr>
          <p:cNvPr id="277" name="Google Shape;277;p37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8256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 dirty="0"/>
              <a:t>How might you look for evidence for these beliefs?</a:t>
            </a:r>
            <a:endParaRPr sz="2400" b="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AutoNum type="arabicParenR"/>
            </a:pPr>
            <a:r>
              <a:rPr lang="en-GB" sz="2400" b="0" dirty="0"/>
              <a:t>Plants need water to grow</a:t>
            </a:r>
            <a:endParaRPr sz="2400" b="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AutoNum type="arabicParenR"/>
            </a:pPr>
            <a:r>
              <a:rPr lang="en-GB" sz="2400" b="0" dirty="0"/>
              <a:t>Sugar is bad for your teeth</a:t>
            </a:r>
            <a:endParaRPr sz="2400" b="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AutoNum type="arabicParenR"/>
            </a:pPr>
            <a:r>
              <a:rPr lang="en-GB" sz="2400" b="0" dirty="0"/>
              <a:t>Elephants are scared of mice</a:t>
            </a:r>
            <a:endParaRPr sz="2400" b="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  <p:pic>
        <p:nvPicPr>
          <p:cNvPr id="278" name="Google Shape;27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9251" y="1998372"/>
            <a:ext cx="1819150" cy="2109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8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40947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The humanist approach</a:t>
            </a:r>
            <a:endParaRPr/>
          </a:p>
        </p:txBody>
      </p:sp>
      <p:sp>
        <p:nvSpPr>
          <p:cNvPr id="284" name="Google Shape;284;p38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8256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285" name="Google Shape;285;p38"/>
          <p:cNvPicPr preferRelativeResize="0"/>
          <p:nvPr/>
        </p:nvPicPr>
        <p:blipFill rotWithShape="1">
          <a:blip r:embed="rId3">
            <a:alphaModFix/>
          </a:blip>
          <a:srcRect l="32845" t="20149" r="36628" b="42215"/>
          <a:stretch/>
        </p:blipFill>
        <p:spPr>
          <a:xfrm>
            <a:off x="1378850" y="3114986"/>
            <a:ext cx="1236803" cy="1465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8"/>
          <p:cNvPicPr preferRelativeResize="0"/>
          <p:nvPr/>
        </p:nvPicPr>
        <p:blipFill rotWithShape="1">
          <a:blip r:embed="rId4">
            <a:alphaModFix/>
          </a:blip>
          <a:srcRect l="26504" t="20334" r="22661" b="18581"/>
          <a:stretch/>
        </p:blipFill>
        <p:spPr>
          <a:xfrm>
            <a:off x="6455863" y="3246563"/>
            <a:ext cx="1236800" cy="14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8"/>
          <p:cNvPicPr preferRelativeResize="0"/>
          <p:nvPr/>
        </p:nvPicPr>
        <p:blipFill rotWithShape="1">
          <a:blip r:embed="rId5">
            <a:alphaModFix/>
          </a:blip>
          <a:srcRect l="14908" t="13229" r="6543" b="7838"/>
          <a:stretch/>
        </p:blipFill>
        <p:spPr>
          <a:xfrm>
            <a:off x="3925525" y="3196400"/>
            <a:ext cx="1631335" cy="14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3575" y="1045869"/>
            <a:ext cx="7816849" cy="2200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9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76956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 sz="2800">
                <a:solidFill>
                  <a:srgbClr val="FFFFFF"/>
                </a:solidFill>
              </a:rPr>
              <a:t>Humanists believe the world is a natural place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294" name="Google Shape;294;p39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295" name="Google Shape;29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7975" y="1158900"/>
            <a:ext cx="3292449" cy="3295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0"/>
          <p:cNvSpPr txBox="1">
            <a:spLocks noGrp="1"/>
          </p:cNvSpPr>
          <p:nvPr>
            <p:ph type="title"/>
          </p:nvPr>
        </p:nvSpPr>
        <p:spPr>
          <a:xfrm>
            <a:off x="663576" y="590550"/>
            <a:ext cx="6497400" cy="4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 sz="36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02" name="Google Shape;302;p40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77376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</a:pPr>
            <a:endParaRPr sz="2300">
              <a:solidFill>
                <a:schemeClr val="lt2"/>
              </a:solidFill>
            </a:endParaRPr>
          </a:p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6000">
                <a:solidFill>
                  <a:schemeClr val="accent2"/>
                </a:solidFill>
                <a:latin typeface="Rubik"/>
                <a:ea typeface="Rubik"/>
                <a:cs typeface="Rubik"/>
                <a:sym typeface="Rubik"/>
              </a:rPr>
              <a:t>Atheist</a:t>
            </a:r>
            <a:endParaRPr sz="6000">
              <a:solidFill>
                <a:schemeClr val="accent2"/>
              </a:solidFill>
              <a:latin typeface="Rubik"/>
              <a:ea typeface="Rubik"/>
              <a:cs typeface="Rubik"/>
              <a:sym typeface="Rubik"/>
            </a:endParaRPr>
          </a:p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>
              <a:solidFill>
                <a:schemeClr val="accent2"/>
              </a:solidFill>
              <a:latin typeface="Rubik"/>
              <a:ea typeface="Rubik"/>
              <a:cs typeface="Rubik"/>
              <a:sym typeface="Rubik"/>
            </a:endParaRPr>
          </a:p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800" b="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= someone who does not believe in god</a:t>
            </a:r>
            <a:endParaRPr sz="2800" b="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2300">
              <a:solidFill>
                <a:schemeClr val="lt2"/>
              </a:solidFill>
            </a:endParaRPr>
          </a:p>
          <a:p>
            <a:pPr marL="34290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6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1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68583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 humanist understanding of the world</a:t>
            </a:r>
            <a:endParaRPr/>
          </a:p>
        </p:txBody>
      </p:sp>
      <p:sp>
        <p:nvSpPr>
          <p:cNvPr id="308" name="Google Shape;308;p41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arenR"/>
            </a:pPr>
            <a:r>
              <a:rPr lang="en-GB" sz="2400" b="0" dirty="0"/>
              <a:t>We should ask </a:t>
            </a:r>
            <a:r>
              <a:rPr lang="en-GB" sz="2400" dirty="0"/>
              <a:t>questions</a:t>
            </a: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arenR"/>
            </a:pPr>
            <a:endParaRPr lang="en-GB" sz="2400" b="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arenR"/>
            </a:pPr>
            <a:r>
              <a:rPr lang="en-GB" sz="2400" b="0" dirty="0"/>
              <a:t>We should look for </a:t>
            </a:r>
            <a:r>
              <a:rPr lang="en-GB" sz="2400" dirty="0"/>
              <a:t>evidence</a:t>
            </a: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arenR"/>
            </a:pPr>
            <a:endParaRPr lang="en-GB" sz="2400" b="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arenR"/>
            </a:pPr>
            <a:r>
              <a:rPr lang="en-GB" sz="2400" b="0" dirty="0"/>
              <a:t>The world is a </a:t>
            </a:r>
            <a:r>
              <a:rPr lang="en-GB" sz="2400" dirty="0"/>
              <a:t>natural</a:t>
            </a:r>
            <a:r>
              <a:rPr lang="en-GB" sz="2400" b="0" dirty="0"/>
              <a:t> place</a:t>
            </a:r>
            <a:endParaRPr sz="2400" b="0" dirty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  <p:pic>
        <p:nvPicPr>
          <p:cNvPr id="309" name="Google Shape;30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0675" y="1401775"/>
            <a:ext cx="2068100" cy="215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Humanists_UK_v1">
      <a:dk1>
        <a:srgbClr val="000000"/>
      </a:dk1>
      <a:lt1>
        <a:srgbClr val="FFFFFF"/>
      </a:lt1>
      <a:dk2>
        <a:srgbClr val="00C7B1"/>
      </a:dk2>
      <a:lt2>
        <a:srgbClr val="4C4184"/>
      </a:lt2>
      <a:accent1>
        <a:srgbClr val="702F8A"/>
      </a:accent1>
      <a:accent2>
        <a:srgbClr val="FFC72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291</Words>
  <Application>Microsoft Office PowerPoint</Application>
  <PresentationFormat>On-screen Show (16:9)</PresentationFormat>
  <Paragraphs>57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Rubik</vt:lpstr>
      <vt:lpstr>Default Theme</vt:lpstr>
      <vt:lpstr>Understanding the world</vt:lpstr>
      <vt:lpstr>A humanist approach to life: a summary</vt:lpstr>
      <vt:lpstr>A humanist understanding of the world</vt:lpstr>
      <vt:lpstr>Asking questions</vt:lpstr>
      <vt:lpstr>Asking questions</vt:lpstr>
      <vt:lpstr>PowerPoint Presentation</vt:lpstr>
      <vt:lpstr>Curiosity and wonder</vt:lpstr>
      <vt:lpstr>Looking for evidence</vt:lpstr>
      <vt:lpstr>PowerPoint Presentation</vt:lpstr>
      <vt:lpstr>The Emperor’s New Clothes</vt:lpstr>
      <vt:lpstr>Understanding the world</vt:lpstr>
      <vt:lpstr>The humanist approach</vt:lpstr>
      <vt:lpstr>Humanists believe the world is a natural place</vt:lpstr>
      <vt:lpstr>PowerPoint Presentation</vt:lpstr>
      <vt:lpstr>A humanist understanding of the world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the world</dc:title>
  <dc:creator>Luke Donnellan</dc:creator>
  <cp:lastModifiedBy>Luke Donnellan</cp:lastModifiedBy>
  <cp:revision>3</cp:revision>
  <dcterms:modified xsi:type="dcterms:W3CDTF">2021-11-03T16:31:36Z</dcterms:modified>
</cp:coreProperties>
</file>