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1"/>
  </p:notesMasterIdLst>
  <p:sldIdLst>
    <p:sldId id="256"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f6bbe16ae8_1_5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gf6bbe16ae8_1_5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a2b820247b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3" name="Google Shape;463;ga2b820247b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8206089354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0" name="Google Shape;470;g8206089354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8206089354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7" name="Google Shape;477;g8206089354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f6d6f0f28d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4" name="Google Shape;484;gf6d6f0f28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e27fb5e73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ge27fb5e73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cf1d91f4b9_0_5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1" name="Google Shape;501;gcf1d91f4b9_0_5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8a1d359f41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0" name="Google Shape;510;g8a1d359f41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8a1d359f4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7" name="Google Shape;517;g8a1d359f4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cf1d91f4b9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
        <p:nvSpPr>
          <p:cNvPr id="526" name="Google Shape;526;gcf1d91f4b9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f6d6f0f28d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f6d6f0f28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8206089354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9" name="Google Shape;539;g8206089354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a248cc6dbb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5" name="Google Shape;545;ga248cc6dbb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cf1d91f4b9_0_6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2" name="Google Shape;552;gcf1d91f4b9_0_6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a248cc6dbb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9" name="Google Shape;559;ga248cc6dbb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be7db955fc_1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6" name="Google Shape;566;gbe7db955fc_1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f6bbe16ae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4" name="Google Shape;574;gf6bbe16ae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f6d6f0f28d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0" name="Google Shape;580;gf6d6f0f28d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Understanding the world</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61"/>
          <p:cNvSpPr txBox="1">
            <a:spLocks noGrp="1"/>
          </p:cNvSpPr>
          <p:nvPr>
            <p:ph type="title"/>
          </p:nvPr>
        </p:nvSpPr>
        <p:spPr>
          <a:xfrm>
            <a:off x="661476" y="489300"/>
            <a:ext cx="6738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460" name="Google Shape;460;p61"/>
          <p:cNvSpPr txBox="1">
            <a:spLocks noGrp="1"/>
          </p:cNvSpPr>
          <p:nvPr>
            <p:ph type="body" idx="1"/>
          </p:nvPr>
        </p:nvSpPr>
        <p:spPr>
          <a:xfrm>
            <a:off x="663575" y="1425900"/>
            <a:ext cx="7466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a:t>
            </a:r>
            <a:r>
              <a:rPr lang="en-GB" dirty="0"/>
              <a:t>science</a:t>
            </a:r>
            <a:r>
              <a:rPr lang="en-GB" b="0" dirty="0"/>
              <a:t> provides the best way to understand the world and we should look for </a:t>
            </a:r>
            <a:r>
              <a:rPr lang="en-GB" dirty="0"/>
              <a:t>natural</a:t>
            </a:r>
            <a:r>
              <a:rPr lang="en-GB" b="0" dirty="0"/>
              <a:t> explanations for events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 believe we should be </a:t>
            </a:r>
            <a:r>
              <a:rPr lang="en-GB" dirty="0"/>
              <a:t>free</a:t>
            </a:r>
            <a:r>
              <a:rPr lang="en-GB" b="0" dirty="0"/>
              <a:t> to shape the </a:t>
            </a:r>
            <a:r>
              <a:rPr lang="en-GB" dirty="0"/>
              <a:t>one life </a:t>
            </a:r>
            <a:r>
              <a:rPr lang="en-GB" b="0" dirty="0"/>
              <a:t>we have and that we can make our own lives meaningful by seeking </a:t>
            </a:r>
            <a:r>
              <a:rPr lang="en-GB" dirty="0"/>
              <a:t>happiness</a:t>
            </a:r>
            <a:r>
              <a:rPr lang="en-GB" b="0" dirty="0"/>
              <a:t> in the here and now,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have a </a:t>
            </a:r>
            <a:r>
              <a:rPr lang="en-GB" dirty="0"/>
              <a:t>responsibility</a:t>
            </a:r>
            <a:r>
              <a:rPr lang="en-GB" b="0" dirty="0"/>
              <a:t> to consider the impact of our actions on the welfare of other people and animals</a:t>
            </a:r>
            <a:endParaRPr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2"/>
          <p:cNvSpPr txBox="1">
            <a:spLocks noGrp="1"/>
          </p:cNvSpPr>
          <p:nvPr>
            <p:ph type="title"/>
          </p:nvPr>
        </p:nvSpPr>
        <p:spPr>
          <a:xfrm>
            <a:off x="661475" y="489300"/>
            <a:ext cx="6858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the world</a:t>
            </a:r>
            <a:endParaRPr/>
          </a:p>
        </p:txBody>
      </p:sp>
      <p:sp>
        <p:nvSpPr>
          <p:cNvPr id="466" name="Google Shape;466;p6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chemeClr val="dk1"/>
              </a:buClr>
              <a:buSzPts val="2200"/>
              <a:buAutoNum type="arabicParenR"/>
            </a:pPr>
            <a:r>
              <a:rPr lang="en-GB" sz="2200" b="0" dirty="0"/>
              <a:t>We should adopt a </a:t>
            </a:r>
            <a:r>
              <a:rPr lang="en-GB" sz="2200" dirty="0"/>
              <a:t>sceptical</a:t>
            </a:r>
            <a:r>
              <a:rPr lang="en-GB" sz="2200" b="0" dirty="0"/>
              <a:t> approach to the search for knowledge</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dirty="0"/>
              <a:t>Science</a:t>
            </a:r>
            <a:r>
              <a:rPr lang="en-GB" sz="2200" b="0" dirty="0"/>
              <a:t> provides the best way of answering questions about the world</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b="0" dirty="0"/>
              <a:t>The world is a </a:t>
            </a:r>
            <a:r>
              <a:rPr lang="en-GB" sz="2200" dirty="0"/>
              <a:t>natural</a:t>
            </a:r>
            <a:r>
              <a:rPr lang="en-GB" sz="2200" b="0" dirty="0"/>
              <a:t> place and we should look for natural explanations</a:t>
            </a:r>
            <a:endParaRPr sz="2400" b="0" dirty="0"/>
          </a:p>
          <a:p>
            <a:pPr marL="0" lvl="0" indent="0" algn="l" rtl="0">
              <a:lnSpc>
                <a:spcPct val="108750"/>
              </a:lnSpc>
              <a:spcBef>
                <a:spcPts val="0"/>
              </a:spcBef>
              <a:spcAft>
                <a:spcPts val="0"/>
              </a:spcAft>
              <a:buClr>
                <a:schemeClr val="dk1"/>
              </a:buClr>
              <a:buSzPts val="1600"/>
              <a:buNone/>
            </a:pPr>
            <a:endParaRPr dirty="0"/>
          </a:p>
        </p:txBody>
      </p:sp>
      <p:pic>
        <p:nvPicPr>
          <p:cNvPr id="467" name="Google Shape;467;p62"/>
          <p:cNvPicPr preferRelativeResize="0"/>
          <p:nvPr/>
        </p:nvPicPr>
        <p:blipFill>
          <a:blip r:embed="rId3">
            <a:alphaModFix/>
          </a:blip>
          <a:stretch>
            <a:fillRect/>
          </a:stretch>
        </p:blipFill>
        <p:spPr>
          <a:xfrm>
            <a:off x="6412325" y="1401775"/>
            <a:ext cx="2068100" cy="215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63"/>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sceptical approach</a:t>
            </a:r>
            <a:endParaRPr/>
          </a:p>
        </p:txBody>
      </p:sp>
      <p:sp>
        <p:nvSpPr>
          <p:cNvPr id="473" name="Google Shape;473;p63"/>
          <p:cNvSpPr txBox="1">
            <a:spLocks noGrp="1"/>
          </p:cNvSpPr>
          <p:nvPr>
            <p:ph type="body" idx="1"/>
          </p:nvPr>
        </p:nvSpPr>
        <p:spPr>
          <a:xfrm>
            <a:off x="663575" y="1234100"/>
            <a:ext cx="7478100" cy="3039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2400"/>
              <a:t>‘Scepticism’</a:t>
            </a:r>
            <a:endParaRPr sz="2400"/>
          </a:p>
          <a:p>
            <a:pPr marL="0" lvl="0" indent="0" algn="l" rtl="0">
              <a:lnSpc>
                <a:spcPct val="115000"/>
              </a:lnSpc>
              <a:spcBef>
                <a:spcPts val="0"/>
              </a:spcBef>
              <a:spcAft>
                <a:spcPts val="0"/>
              </a:spcAft>
              <a:buClr>
                <a:schemeClr val="dk1"/>
              </a:buClr>
              <a:buSzPts val="1100"/>
              <a:buFont typeface="Arial"/>
              <a:buNone/>
            </a:pPr>
            <a:r>
              <a:rPr lang="en-GB" sz="1800"/>
              <a:t>= </a:t>
            </a:r>
            <a:r>
              <a:rPr lang="en-GB" sz="1800" b="0"/>
              <a:t>questioning and investigating claims to assess whether they are true or false</a:t>
            </a:r>
            <a:endParaRPr sz="1800" b="0">
              <a:solidFill>
                <a:srgbClr val="000000"/>
              </a:solidFill>
              <a:highlight>
                <a:srgbClr val="FFFFFF"/>
              </a:highlight>
            </a:endParaRPr>
          </a:p>
          <a:p>
            <a:pPr marL="0" lvl="0" indent="0" algn="l" rtl="0">
              <a:lnSpc>
                <a:spcPct val="100000"/>
              </a:lnSpc>
              <a:spcBef>
                <a:spcPts val="0"/>
              </a:spcBef>
              <a:spcAft>
                <a:spcPts val="0"/>
              </a:spcAft>
              <a:buNone/>
            </a:pPr>
            <a:endParaRPr sz="1800" b="0">
              <a:solidFill>
                <a:srgbClr val="000000"/>
              </a:solidFill>
              <a:highlight>
                <a:srgbClr val="FFFFFF"/>
              </a:highlight>
            </a:endParaRPr>
          </a:p>
          <a:p>
            <a:pPr marL="0" lvl="0" indent="0" algn="l" rtl="0">
              <a:lnSpc>
                <a:spcPct val="100000"/>
              </a:lnSpc>
              <a:spcBef>
                <a:spcPts val="0"/>
              </a:spcBef>
              <a:spcAft>
                <a:spcPts val="0"/>
              </a:spcAft>
              <a:buNone/>
            </a:pPr>
            <a:endParaRPr sz="1800" b="0">
              <a:solidFill>
                <a:srgbClr val="000000"/>
              </a:solidFill>
              <a:highlight>
                <a:srgbClr val="FFFFFF"/>
              </a:highlight>
            </a:endParaRPr>
          </a:p>
          <a:p>
            <a:pPr marL="0" lvl="0" indent="0" algn="l" rtl="0">
              <a:lnSpc>
                <a:spcPct val="100000"/>
              </a:lnSpc>
              <a:spcBef>
                <a:spcPts val="0"/>
              </a:spcBef>
              <a:spcAft>
                <a:spcPts val="0"/>
              </a:spcAft>
              <a:buNone/>
            </a:pPr>
            <a:endParaRPr sz="1800" b="0">
              <a:solidFill>
                <a:srgbClr val="000000"/>
              </a:solidFill>
              <a:highlight>
                <a:srgbClr val="FFFFFF"/>
              </a:highlight>
            </a:endParaRPr>
          </a:p>
          <a:p>
            <a:pPr marL="1371600" lvl="0" indent="0" algn="l" rtl="0">
              <a:lnSpc>
                <a:spcPct val="115000"/>
              </a:lnSpc>
              <a:spcBef>
                <a:spcPts val="0"/>
              </a:spcBef>
              <a:spcAft>
                <a:spcPts val="0"/>
              </a:spcAft>
              <a:buClr>
                <a:schemeClr val="dk1"/>
              </a:buClr>
              <a:buSzPts val="1100"/>
              <a:buFont typeface="Arial"/>
              <a:buNone/>
            </a:pPr>
            <a:r>
              <a:rPr lang="en-GB" b="0"/>
              <a:t>‘Humanists do not claim to know, we just ask you to be very wary of those who do claim to know. Who told them? What does their knowledge mean? Why should you trust them? Above all, don’t take my word for it either. Don’t take anybody’s word for it. Find out for yourselves.’</a:t>
            </a:r>
            <a:endParaRPr b="0"/>
          </a:p>
          <a:p>
            <a:pPr marL="457200" lvl="0" indent="0" algn="r" rtl="0">
              <a:lnSpc>
                <a:spcPct val="115000"/>
              </a:lnSpc>
              <a:spcBef>
                <a:spcPts val="0"/>
              </a:spcBef>
              <a:spcAft>
                <a:spcPts val="0"/>
              </a:spcAft>
              <a:buClr>
                <a:schemeClr val="dk1"/>
              </a:buClr>
              <a:buSzPts val="1100"/>
              <a:buFont typeface="Arial"/>
              <a:buNone/>
            </a:pPr>
            <a:r>
              <a:rPr lang="en-GB" b="0"/>
              <a:t>Stephen Fry</a:t>
            </a: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74" name="Google Shape;474;p63"/>
          <p:cNvPicPr preferRelativeResize="0"/>
          <p:nvPr/>
        </p:nvPicPr>
        <p:blipFill rotWithShape="1">
          <a:blip r:embed="rId3">
            <a:alphaModFix/>
          </a:blip>
          <a:srcRect l="17518" b="12095"/>
          <a:stretch/>
        </p:blipFill>
        <p:spPr>
          <a:xfrm>
            <a:off x="661475" y="2458350"/>
            <a:ext cx="1227876" cy="1956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4"/>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a:t>
            </a:r>
            <a:endParaRPr/>
          </a:p>
        </p:txBody>
      </p:sp>
      <p:sp>
        <p:nvSpPr>
          <p:cNvPr id="480" name="Google Shape;480;p64"/>
          <p:cNvSpPr txBox="1">
            <a:spLocks noGrp="1"/>
          </p:cNvSpPr>
          <p:nvPr>
            <p:ph type="body" idx="1"/>
          </p:nvPr>
        </p:nvSpPr>
        <p:spPr>
          <a:xfrm>
            <a:off x="663575" y="1425900"/>
            <a:ext cx="51012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2400" b="0"/>
              <a:t>‘</a:t>
            </a:r>
            <a:r>
              <a:rPr lang="en-GB" sz="2400"/>
              <a:t>Sapere aude</a:t>
            </a:r>
            <a:r>
              <a:rPr lang="en-GB" sz="2400" b="0"/>
              <a:t>’ =</a:t>
            </a:r>
            <a:endParaRPr sz="2400" b="0"/>
          </a:p>
          <a:p>
            <a:pPr marL="0" lvl="0" indent="0" algn="l" rtl="0">
              <a:lnSpc>
                <a:spcPct val="115000"/>
              </a:lnSpc>
              <a:spcBef>
                <a:spcPts val="0"/>
              </a:spcBef>
              <a:spcAft>
                <a:spcPts val="0"/>
              </a:spcAft>
              <a:buClr>
                <a:schemeClr val="dk1"/>
              </a:buClr>
              <a:buSzPts val="1100"/>
              <a:buFont typeface="Arial"/>
              <a:buNone/>
            </a:pPr>
            <a:r>
              <a:rPr lang="en-GB" sz="2400" b="0"/>
              <a:t>‘Have the courage to think for yourself’</a:t>
            </a:r>
            <a:endParaRPr sz="2400" b="0"/>
          </a:p>
          <a:p>
            <a:pPr marL="0" lvl="0" indent="0" algn="l" rtl="0">
              <a:lnSpc>
                <a:spcPct val="115000"/>
              </a:lnSpc>
              <a:spcBef>
                <a:spcPts val="0"/>
              </a:spcBef>
              <a:spcAft>
                <a:spcPts val="0"/>
              </a:spcAft>
              <a:buClr>
                <a:schemeClr val="dk1"/>
              </a:buClr>
              <a:buSzPts val="1100"/>
              <a:buFont typeface="Arial"/>
              <a:buNone/>
            </a:pPr>
            <a:endParaRPr sz="2400" b="0"/>
          </a:p>
          <a:p>
            <a:pPr marL="0" lvl="0" indent="0" algn="l" rtl="0">
              <a:lnSpc>
                <a:spcPct val="115000"/>
              </a:lnSpc>
              <a:spcBef>
                <a:spcPts val="0"/>
              </a:spcBef>
              <a:spcAft>
                <a:spcPts val="0"/>
              </a:spcAft>
              <a:buNone/>
            </a:pPr>
            <a:r>
              <a:rPr lang="en-GB" sz="1800" b="0">
                <a:solidFill>
                  <a:srgbClr val="000000"/>
                </a:solidFill>
              </a:rPr>
              <a:t>The philosopher Immanuel Kant’s phrase became the motto of </a:t>
            </a:r>
            <a:r>
              <a:rPr lang="en-GB" sz="1800">
                <a:solidFill>
                  <a:srgbClr val="000000"/>
                </a:solidFill>
              </a:rPr>
              <a:t>the Enlightenment</a:t>
            </a:r>
            <a:r>
              <a:rPr lang="en-GB" sz="1800" b="0">
                <a:solidFill>
                  <a:srgbClr val="000000"/>
                </a:solidFill>
              </a:rPr>
              <a:t>, a period in history in which many human beings promoted science and reason as the best way to truth.</a:t>
            </a:r>
            <a:endParaRPr sz="1800" b="0">
              <a:solidFill>
                <a:srgbClr val="000000"/>
              </a:solidFill>
            </a:endParaRPr>
          </a:p>
          <a:p>
            <a:pPr marL="0" lvl="0" indent="0" algn="l" rtl="0">
              <a:lnSpc>
                <a:spcPct val="115000"/>
              </a:lnSpc>
              <a:spcBef>
                <a:spcPts val="0"/>
              </a:spcBef>
              <a:spcAft>
                <a:spcPts val="0"/>
              </a:spcAft>
              <a:buNone/>
            </a:pPr>
            <a:endParaRPr sz="1100" b="0">
              <a:solidFill>
                <a:srgbClr val="000000"/>
              </a:solidFill>
            </a:endParaRPr>
          </a:p>
          <a:p>
            <a:pPr marL="0" lvl="0" indent="0" algn="l" rtl="0">
              <a:lnSpc>
                <a:spcPct val="115000"/>
              </a:lnSpc>
              <a:spcBef>
                <a:spcPts val="0"/>
              </a:spcBef>
              <a:spcAft>
                <a:spcPts val="0"/>
              </a:spcAft>
              <a:buClr>
                <a:schemeClr val="dk1"/>
              </a:buClr>
              <a:buSzPts val="1100"/>
              <a:buFont typeface="Arial"/>
              <a:buNone/>
            </a:pPr>
            <a:endParaRPr sz="2400" b="0"/>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81" name="Google Shape;481;p64"/>
          <p:cNvPicPr preferRelativeResize="0"/>
          <p:nvPr/>
        </p:nvPicPr>
        <p:blipFill>
          <a:blip r:embed="rId3">
            <a:alphaModFix/>
          </a:blip>
          <a:stretch>
            <a:fillRect/>
          </a:stretch>
        </p:blipFill>
        <p:spPr>
          <a:xfrm>
            <a:off x="5917175" y="653963"/>
            <a:ext cx="2563251" cy="33456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65"/>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a:t>
            </a:r>
            <a:endParaRPr/>
          </a:p>
        </p:txBody>
      </p:sp>
      <p:sp>
        <p:nvSpPr>
          <p:cNvPr id="487" name="Google Shape;487;p65"/>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p>
          <a:p>
            <a:pPr marL="0" lvl="0" indent="0" algn="l" rtl="0">
              <a:lnSpc>
                <a:spcPct val="115000"/>
              </a:lnSpc>
              <a:spcBef>
                <a:spcPts val="0"/>
              </a:spcBef>
              <a:spcAft>
                <a:spcPts val="0"/>
              </a:spcAft>
              <a:buNone/>
            </a:pPr>
            <a:endParaRPr sz="2800" b="0">
              <a:solidFill>
                <a:srgbClr val="FF0000"/>
              </a:solidFill>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488" name="Google Shape;488;p65"/>
          <p:cNvPicPr preferRelativeResize="0"/>
          <p:nvPr/>
        </p:nvPicPr>
        <p:blipFill rotWithShape="1">
          <a:blip r:embed="rId3">
            <a:alphaModFix/>
          </a:blip>
          <a:srcRect l="32845" t="20149" r="36628" b="42215"/>
          <a:stretch/>
        </p:blipFill>
        <p:spPr>
          <a:xfrm>
            <a:off x="1378850" y="3114986"/>
            <a:ext cx="1236803" cy="1465289"/>
          </a:xfrm>
          <a:prstGeom prst="rect">
            <a:avLst/>
          </a:prstGeom>
          <a:noFill/>
          <a:ln>
            <a:noFill/>
          </a:ln>
        </p:spPr>
      </p:pic>
      <p:pic>
        <p:nvPicPr>
          <p:cNvPr id="489" name="Google Shape;489;p65"/>
          <p:cNvPicPr preferRelativeResize="0"/>
          <p:nvPr/>
        </p:nvPicPr>
        <p:blipFill rotWithShape="1">
          <a:blip r:embed="rId4">
            <a:alphaModFix/>
          </a:blip>
          <a:srcRect l="26504" t="20334" r="22661" b="18581"/>
          <a:stretch/>
        </p:blipFill>
        <p:spPr>
          <a:xfrm>
            <a:off x="6455863" y="3246563"/>
            <a:ext cx="1236800" cy="1441625"/>
          </a:xfrm>
          <a:prstGeom prst="rect">
            <a:avLst/>
          </a:prstGeom>
          <a:noFill/>
          <a:ln>
            <a:noFill/>
          </a:ln>
        </p:spPr>
      </p:pic>
      <p:pic>
        <p:nvPicPr>
          <p:cNvPr id="490" name="Google Shape;490;p65"/>
          <p:cNvPicPr preferRelativeResize="0"/>
          <p:nvPr/>
        </p:nvPicPr>
        <p:blipFill rotWithShape="1">
          <a:blip r:embed="rId5">
            <a:alphaModFix/>
          </a:blip>
          <a:srcRect l="14908" t="13229" r="6543" b="7838"/>
          <a:stretch/>
        </p:blipFill>
        <p:spPr>
          <a:xfrm>
            <a:off x="3925525" y="3196400"/>
            <a:ext cx="1631335" cy="1441625"/>
          </a:xfrm>
          <a:prstGeom prst="rect">
            <a:avLst/>
          </a:prstGeom>
          <a:noFill/>
          <a:ln>
            <a:noFill/>
          </a:ln>
        </p:spPr>
      </p:pic>
      <p:pic>
        <p:nvPicPr>
          <p:cNvPr id="491" name="Google Shape;491;p65"/>
          <p:cNvPicPr preferRelativeResize="0"/>
          <p:nvPr/>
        </p:nvPicPr>
        <p:blipFill>
          <a:blip r:embed="rId6">
            <a:alphaModFix/>
          </a:blip>
          <a:stretch>
            <a:fillRect/>
          </a:stretch>
        </p:blipFill>
        <p:spPr>
          <a:xfrm>
            <a:off x="663575" y="1045869"/>
            <a:ext cx="7816849" cy="22007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66"/>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Evidence</a:t>
            </a:r>
            <a:endParaRPr/>
          </a:p>
        </p:txBody>
      </p:sp>
      <p:sp>
        <p:nvSpPr>
          <p:cNvPr id="497" name="Google Shape;497;p66"/>
          <p:cNvSpPr txBox="1">
            <a:spLocks noGrp="1"/>
          </p:cNvSpPr>
          <p:nvPr>
            <p:ph type="body" idx="1"/>
          </p:nvPr>
        </p:nvSpPr>
        <p:spPr>
          <a:xfrm>
            <a:off x="663575" y="1425900"/>
            <a:ext cx="3730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2000" b="0" dirty="0"/>
              <a:t>‘A wise man proportions his belief to the evidence.’ </a:t>
            </a:r>
            <a:endParaRPr sz="2000" b="0" dirty="0"/>
          </a:p>
          <a:p>
            <a:pPr marL="0" lvl="0" indent="0" algn="l" rtl="0">
              <a:lnSpc>
                <a:spcPct val="115000"/>
              </a:lnSpc>
              <a:spcBef>
                <a:spcPts val="0"/>
              </a:spcBef>
              <a:spcAft>
                <a:spcPts val="0"/>
              </a:spcAft>
              <a:buNone/>
            </a:pPr>
            <a:endParaRPr sz="2000" b="0" dirty="0"/>
          </a:p>
          <a:p>
            <a:pPr marL="0" lvl="0" indent="0" algn="r" rtl="0">
              <a:lnSpc>
                <a:spcPct val="115000"/>
              </a:lnSpc>
              <a:spcBef>
                <a:spcPts val="0"/>
              </a:spcBef>
              <a:spcAft>
                <a:spcPts val="0"/>
              </a:spcAft>
              <a:buClr>
                <a:schemeClr val="dk1"/>
              </a:buClr>
              <a:buSzPts val="1100"/>
              <a:buFont typeface="Arial"/>
              <a:buNone/>
            </a:pPr>
            <a:r>
              <a:rPr lang="en-GB" sz="2000" b="0" dirty="0"/>
              <a:t>David Hume, philosopher</a:t>
            </a:r>
          </a:p>
          <a:p>
            <a:pPr marL="0" lvl="0" indent="0" algn="r" rtl="0">
              <a:lnSpc>
                <a:spcPct val="115000"/>
              </a:lnSpc>
              <a:spcBef>
                <a:spcPts val="0"/>
              </a:spcBef>
              <a:spcAft>
                <a:spcPts val="0"/>
              </a:spcAft>
              <a:buClr>
                <a:schemeClr val="dk1"/>
              </a:buClr>
              <a:buSzPts val="1100"/>
              <a:buFont typeface="Arial"/>
              <a:buNone/>
            </a:pPr>
            <a:r>
              <a:rPr lang="en-GB" sz="2000" b="0" dirty="0"/>
              <a:t>(1711–1776)</a:t>
            </a: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pic>
        <p:nvPicPr>
          <p:cNvPr id="498" name="Google Shape;498;p66"/>
          <p:cNvPicPr preferRelativeResize="0"/>
          <p:nvPr/>
        </p:nvPicPr>
        <p:blipFill>
          <a:blip r:embed="rId3">
            <a:alphaModFix/>
          </a:blip>
          <a:stretch>
            <a:fillRect/>
          </a:stretch>
        </p:blipFill>
        <p:spPr>
          <a:xfrm>
            <a:off x="5469775" y="806725"/>
            <a:ext cx="2619026" cy="31755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7"/>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Science</a:t>
            </a:r>
            <a:endParaRPr/>
          </a:p>
        </p:txBody>
      </p:sp>
      <p:sp>
        <p:nvSpPr>
          <p:cNvPr id="504" name="Google Shape;504;p67"/>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a:solidFill>
                  <a:srgbClr val="000000"/>
                </a:solidFill>
                <a:highlight>
                  <a:srgbClr val="FFFFFF"/>
                </a:highlight>
              </a:rPr>
              <a:t>How science works</a:t>
            </a:r>
            <a:endParaRPr sz="2400">
              <a:solidFill>
                <a:srgbClr val="000000"/>
              </a:solidFill>
              <a:highlight>
                <a:srgbClr val="FFFFFF"/>
              </a:highlight>
            </a:endParaRPr>
          </a:p>
          <a:p>
            <a:pPr marL="0" lvl="0" indent="0" algn="l" rtl="0">
              <a:lnSpc>
                <a:spcPct val="100000"/>
              </a:lnSpc>
              <a:spcBef>
                <a:spcPts val="0"/>
              </a:spcBef>
              <a:spcAft>
                <a:spcPts val="0"/>
              </a:spcAft>
              <a:buNone/>
            </a:pPr>
            <a:r>
              <a:rPr lang="en-GB" sz="2100" b="0">
                <a:solidFill>
                  <a:srgbClr val="000000"/>
                </a:solidFill>
                <a:highlight>
                  <a:srgbClr val="FFFFFF"/>
                </a:highlight>
              </a:rPr>
              <a:t>(organised scepticism)</a:t>
            </a:r>
            <a:endParaRPr sz="2100" b="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457200" lvl="0" indent="-355600" algn="l" rtl="0">
              <a:lnSpc>
                <a:spcPct val="100000"/>
              </a:lnSpc>
              <a:spcBef>
                <a:spcPts val="0"/>
              </a:spcBef>
              <a:spcAft>
                <a:spcPts val="0"/>
              </a:spcAft>
              <a:buSzPts val="2000"/>
              <a:buFont typeface="Calibri"/>
              <a:buAutoNum type="arabicParenR"/>
            </a:pPr>
            <a:r>
              <a:rPr lang="en-GB" sz="2000" b="0"/>
              <a:t>Observation</a:t>
            </a:r>
            <a:endParaRPr sz="2000" b="0"/>
          </a:p>
          <a:p>
            <a:pPr marL="457200" lvl="0" indent="-355600" algn="l" rtl="0">
              <a:lnSpc>
                <a:spcPct val="100000"/>
              </a:lnSpc>
              <a:spcBef>
                <a:spcPts val="0"/>
              </a:spcBef>
              <a:spcAft>
                <a:spcPts val="0"/>
              </a:spcAft>
              <a:buSzPts val="2000"/>
              <a:buFont typeface="Calibri"/>
              <a:buAutoNum type="arabicParenR"/>
            </a:pPr>
            <a:r>
              <a:rPr lang="en-GB" sz="2000" b="0"/>
              <a:t>Hypothesis</a:t>
            </a:r>
            <a:endParaRPr sz="2000" b="0"/>
          </a:p>
          <a:p>
            <a:pPr marL="457200" lvl="0" indent="-355600" algn="l" rtl="0">
              <a:lnSpc>
                <a:spcPct val="100000"/>
              </a:lnSpc>
              <a:spcBef>
                <a:spcPts val="0"/>
              </a:spcBef>
              <a:spcAft>
                <a:spcPts val="0"/>
              </a:spcAft>
              <a:buSzPts val="2000"/>
              <a:buFont typeface="Calibri"/>
              <a:buAutoNum type="arabicParenR"/>
            </a:pPr>
            <a:r>
              <a:rPr lang="en-GB" sz="2000" b="0"/>
              <a:t>Prediction</a:t>
            </a:r>
            <a:endParaRPr sz="2000" b="0"/>
          </a:p>
          <a:p>
            <a:pPr marL="457200" lvl="0" indent="-355600" algn="l" rtl="0">
              <a:lnSpc>
                <a:spcPct val="100000"/>
              </a:lnSpc>
              <a:spcBef>
                <a:spcPts val="0"/>
              </a:spcBef>
              <a:spcAft>
                <a:spcPts val="0"/>
              </a:spcAft>
              <a:buSzPts val="2000"/>
              <a:buFont typeface="Calibri"/>
              <a:buAutoNum type="arabicParenR"/>
            </a:pPr>
            <a:r>
              <a:rPr lang="en-GB" sz="2000" b="0"/>
              <a:t>Test (experiment)</a:t>
            </a:r>
            <a:endParaRPr sz="2000" b="0"/>
          </a:p>
          <a:p>
            <a:pPr marL="457200" lvl="0" indent="-355600" algn="l" rtl="0">
              <a:lnSpc>
                <a:spcPct val="100000"/>
              </a:lnSpc>
              <a:spcBef>
                <a:spcPts val="0"/>
              </a:spcBef>
              <a:spcAft>
                <a:spcPts val="0"/>
              </a:spcAft>
              <a:buSzPts val="2000"/>
              <a:buFont typeface="Calibri"/>
              <a:buAutoNum type="arabicParenR"/>
            </a:pPr>
            <a:r>
              <a:rPr lang="en-GB" sz="2000" b="0"/>
              <a:t>Results (evidence)</a:t>
            </a:r>
            <a:endParaRPr sz="2000" b="0"/>
          </a:p>
          <a:p>
            <a:pPr marL="457200" lvl="0" indent="-355600" algn="l" rtl="0">
              <a:lnSpc>
                <a:spcPct val="100000"/>
              </a:lnSpc>
              <a:spcBef>
                <a:spcPts val="0"/>
              </a:spcBef>
              <a:spcAft>
                <a:spcPts val="0"/>
              </a:spcAft>
              <a:buSzPts val="2000"/>
              <a:buFont typeface="Calibri"/>
              <a:buAutoNum type="arabicParenR"/>
            </a:pPr>
            <a:r>
              <a:rPr lang="en-GB" sz="2000" b="0"/>
              <a:t>Conclusion</a:t>
            </a:r>
            <a:endParaRPr sz="2000" b="0"/>
          </a:p>
          <a:p>
            <a:pPr marL="0" lvl="0" indent="0" algn="l" rtl="0">
              <a:lnSpc>
                <a:spcPct val="100000"/>
              </a:lnSpc>
              <a:spcBef>
                <a:spcPts val="0"/>
              </a:spcBef>
              <a:spcAft>
                <a:spcPts val="0"/>
              </a:spcAft>
              <a:buNone/>
            </a:pPr>
            <a:endParaRPr b="0"/>
          </a:p>
          <a:p>
            <a:pPr marL="0" lvl="0" indent="0" algn="l" rtl="0">
              <a:lnSpc>
                <a:spcPct val="100000"/>
              </a:lnSpc>
              <a:spcBef>
                <a:spcPts val="0"/>
              </a:spcBef>
              <a:spcAft>
                <a:spcPts val="0"/>
              </a:spcAft>
              <a:buNone/>
            </a:pPr>
            <a:endParaRPr sz="2000" b="0"/>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05" name="Google Shape;505;p67"/>
          <p:cNvPicPr preferRelativeResize="0"/>
          <p:nvPr/>
        </p:nvPicPr>
        <p:blipFill rotWithShape="1">
          <a:blip r:embed="rId3">
            <a:alphaModFix/>
          </a:blip>
          <a:srcRect l="16323" t="16399" r="17266" b="19788"/>
          <a:stretch/>
        </p:blipFill>
        <p:spPr>
          <a:xfrm>
            <a:off x="3665350" y="1718675"/>
            <a:ext cx="3439975" cy="2554825"/>
          </a:xfrm>
          <a:prstGeom prst="rect">
            <a:avLst/>
          </a:prstGeom>
          <a:noFill/>
          <a:ln>
            <a:noFill/>
          </a:ln>
        </p:spPr>
      </p:pic>
      <p:sp>
        <p:nvSpPr>
          <p:cNvPr id="506" name="Google Shape;506;p67"/>
          <p:cNvSpPr txBox="1"/>
          <p:nvPr/>
        </p:nvSpPr>
        <p:spPr>
          <a:xfrm>
            <a:off x="4019125" y="347850"/>
            <a:ext cx="4671300" cy="1143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solidFill>
                  <a:schemeClr val="dk1"/>
                </a:solidFill>
                <a:latin typeface="Calibri"/>
                <a:ea typeface="Calibri"/>
                <a:cs typeface="Calibri"/>
                <a:sym typeface="Calibri"/>
              </a:rPr>
              <a:t>‘The scientific method... can be summarized in one sentence: Do whatever it takes to avoid fooling yourself into thinking something is true that is not.’</a:t>
            </a:r>
            <a:endParaRPr>
              <a:solidFill>
                <a:schemeClr val="dk1"/>
              </a:solidFill>
              <a:latin typeface="Calibri"/>
              <a:ea typeface="Calibri"/>
              <a:cs typeface="Calibri"/>
              <a:sym typeface="Calibri"/>
            </a:endParaRPr>
          </a:p>
          <a:p>
            <a:pPr marL="0" lvl="0" indent="0" algn="r" rtl="0">
              <a:lnSpc>
                <a:spcPct val="115000"/>
              </a:lnSpc>
              <a:spcBef>
                <a:spcPts val="0"/>
              </a:spcBef>
              <a:spcAft>
                <a:spcPts val="0"/>
              </a:spcAft>
              <a:buNone/>
            </a:pPr>
            <a:r>
              <a:rPr lang="en-GB">
                <a:solidFill>
                  <a:schemeClr val="dk1"/>
                </a:solidFill>
                <a:latin typeface="Calibri"/>
                <a:ea typeface="Calibri"/>
                <a:cs typeface="Calibri"/>
                <a:sym typeface="Calibri"/>
              </a:rPr>
              <a:t>Neil deGrasse Tyson, astrophysicist</a:t>
            </a:r>
            <a:endParaRPr>
              <a:solidFill>
                <a:srgbClr val="FF0000"/>
              </a:solidFill>
              <a:latin typeface="Calibri"/>
              <a:ea typeface="Calibri"/>
              <a:cs typeface="Calibri"/>
              <a:sym typeface="Calibri"/>
            </a:endParaRPr>
          </a:p>
        </p:txBody>
      </p:sp>
      <p:pic>
        <p:nvPicPr>
          <p:cNvPr id="507" name="Google Shape;507;p67"/>
          <p:cNvPicPr preferRelativeResize="0"/>
          <p:nvPr/>
        </p:nvPicPr>
        <p:blipFill>
          <a:blip r:embed="rId4">
            <a:alphaModFix/>
          </a:blip>
          <a:stretch>
            <a:fillRect/>
          </a:stretch>
        </p:blipFill>
        <p:spPr>
          <a:xfrm>
            <a:off x="7489168" y="1702125"/>
            <a:ext cx="1204219" cy="17392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68"/>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a:t>
            </a:r>
            <a:endParaRPr/>
          </a:p>
        </p:txBody>
      </p:sp>
      <p:sp>
        <p:nvSpPr>
          <p:cNvPr id="513" name="Google Shape;513;p68"/>
          <p:cNvSpPr txBox="1">
            <a:spLocks noGrp="1"/>
          </p:cNvSpPr>
          <p:nvPr>
            <p:ph type="body" idx="1"/>
          </p:nvPr>
        </p:nvSpPr>
        <p:spPr>
          <a:xfrm>
            <a:off x="663575" y="1225825"/>
            <a:ext cx="7644000" cy="3047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000" b="0">
                <a:solidFill>
                  <a:srgbClr val="000000"/>
                </a:solidFill>
                <a:highlight>
                  <a:srgbClr val="FFFFFF"/>
                </a:highlight>
              </a:rPr>
              <a:t>Humanists believe </a:t>
            </a:r>
            <a:r>
              <a:rPr lang="en-GB" sz="2000" b="0">
                <a:solidFill>
                  <a:srgbClr val="000000"/>
                </a:solidFill>
              </a:rPr>
              <a:t>we make </a:t>
            </a:r>
            <a:r>
              <a:rPr lang="en-GB" sz="2000">
                <a:solidFill>
                  <a:srgbClr val="000000"/>
                </a:solidFill>
              </a:rPr>
              <a:t>progress</a:t>
            </a:r>
            <a:r>
              <a:rPr lang="en-GB" sz="2000" b="0">
                <a:solidFill>
                  <a:srgbClr val="000000"/>
                </a:solidFill>
              </a:rPr>
              <a:t> in our understanding by continually asking questions, testing our theories, and checking our results.</a:t>
            </a:r>
            <a:endParaRPr sz="2000" b="0">
              <a:solidFill>
                <a:srgbClr val="000000"/>
              </a:solidFill>
            </a:endParaRPr>
          </a:p>
          <a:p>
            <a:pPr marL="0" lvl="0" indent="0" algn="l" rtl="0">
              <a:lnSpc>
                <a:spcPct val="100000"/>
              </a:lnSpc>
              <a:spcBef>
                <a:spcPts val="0"/>
              </a:spcBef>
              <a:spcAft>
                <a:spcPts val="0"/>
              </a:spcAft>
              <a:buNone/>
            </a:pPr>
            <a:endParaRPr sz="2000" b="0">
              <a:solidFill>
                <a:srgbClr val="000000"/>
              </a:solidFill>
            </a:endParaRPr>
          </a:p>
          <a:p>
            <a:pPr marL="0" lvl="0" indent="0" algn="l" rtl="0">
              <a:lnSpc>
                <a:spcPct val="100000"/>
              </a:lnSpc>
              <a:spcBef>
                <a:spcPts val="0"/>
              </a:spcBef>
              <a:spcAft>
                <a:spcPts val="0"/>
              </a:spcAft>
              <a:buNone/>
            </a:pPr>
            <a:r>
              <a:rPr lang="en-GB" sz="2000" b="0">
                <a:solidFill>
                  <a:srgbClr val="000000"/>
                </a:solidFill>
              </a:rPr>
              <a:t>They believe </a:t>
            </a:r>
            <a:r>
              <a:rPr lang="en-GB" sz="2000">
                <a:solidFill>
                  <a:srgbClr val="000000"/>
                </a:solidFill>
              </a:rPr>
              <a:t>wisdom</a:t>
            </a:r>
            <a:r>
              <a:rPr lang="en-GB" sz="2000" b="0">
                <a:solidFill>
                  <a:srgbClr val="000000"/>
                </a:solidFill>
              </a:rPr>
              <a:t> is something that develops over time.</a:t>
            </a:r>
            <a:endParaRPr sz="2000" b="0">
              <a:solidFill>
                <a:srgbClr val="000000"/>
              </a:solidFill>
            </a:endParaRPr>
          </a:p>
          <a:p>
            <a:pPr marL="0" lvl="0" indent="0" algn="l" rtl="0">
              <a:lnSpc>
                <a:spcPct val="100000"/>
              </a:lnSpc>
              <a:spcBef>
                <a:spcPts val="0"/>
              </a:spcBef>
              <a:spcAft>
                <a:spcPts val="0"/>
              </a:spcAft>
              <a:buNone/>
            </a:pPr>
            <a:endParaRPr sz="2000" b="0">
              <a:solidFill>
                <a:srgbClr val="000000"/>
              </a:solidFill>
            </a:endParaRPr>
          </a:p>
          <a:p>
            <a:pPr marL="0" lvl="0" indent="0" algn="l" rtl="0">
              <a:lnSpc>
                <a:spcPct val="100000"/>
              </a:lnSpc>
              <a:spcBef>
                <a:spcPts val="0"/>
              </a:spcBef>
              <a:spcAft>
                <a:spcPts val="0"/>
              </a:spcAft>
              <a:buNone/>
            </a:pPr>
            <a:r>
              <a:rPr lang="en-GB" sz="2000" b="0">
                <a:solidFill>
                  <a:srgbClr val="000000"/>
                </a:solidFill>
              </a:rPr>
              <a:t>We sometimes need to be comfortable with </a:t>
            </a:r>
            <a:r>
              <a:rPr lang="en-GB" sz="2000">
                <a:solidFill>
                  <a:srgbClr val="000000"/>
                </a:solidFill>
              </a:rPr>
              <a:t>uncertainty</a:t>
            </a:r>
            <a:r>
              <a:rPr lang="en-GB" sz="2000" b="0">
                <a:solidFill>
                  <a:srgbClr val="000000"/>
                </a:solidFill>
              </a:rPr>
              <a:t>.</a:t>
            </a:r>
            <a:endParaRPr sz="2000" b="0">
              <a:solidFill>
                <a:srgbClr val="000000"/>
              </a:solidFill>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sp>
        <p:nvSpPr>
          <p:cNvPr id="514" name="Google Shape;514;p68"/>
          <p:cNvSpPr txBox="1"/>
          <p:nvPr/>
        </p:nvSpPr>
        <p:spPr>
          <a:xfrm>
            <a:off x="663575" y="3255100"/>
            <a:ext cx="6393300" cy="1391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solidFill>
                  <a:schemeClr val="dk1"/>
                </a:solidFill>
                <a:latin typeface="Calibri"/>
                <a:ea typeface="Calibri"/>
                <a:cs typeface="Calibri"/>
                <a:sym typeface="Calibri"/>
              </a:rPr>
              <a:t>‘Science is one of the very few human activities – perhaps the only one – in which errors are systematically criticised and fairly often, in time, corrected. That is why we can say that, in science, we often learn from our mistakes, and why we can speak clearly and sensibly about making progress there.’</a:t>
            </a:r>
            <a:endParaRPr>
              <a:solidFill>
                <a:schemeClr val="dk1"/>
              </a:solidFill>
              <a:latin typeface="Calibri"/>
              <a:ea typeface="Calibri"/>
              <a:cs typeface="Calibri"/>
              <a:sym typeface="Calibri"/>
            </a:endParaRPr>
          </a:p>
          <a:p>
            <a:pPr marL="0" lvl="0" indent="0" algn="r" rtl="0">
              <a:lnSpc>
                <a:spcPct val="115000"/>
              </a:lnSpc>
              <a:spcBef>
                <a:spcPts val="0"/>
              </a:spcBef>
              <a:spcAft>
                <a:spcPts val="0"/>
              </a:spcAft>
              <a:buNone/>
            </a:pPr>
            <a:r>
              <a:rPr lang="en-GB">
                <a:solidFill>
                  <a:schemeClr val="dk1"/>
                </a:solidFill>
                <a:latin typeface="Calibri"/>
                <a:ea typeface="Calibri"/>
                <a:cs typeface="Calibri"/>
                <a:sym typeface="Calibri"/>
              </a:rPr>
              <a:t>Karl Popper, philosopher</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69"/>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Curiosity and wonder</a:t>
            </a:r>
            <a:endParaRPr/>
          </a:p>
        </p:txBody>
      </p:sp>
      <p:sp>
        <p:nvSpPr>
          <p:cNvPr id="520" name="Google Shape;520;p69"/>
          <p:cNvSpPr txBox="1">
            <a:spLocks noGrp="1"/>
          </p:cNvSpPr>
          <p:nvPr>
            <p:ph type="body" idx="1"/>
          </p:nvPr>
        </p:nvSpPr>
        <p:spPr>
          <a:xfrm>
            <a:off x="663575" y="1275525"/>
            <a:ext cx="6825600" cy="29979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a:solidFill>
                  <a:srgbClr val="000000"/>
                </a:solidFill>
                <a:highlight>
                  <a:srgbClr val="FFFFFF"/>
                </a:highlight>
              </a:rPr>
              <a:t>Curiosity</a:t>
            </a:r>
            <a:r>
              <a:rPr lang="en-GB" sz="2400" b="0">
                <a:solidFill>
                  <a:srgbClr val="000000"/>
                </a:solidFill>
                <a:highlight>
                  <a:srgbClr val="FFFFFF"/>
                </a:highlight>
              </a:rPr>
              <a:t> can be one of life’s great pleasures</a:t>
            </a:r>
            <a:endParaRPr sz="2400" b="0">
              <a:solidFill>
                <a:srgbClr val="000000"/>
              </a:solidFill>
              <a:highlight>
                <a:srgbClr val="FFFFFF"/>
              </a:highlight>
            </a:endParaRPr>
          </a:p>
          <a:p>
            <a:pPr marL="0" lvl="0" indent="0" algn="l" rtl="0">
              <a:lnSpc>
                <a:spcPct val="100000"/>
              </a:lnSpc>
              <a:spcBef>
                <a:spcPts val="0"/>
              </a:spcBef>
              <a:spcAft>
                <a:spcPts val="0"/>
              </a:spcAft>
              <a:buNone/>
            </a:pPr>
            <a:endParaRPr sz="2400" b="0">
              <a:solidFill>
                <a:srgbClr val="FF0000"/>
              </a:solidFill>
              <a:highlight>
                <a:schemeClr val="lt1"/>
              </a:highlight>
            </a:endParaRPr>
          </a:p>
          <a:p>
            <a:pPr marL="0" lvl="0" indent="0" algn="l" rtl="0">
              <a:lnSpc>
                <a:spcPct val="100000"/>
              </a:lnSpc>
              <a:spcBef>
                <a:spcPts val="0"/>
              </a:spcBef>
              <a:spcAft>
                <a:spcPts val="0"/>
              </a:spcAft>
              <a:buNone/>
            </a:pPr>
            <a:r>
              <a:rPr lang="en-GB" sz="2400" b="0">
                <a:solidFill>
                  <a:srgbClr val="000000"/>
                </a:solidFill>
                <a:highlight>
                  <a:srgbClr val="FFFFFF"/>
                </a:highlight>
              </a:rPr>
              <a:t>Science is a source of </a:t>
            </a:r>
            <a:r>
              <a:rPr lang="en-GB" sz="2400">
                <a:solidFill>
                  <a:srgbClr val="000000"/>
                </a:solidFill>
                <a:highlight>
                  <a:srgbClr val="FFFFFF"/>
                </a:highlight>
              </a:rPr>
              <a:t>wonder</a:t>
            </a:r>
            <a:endParaRPr/>
          </a:p>
        </p:txBody>
      </p:sp>
      <p:sp>
        <p:nvSpPr>
          <p:cNvPr id="521" name="Google Shape;521;p69"/>
          <p:cNvSpPr txBox="1"/>
          <p:nvPr/>
        </p:nvSpPr>
        <p:spPr>
          <a:xfrm>
            <a:off x="663575" y="2766400"/>
            <a:ext cx="3800700" cy="1639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‘Learning about the nature of space and time or the structure of atoms fills me with </a:t>
            </a:r>
            <a:r>
              <a:rPr lang="en-GB" b="1">
                <a:solidFill>
                  <a:schemeClr val="dk1"/>
                </a:solidFill>
                <a:latin typeface="Calibri"/>
                <a:ea typeface="Calibri"/>
                <a:cs typeface="Calibri"/>
                <a:sym typeface="Calibri"/>
              </a:rPr>
              <a:t>awe</a:t>
            </a:r>
            <a:r>
              <a:rPr lang="en-GB">
                <a:solidFill>
                  <a:schemeClr val="dk1"/>
                </a:solidFill>
                <a:latin typeface="Calibri"/>
                <a:ea typeface="Calibri"/>
                <a:cs typeface="Calibri"/>
                <a:sym typeface="Calibri"/>
              </a:rPr>
              <a:t> and wonder; it makes me want to learn more. I see a beauty in the laws of nature that can be explained by science.’</a:t>
            </a:r>
            <a:endParaRPr>
              <a:solidFill>
                <a:schemeClr val="dk1"/>
              </a:solidFill>
              <a:latin typeface="Calibri"/>
              <a:ea typeface="Calibri"/>
              <a:cs typeface="Calibri"/>
              <a:sym typeface="Calibri"/>
            </a:endParaRPr>
          </a:p>
          <a:p>
            <a:pPr marL="0" lvl="0" indent="0" algn="r" rtl="0">
              <a:lnSpc>
                <a:spcPct val="115000"/>
              </a:lnSpc>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Jim al-Khalili, physicist</a:t>
            </a:r>
            <a:endParaRPr>
              <a:solidFill>
                <a:schemeClr val="dk1"/>
              </a:solidFill>
              <a:latin typeface="Calibri"/>
              <a:ea typeface="Calibri"/>
              <a:cs typeface="Calibri"/>
              <a:sym typeface="Calibri"/>
            </a:endParaRPr>
          </a:p>
        </p:txBody>
      </p:sp>
      <p:sp>
        <p:nvSpPr>
          <p:cNvPr id="522" name="Google Shape;522;p69"/>
          <p:cNvSpPr txBox="1"/>
          <p:nvPr/>
        </p:nvSpPr>
        <p:spPr>
          <a:xfrm>
            <a:off x="4863050" y="2766400"/>
            <a:ext cx="3817200" cy="1671196"/>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dirty="0">
                <a:solidFill>
                  <a:schemeClr val="dk1"/>
                </a:solidFill>
                <a:latin typeface="Calibri"/>
                <a:ea typeface="Calibri"/>
                <a:cs typeface="Calibri"/>
                <a:sym typeface="Calibri"/>
              </a:rPr>
              <a:t>‘I am among those who think that science has great </a:t>
            </a:r>
            <a:r>
              <a:rPr lang="en-GB" b="1" dirty="0">
                <a:solidFill>
                  <a:schemeClr val="dk1"/>
                </a:solidFill>
                <a:latin typeface="Calibri"/>
                <a:ea typeface="Calibri"/>
                <a:cs typeface="Calibri"/>
                <a:sym typeface="Calibri"/>
              </a:rPr>
              <a:t>beauty</a:t>
            </a:r>
            <a:r>
              <a:rPr lang="en-GB" dirty="0">
                <a:solidFill>
                  <a:schemeClr val="dk1"/>
                </a:solidFill>
                <a:latin typeface="Calibri"/>
                <a:ea typeface="Calibri"/>
                <a:cs typeface="Calibri"/>
                <a:sym typeface="Calibri"/>
              </a:rPr>
              <a:t>. A scientist in his laboratory is not only a technician: he is also a child placed before natural phenomena which impress him like a fairy tale…’</a:t>
            </a:r>
            <a:endParaRPr dirty="0">
              <a:solidFill>
                <a:schemeClr val="dk1"/>
              </a:solidFill>
              <a:latin typeface="Calibri"/>
              <a:ea typeface="Calibri"/>
              <a:cs typeface="Calibri"/>
              <a:sym typeface="Calibri"/>
            </a:endParaRPr>
          </a:p>
          <a:p>
            <a:pPr marL="0" lvl="0" indent="0" algn="r" rtl="0">
              <a:lnSpc>
                <a:spcPct val="115000"/>
              </a:lnSpc>
              <a:spcBef>
                <a:spcPts val="0"/>
              </a:spcBef>
              <a:spcAft>
                <a:spcPts val="0"/>
              </a:spcAft>
              <a:buNone/>
            </a:pPr>
            <a:r>
              <a:rPr lang="en-GB" dirty="0">
                <a:solidFill>
                  <a:schemeClr val="dk1"/>
                </a:solidFill>
                <a:latin typeface="Calibri"/>
                <a:ea typeface="Calibri"/>
                <a:cs typeface="Calibri"/>
                <a:sym typeface="Calibri"/>
              </a:rPr>
              <a:t>Marie Curie, chemist</a:t>
            </a:r>
            <a:endParaRPr dirty="0">
              <a:solidFill>
                <a:schemeClr val="dk1"/>
              </a:solidFill>
              <a:latin typeface="Calibri"/>
              <a:ea typeface="Calibri"/>
              <a:cs typeface="Calibri"/>
              <a:sym typeface="Calibri"/>
            </a:endParaRPr>
          </a:p>
        </p:txBody>
      </p:sp>
      <p:pic>
        <p:nvPicPr>
          <p:cNvPr id="523" name="Google Shape;523;p69"/>
          <p:cNvPicPr preferRelativeResize="0"/>
          <p:nvPr/>
        </p:nvPicPr>
        <p:blipFill rotWithShape="1">
          <a:blip r:embed="rId3">
            <a:alphaModFix/>
          </a:blip>
          <a:srcRect l="20273" t="17225" r="27542"/>
          <a:stretch/>
        </p:blipFill>
        <p:spPr>
          <a:xfrm>
            <a:off x="6508775" y="321869"/>
            <a:ext cx="2171474" cy="228715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27"/>
        <p:cNvGrpSpPr/>
        <p:nvPr/>
      </p:nvGrpSpPr>
      <p:grpSpPr>
        <a:xfrm>
          <a:off x="0" y="0"/>
          <a:ext cx="0" cy="0"/>
          <a:chOff x="0" y="0"/>
          <a:chExt cx="0" cy="0"/>
        </a:xfrm>
      </p:grpSpPr>
      <p:sp>
        <p:nvSpPr>
          <p:cNvPr id="528" name="Google Shape;528;p70"/>
          <p:cNvSpPr txBox="1">
            <a:spLocks noGrp="1"/>
          </p:cNvSpPr>
          <p:nvPr>
            <p:ph type="title"/>
          </p:nvPr>
        </p:nvSpPr>
        <p:spPr>
          <a:xfrm>
            <a:off x="661475" y="489300"/>
            <a:ext cx="7737000" cy="669600"/>
          </a:xfrm>
          <a:prstGeom prst="rect">
            <a:avLst/>
          </a:prstGeom>
          <a:noFill/>
          <a:ln>
            <a:noFill/>
          </a:ln>
        </p:spPr>
        <p:txBody>
          <a:bodyPr spcFirstLastPara="1" wrap="square" lIns="0" tIns="0" rIns="0" bIns="0" anchor="t" anchorCtr="0">
            <a:noAutofit/>
          </a:bodyPr>
          <a:lstStyle/>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Humanists believe the world is a natural place</a:t>
            </a: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l" rtl="0">
              <a:lnSpc>
                <a:spcPct val="86666"/>
              </a:lnSpc>
              <a:spcBef>
                <a:spcPts val="0"/>
              </a:spcBef>
              <a:spcAft>
                <a:spcPts val="0"/>
              </a:spcAft>
              <a:buClr>
                <a:srgbClr val="4C4184"/>
              </a:buClr>
              <a:buSzPts val="3000"/>
              <a:buFont typeface="Calibri"/>
              <a:buNone/>
            </a:pPr>
            <a:endParaRPr sz="2800">
              <a:solidFill>
                <a:srgbClr val="FFFFFF"/>
              </a:solidFill>
            </a:endParaRPr>
          </a:p>
          <a:p>
            <a:pPr marL="0" lvl="0" indent="0" algn="ctr" rtl="0">
              <a:lnSpc>
                <a:spcPct val="86666"/>
              </a:lnSpc>
              <a:spcBef>
                <a:spcPts val="0"/>
              </a:spcBef>
              <a:spcAft>
                <a:spcPts val="0"/>
              </a:spcAft>
              <a:buClr>
                <a:srgbClr val="4C4184"/>
              </a:buClr>
              <a:buSzPts val="3000"/>
              <a:buFont typeface="Calibri"/>
              <a:buNone/>
            </a:pPr>
            <a:r>
              <a:rPr lang="en-GB" sz="2800">
                <a:solidFill>
                  <a:srgbClr val="FFFFFF"/>
                </a:solidFill>
              </a:rPr>
              <a:t>We should always look for natural explanations</a:t>
            </a:r>
            <a:endParaRPr sz="2800">
              <a:solidFill>
                <a:srgbClr val="FFFFFF"/>
              </a:solidFill>
            </a:endParaRPr>
          </a:p>
        </p:txBody>
      </p:sp>
      <p:sp>
        <p:nvSpPr>
          <p:cNvPr id="529" name="Google Shape;529;p70"/>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30" name="Google Shape;530;p70"/>
          <p:cNvPicPr preferRelativeResize="0"/>
          <p:nvPr/>
        </p:nvPicPr>
        <p:blipFill>
          <a:blip r:embed="rId3">
            <a:alphaModFix/>
          </a:blip>
          <a:stretch>
            <a:fillRect/>
          </a:stretch>
        </p:blipFill>
        <p:spPr>
          <a:xfrm>
            <a:off x="2795750" y="971975"/>
            <a:ext cx="3196875" cy="31995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9">
                                            <p:txEl>
                                              <p:pRg st="0" end="0"/>
                                            </p:txEl>
                                          </p:spTgt>
                                        </p:tgtEl>
                                        <p:attrNameLst>
                                          <p:attrName>style.visibility</p:attrName>
                                        </p:attrNameLst>
                                      </p:cBhvr>
                                      <p:to>
                                        <p:strVal val="visible"/>
                                      </p:to>
                                    </p:set>
                                    <p:animEffect transition="in" filter="fade">
                                      <p:cBhvr>
                                        <p:cTn id="7" dur="1000"/>
                                        <p:tgtEl>
                                          <p:spTgt spid="5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9">
                                            <p:txEl>
                                              <p:pRg st="1" end="1"/>
                                            </p:txEl>
                                          </p:spTgt>
                                        </p:tgtEl>
                                        <p:attrNameLst>
                                          <p:attrName>style.visibility</p:attrName>
                                        </p:attrNameLst>
                                      </p:cBhvr>
                                      <p:to>
                                        <p:strVal val="visible"/>
                                      </p:to>
                                    </p:set>
                                    <p:animEffect transition="in" filter="fade">
                                      <p:cBhvr>
                                        <p:cTn id="12" dur="1000"/>
                                        <p:tgtEl>
                                          <p:spTgt spid="5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Supernatural</a:t>
            </a:r>
            <a:endParaRPr/>
          </a:p>
        </p:txBody>
      </p:sp>
      <p:sp>
        <p:nvSpPr>
          <p:cNvPr id="536" name="Google Shape;536;p71"/>
          <p:cNvSpPr txBox="1">
            <a:spLocks noGrp="1"/>
          </p:cNvSpPr>
          <p:nvPr>
            <p:ph type="body" idx="1"/>
          </p:nvPr>
        </p:nvSpPr>
        <p:spPr>
          <a:xfrm>
            <a:off x="663575" y="1425900"/>
            <a:ext cx="76923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b="0"/>
              <a:t>Humanists avoid explanations that rely on supernatural beings or forces</a:t>
            </a:r>
            <a:endParaRPr sz="2000" b="0"/>
          </a:p>
          <a:p>
            <a:pPr marL="0" lvl="0" indent="0" algn="l" rtl="0">
              <a:spcBef>
                <a:spcPts val="0"/>
              </a:spcBef>
              <a:spcAft>
                <a:spcPts val="0"/>
              </a:spcAft>
              <a:buNone/>
            </a:pPr>
            <a:endParaRPr sz="2000"/>
          </a:p>
          <a:p>
            <a:pPr marL="0" lvl="0" indent="0" algn="l" rtl="0">
              <a:spcBef>
                <a:spcPts val="0"/>
              </a:spcBef>
              <a:spcAft>
                <a:spcPts val="0"/>
              </a:spcAft>
              <a:buNone/>
            </a:pPr>
            <a:endParaRPr sz="2000"/>
          </a:p>
          <a:p>
            <a:pPr marL="0" lvl="0" indent="0" algn="l" rtl="0">
              <a:spcBef>
                <a:spcPts val="0"/>
              </a:spcBef>
              <a:spcAft>
                <a:spcPts val="0"/>
              </a:spcAft>
              <a:buNone/>
            </a:pPr>
            <a:r>
              <a:rPr lang="en-GB" sz="2000"/>
              <a:t>Supernatural =</a:t>
            </a:r>
            <a:endParaRPr sz="2000"/>
          </a:p>
          <a:p>
            <a:pPr marL="0" lvl="0" indent="0" algn="l" rtl="0">
              <a:spcBef>
                <a:spcPts val="0"/>
              </a:spcBef>
              <a:spcAft>
                <a:spcPts val="0"/>
              </a:spcAft>
              <a:buNone/>
            </a:pPr>
            <a:endParaRPr sz="2000"/>
          </a:p>
          <a:p>
            <a:pPr marL="457200" lvl="0" indent="-355600" algn="l" rtl="0">
              <a:spcBef>
                <a:spcPts val="0"/>
              </a:spcBef>
              <a:spcAft>
                <a:spcPts val="0"/>
              </a:spcAft>
              <a:buSzPts val="2000"/>
              <a:buChar char="●"/>
            </a:pPr>
            <a:r>
              <a:rPr lang="en-GB" sz="2000" b="0"/>
              <a:t>Something above, outside, or beyond the natural world</a:t>
            </a:r>
            <a:endParaRPr sz="2000" b="0"/>
          </a:p>
          <a:p>
            <a:pPr marL="457200" lvl="0" indent="-355600" algn="l" rtl="0">
              <a:spcBef>
                <a:spcPts val="0"/>
              </a:spcBef>
              <a:spcAft>
                <a:spcPts val="0"/>
              </a:spcAft>
              <a:buSzPts val="2000"/>
              <a:buChar char="●"/>
            </a:pPr>
            <a:r>
              <a:rPr lang="en-GB" sz="2000" b="0">
                <a:highlight>
                  <a:srgbClr val="FFFFFF"/>
                </a:highlight>
              </a:rPr>
              <a:t>Something beyond scientific understanding or the laws of nature</a:t>
            </a:r>
            <a:endParaRPr sz="2000" b="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72"/>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542" name="Google Shape;542;p72"/>
          <p:cNvSpPr txBox="1">
            <a:spLocks noGrp="1"/>
          </p:cNvSpPr>
          <p:nvPr>
            <p:ph type="body" idx="1"/>
          </p:nvPr>
        </p:nvSpPr>
        <p:spPr>
          <a:xfrm>
            <a:off x="663575" y="1425900"/>
            <a:ext cx="7677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800">
                <a:solidFill>
                  <a:schemeClr val="accent2"/>
                </a:solidFill>
                <a:highlight>
                  <a:srgbClr val="FFFFFF"/>
                </a:highlight>
              </a:rPr>
              <a:t>‘Atheist’</a:t>
            </a:r>
            <a:r>
              <a:rPr lang="en-GB" sz="2800" b="0">
                <a:solidFill>
                  <a:srgbClr val="000000"/>
                </a:solidFill>
                <a:highlight>
                  <a:srgbClr val="FFFFFF"/>
                </a:highlight>
              </a:rPr>
              <a:t> = somebody who does not </a:t>
            </a:r>
            <a:r>
              <a:rPr lang="en-GB" sz="2800">
                <a:solidFill>
                  <a:srgbClr val="000000"/>
                </a:solidFill>
                <a:highlight>
                  <a:srgbClr val="FFFFFF"/>
                </a:highlight>
              </a:rPr>
              <a:t>believe</a:t>
            </a:r>
            <a:r>
              <a:rPr lang="en-GB" sz="2800" b="0">
                <a:solidFill>
                  <a:srgbClr val="000000"/>
                </a:solidFill>
                <a:highlight>
                  <a:srgbClr val="FFFFFF"/>
                </a:highlight>
              </a:rPr>
              <a:t> in a god</a:t>
            </a:r>
            <a:endParaRPr sz="2800" b="0">
              <a:solidFill>
                <a:srgbClr val="000000"/>
              </a:solidFill>
              <a:highlight>
                <a:srgbClr val="FFFFFF"/>
              </a:highlight>
            </a:endParaRPr>
          </a:p>
          <a:p>
            <a:pPr marL="0" lvl="0" indent="0" algn="l" rtl="0">
              <a:lnSpc>
                <a:spcPct val="100000"/>
              </a:lnSpc>
              <a:spcBef>
                <a:spcPts val="0"/>
              </a:spcBef>
              <a:spcAft>
                <a:spcPts val="0"/>
              </a:spcAft>
              <a:buNone/>
            </a:pPr>
            <a:endParaRPr sz="2800" b="0">
              <a:solidFill>
                <a:srgbClr val="000000"/>
              </a:solidFill>
              <a:highlight>
                <a:srgbClr val="FFFFFF"/>
              </a:highlight>
            </a:endParaRPr>
          </a:p>
          <a:p>
            <a:pPr marL="0" lvl="0" indent="0" algn="l" rtl="0">
              <a:lnSpc>
                <a:spcPct val="100000"/>
              </a:lnSpc>
              <a:spcBef>
                <a:spcPts val="0"/>
              </a:spcBef>
              <a:spcAft>
                <a:spcPts val="0"/>
              </a:spcAft>
              <a:buNone/>
            </a:pPr>
            <a:r>
              <a:rPr lang="en-GB" sz="2800">
                <a:solidFill>
                  <a:schemeClr val="accent2"/>
                </a:solidFill>
                <a:highlight>
                  <a:srgbClr val="FFFFFF"/>
                </a:highlight>
              </a:rPr>
              <a:t>‘Agnostic’</a:t>
            </a:r>
            <a:r>
              <a:rPr lang="en-GB" sz="2800" b="0">
                <a:solidFill>
                  <a:srgbClr val="000000"/>
                </a:solidFill>
                <a:highlight>
                  <a:srgbClr val="FFFFFF"/>
                </a:highlight>
              </a:rPr>
              <a:t> = somebody who accepts we can’t </a:t>
            </a:r>
            <a:r>
              <a:rPr lang="en-GB" sz="2800">
                <a:solidFill>
                  <a:srgbClr val="000000"/>
                </a:solidFill>
                <a:highlight>
                  <a:srgbClr val="FFFFFF"/>
                </a:highlight>
              </a:rPr>
              <a:t>know</a:t>
            </a:r>
            <a:r>
              <a:rPr lang="en-GB" sz="2800" b="0">
                <a:solidFill>
                  <a:srgbClr val="000000"/>
                </a:solidFill>
                <a:highlight>
                  <a:srgbClr val="FFFFFF"/>
                </a:highlight>
              </a:rPr>
              <a:t> whether a god exists or not</a:t>
            </a:r>
            <a:endParaRPr sz="2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73"/>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a:t>
            </a:r>
            <a:endParaRPr/>
          </a:p>
        </p:txBody>
      </p:sp>
      <p:sp>
        <p:nvSpPr>
          <p:cNvPr id="548" name="Google Shape;548;p73"/>
          <p:cNvSpPr txBox="1">
            <a:spLocks noGrp="1"/>
          </p:cNvSpPr>
          <p:nvPr>
            <p:ph type="body" idx="1"/>
          </p:nvPr>
        </p:nvSpPr>
        <p:spPr>
          <a:xfrm>
            <a:off x="663575" y="1425900"/>
            <a:ext cx="43227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‘Could the humanist understanding of reality be wrong? Of course. But, the more important question for humanists is not ‘Is this definitely true?’ but ‘Is this probably true?’ </a:t>
            </a:r>
            <a:endParaRPr sz="1800" b="0"/>
          </a:p>
          <a:p>
            <a:pPr marL="0" lvl="0" indent="0" algn="r" rtl="0">
              <a:lnSpc>
                <a:spcPct val="115000"/>
              </a:lnSpc>
              <a:spcBef>
                <a:spcPts val="0"/>
              </a:spcBef>
              <a:spcAft>
                <a:spcPts val="0"/>
              </a:spcAft>
              <a:buClr>
                <a:schemeClr val="dk1"/>
              </a:buClr>
              <a:buSzPts val="1100"/>
              <a:buFont typeface="Arial"/>
              <a:buNone/>
            </a:pPr>
            <a:r>
              <a:rPr lang="en-GB" sz="1800" b="0"/>
              <a:t>Sandi Toksvig</a:t>
            </a:r>
            <a:endParaRPr sz="1800" b="0"/>
          </a:p>
          <a:p>
            <a:pPr marL="0" lvl="0" indent="0" algn="l" rtl="0">
              <a:lnSpc>
                <a:spcPct val="100000"/>
              </a:lnSpc>
              <a:spcBef>
                <a:spcPts val="0"/>
              </a:spcBef>
              <a:spcAft>
                <a:spcPts val="0"/>
              </a:spcAft>
              <a:buNone/>
            </a:pP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49" name="Google Shape;549;p73"/>
          <p:cNvPicPr preferRelativeResize="0"/>
          <p:nvPr/>
        </p:nvPicPr>
        <p:blipFill rotWithShape="1">
          <a:blip r:embed="rId3">
            <a:alphaModFix/>
          </a:blip>
          <a:srcRect l="19683" r="19489"/>
          <a:stretch/>
        </p:blipFill>
        <p:spPr>
          <a:xfrm>
            <a:off x="5300876" y="737150"/>
            <a:ext cx="2940324" cy="32219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7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55" name="Google Shape;555;p7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56" name="Google Shape;556;p74"/>
          <p:cNvPicPr preferRelativeResize="0"/>
          <p:nvPr/>
        </p:nvPicPr>
        <p:blipFill>
          <a:blip r:embed="rId3">
            <a:alphaModFix/>
          </a:blip>
          <a:stretch>
            <a:fillRect/>
          </a:stretch>
        </p:blipFill>
        <p:spPr>
          <a:xfrm>
            <a:off x="484812" y="0"/>
            <a:ext cx="6858025"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75"/>
          <p:cNvSpPr txBox="1">
            <a:spLocks noGrp="1"/>
          </p:cNvSpPr>
          <p:nvPr>
            <p:ph type="title"/>
          </p:nvPr>
        </p:nvSpPr>
        <p:spPr>
          <a:xfrm>
            <a:off x="661475" y="489300"/>
            <a:ext cx="7533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Religion and science / religion and humanism</a:t>
            </a:r>
            <a:endParaRPr/>
          </a:p>
        </p:txBody>
      </p:sp>
      <p:sp>
        <p:nvSpPr>
          <p:cNvPr id="562" name="Google Shape;562;p75"/>
          <p:cNvSpPr txBox="1">
            <a:spLocks noGrp="1"/>
          </p:cNvSpPr>
          <p:nvPr>
            <p:ph type="body" idx="1"/>
          </p:nvPr>
        </p:nvSpPr>
        <p:spPr>
          <a:xfrm>
            <a:off x="663575" y="1425900"/>
            <a:ext cx="82512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000" b="0">
                <a:solidFill>
                  <a:srgbClr val="000000"/>
                </a:solidFill>
                <a:highlight>
                  <a:srgbClr val="FFFFFF"/>
                </a:highlight>
              </a:rPr>
              <a:t>Types of questions:</a:t>
            </a:r>
            <a:endParaRPr sz="2000" b="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457200" lvl="0" indent="-355600" algn="l" rtl="0">
              <a:lnSpc>
                <a:spcPct val="100000"/>
              </a:lnSpc>
              <a:spcBef>
                <a:spcPts val="0"/>
              </a:spcBef>
              <a:spcAft>
                <a:spcPts val="0"/>
              </a:spcAft>
              <a:buClr>
                <a:srgbClr val="000000"/>
              </a:buClr>
              <a:buSzPts val="2000"/>
              <a:buAutoNum type="arabicParenR"/>
            </a:pPr>
            <a:r>
              <a:rPr lang="en-GB" sz="2000" b="0">
                <a:solidFill>
                  <a:srgbClr val="000000"/>
                </a:solidFill>
                <a:highlight>
                  <a:srgbClr val="FFFFFF"/>
                </a:highlight>
              </a:rPr>
              <a:t>Questions science has answered</a:t>
            </a:r>
            <a:endParaRPr sz="2000" b="0">
              <a:solidFill>
                <a:srgbClr val="000000"/>
              </a:solidFill>
              <a:highlight>
                <a:srgbClr val="FFFFFF"/>
              </a:highlight>
            </a:endParaRPr>
          </a:p>
          <a:p>
            <a:pPr marL="457200" lvl="0" indent="-355600" algn="l" rtl="0">
              <a:lnSpc>
                <a:spcPct val="100000"/>
              </a:lnSpc>
              <a:spcBef>
                <a:spcPts val="0"/>
              </a:spcBef>
              <a:spcAft>
                <a:spcPts val="0"/>
              </a:spcAft>
              <a:buClr>
                <a:srgbClr val="000000"/>
              </a:buClr>
              <a:buSzPts val="2000"/>
              <a:buAutoNum type="arabicParenR"/>
            </a:pPr>
            <a:r>
              <a:rPr lang="en-GB" sz="2000" b="0">
                <a:solidFill>
                  <a:srgbClr val="000000"/>
                </a:solidFill>
                <a:highlight>
                  <a:srgbClr val="FFFFFF"/>
                </a:highlight>
              </a:rPr>
              <a:t>Questions science might possibly answer in the future</a:t>
            </a:r>
            <a:endParaRPr sz="2000" b="0">
              <a:solidFill>
                <a:srgbClr val="000000"/>
              </a:solidFill>
              <a:highlight>
                <a:srgbClr val="FFFFFF"/>
              </a:highlight>
            </a:endParaRPr>
          </a:p>
          <a:p>
            <a:pPr marL="457200" lvl="0" indent="-355600" algn="l" rtl="0">
              <a:lnSpc>
                <a:spcPct val="100000"/>
              </a:lnSpc>
              <a:spcBef>
                <a:spcPts val="0"/>
              </a:spcBef>
              <a:spcAft>
                <a:spcPts val="0"/>
              </a:spcAft>
              <a:buClr>
                <a:srgbClr val="000000"/>
              </a:buClr>
              <a:buSzPts val="2000"/>
              <a:buAutoNum type="arabicParenR"/>
            </a:pPr>
            <a:r>
              <a:rPr lang="en-GB" sz="2000" b="0">
                <a:solidFill>
                  <a:srgbClr val="000000"/>
                </a:solidFill>
                <a:highlight>
                  <a:srgbClr val="FFFFFF"/>
                </a:highlight>
              </a:rPr>
              <a:t>Questions which science cannot answer</a:t>
            </a:r>
            <a:endParaRPr sz="2000" b="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0" lvl="0" indent="0" algn="l" rtl="0">
              <a:lnSpc>
                <a:spcPct val="100000"/>
              </a:lnSpc>
              <a:spcBef>
                <a:spcPts val="0"/>
              </a:spcBef>
              <a:spcAft>
                <a:spcPts val="0"/>
              </a:spcAft>
              <a:buNone/>
            </a:pPr>
            <a:r>
              <a:rPr lang="en-GB" sz="2000">
                <a:solidFill>
                  <a:srgbClr val="000000"/>
                </a:solidFill>
                <a:highlight>
                  <a:srgbClr val="FFFFFF"/>
                </a:highlight>
              </a:rPr>
              <a:t>Do we need religion to answer the questions science cannot answer or can we rely on other resources?</a:t>
            </a:r>
            <a:endParaRPr sz="200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0" lvl="0" indent="0" algn="l" rtl="0">
              <a:lnSpc>
                <a:spcPct val="100000"/>
              </a:lnSpc>
              <a:spcBef>
                <a:spcPts val="0"/>
              </a:spcBef>
              <a:spcAft>
                <a:spcPts val="0"/>
              </a:spcAft>
              <a:buNone/>
            </a:pPr>
            <a:endParaRPr sz="20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63" name="Google Shape;563;p75"/>
          <p:cNvPicPr preferRelativeResize="0"/>
          <p:nvPr/>
        </p:nvPicPr>
        <p:blipFill rotWithShape="1">
          <a:blip r:embed="rId3">
            <a:alphaModFix/>
          </a:blip>
          <a:srcRect l="16246" t="14090" r="15920" b="18845"/>
          <a:stretch/>
        </p:blipFill>
        <p:spPr>
          <a:xfrm>
            <a:off x="6963900" y="1542600"/>
            <a:ext cx="1844650" cy="1389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76"/>
          <p:cNvSpPr txBox="1">
            <a:spLocks noGrp="1"/>
          </p:cNvSpPr>
          <p:nvPr>
            <p:ph type="title"/>
          </p:nvPr>
        </p:nvSpPr>
        <p:spPr>
          <a:xfrm>
            <a:off x="661475" y="489300"/>
            <a:ext cx="7533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Religion and science / religion and humanism</a:t>
            </a:r>
            <a:endParaRPr/>
          </a:p>
        </p:txBody>
      </p:sp>
      <p:sp>
        <p:nvSpPr>
          <p:cNvPr id="569" name="Google Shape;569;p76"/>
          <p:cNvSpPr txBox="1">
            <a:spLocks noGrp="1"/>
          </p:cNvSpPr>
          <p:nvPr>
            <p:ph type="body" idx="1"/>
          </p:nvPr>
        </p:nvSpPr>
        <p:spPr>
          <a:xfrm>
            <a:off x="663575" y="1425900"/>
            <a:ext cx="82512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endParaRPr sz="2000" b="0">
              <a:solidFill>
                <a:srgbClr val="000000"/>
              </a:solidFill>
              <a:highlight>
                <a:srgbClr val="FFFFFF"/>
              </a:highlight>
            </a:endParaRPr>
          </a:p>
          <a:p>
            <a:pPr marL="0" lvl="0" indent="0" algn="l" rtl="0">
              <a:lnSpc>
                <a:spcPct val="100000"/>
              </a:lnSpc>
              <a:spcBef>
                <a:spcPts val="0"/>
              </a:spcBef>
              <a:spcAft>
                <a:spcPts val="0"/>
              </a:spcAft>
              <a:buNone/>
            </a:pPr>
            <a:r>
              <a:rPr lang="en-GB" sz="1800">
                <a:solidFill>
                  <a:srgbClr val="000000"/>
                </a:solidFill>
                <a:highlight>
                  <a:srgbClr val="FFFFFF"/>
                </a:highlight>
              </a:rPr>
              <a:t>The humanist approach</a:t>
            </a:r>
            <a:r>
              <a:rPr lang="en-GB" sz="1800" b="0">
                <a:solidFill>
                  <a:srgbClr val="000000"/>
                </a:solidFill>
                <a:highlight>
                  <a:srgbClr val="FFFFFF"/>
                </a:highlight>
              </a:rPr>
              <a:t> = science </a:t>
            </a:r>
            <a:r>
              <a:rPr lang="en-GB" sz="1800" b="0" u="sng">
                <a:solidFill>
                  <a:srgbClr val="000000"/>
                </a:solidFill>
                <a:highlight>
                  <a:srgbClr val="FFFFFF"/>
                </a:highlight>
              </a:rPr>
              <a:t>and</a:t>
            </a:r>
            <a:r>
              <a:rPr lang="en-GB" sz="1800" b="0">
                <a:solidFill>
                  <a:srgbClr val="000000"/>
                </a:solidFill>
                <a:highlight>
                  <a:srgbClr val="FFFFFF"/>
                </a:highlight>
              </a:rPr>
              <a:t> </a:t>
            </a:r>
            <a:r>
              <a:rPr lang="en-GB" sz="1800" b="0"/>
              <a:t>philosophy, literature, the arts, and history</a:t>
            </a:r>
            <a:endParaRPr sz="1800" b="0"/>
          </a:p>
          <a:p>
            <a:pPr marL="0" lvl="0" indent="0" algn="l" rtl="0">
              <a:lnSpc>
                <a:spcPct val="100000"/>
              </a:lnSpc>
              <a:spcBef>
                <a:spcPts val="0"/>
              </a:spcBef>
              <a:spcAft>
                <a:spcPts val="0"/>
              </a:spcAft>
              <a:buNone/>
            </a:pPr>
            <a:endParaRPr sz="1800" b="0"/>
          </a:p>
          <a:p>
            <a:pPr marL="0" lvl="0" indent="0" algn="l" rtl="0">
              <a:lnSpc>
                <a:spcPct val="100000"/>
              </a:lnSpc>
              <a:spcBef>
                <a:spcPts val="0"/>
              </a:spcBef>
              <a:spcAft>
                <a:spcPts val="0"/>
              </a:spcAft>
              <a:buNone/>
            </a:pPr>
            <a:r>
              <a:rPr lang="en-GB" sz="1800" b="0"/>
              <a:t>(Relying on human thought and experience without the need for religion)</a:t>
            </a:r>
            <a:endParaRPr sz="1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70" name="Google Shape;570;p76"/>
          <p:cNvPicPr preferRelativeResize="0"/>
          <p:nvPr/>
        </p:nvPicPr>
        <p:blipFill>
          <a:blip r:embed="rId3">
            <a:alphaModFix/>
          </a:blip>
          <a:stretch>
            <a:fillRect/>
          </a:stretch>
        </p:blipFill>
        <p:spPr>
          <a:xfrm>
            <a:off x="2579200" y="3031025"/>
            <a:ext cx="1184625" cy="1338475"/>
          </a:xfrm>
          <a:prstGeom prst="rect">
            <a:avLst/>
          </a:prstGeom>
          <a:noFill/>
          <a:ln>
            <a:noFill/>
          </a:ln>
        </p:spPr>
      </p:pic>
      <p:pic>
        <p:nvPicPr>
          <p:cNvPr id="571" name="Google Shape;571;p76"/>
          <p:cNvPicPr preferRelativeResize="0"/>
          <p:nvPr/>
        </p:nvPicPr>
        <p:blipFill>
          <a:blip r:embed="rId4">
            <a:alphaModFix/>
          </a:blip>
          <a:stretch>
            <a:fillRect/>
          </a:stretch>
        </p:blipFill>
        <p:spPr>
          <a:xfrm>
            <a:off x="4050125" y="3178875"/>
            <a:ext cx="2428875" cy="1190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77"/>
          <p:cNvSpPr txBox="1">
            <a:spLocks noGrp="1"/>
          </p:cNvSpPr>
          <p:nvPr>
            <p:ph type="title"/>
          </p:nvPr>
        </p:nvSpPr>
        <p:spPr>
          <a:xfrm>
            <a:off x="661475" y="489300"/>
            <a:ext cx="7319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Understanding the world: humanist responses</a:t>
            </a:r>
            <a:endParaRPr/>
          </a:p>
        </p:txBody>
      </p:sp>
      <p:sp>
        <p:nvSpPr>
          <p:cNvPr id="577" name="Google Shape;577;p77"/>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 humanist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15000"/>
              </a:lnSpc>
              <a:spcBef>
                <a:spcPts val="0"/>
              </a:spcBef>
              <a:spcAft>
                <a:spcPts val="0"/>
              </a:spcAft>
              <a:buSzPts val="1600"/>
              <a:buFont typeface="Calibri"/>
              <a:buAutoNum type="arabicParenR"/>
            </a:pPr>
            <a:r>
              <a:rPr lang="en-GB" b="0" dirty="0"/>
              <a:t>Science does not give us certainty so there’s no point even trying to answer questions about the world.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There are still many things we can’t explain so there must be a mysterious, supernatural side to reality</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We need religion to answer the questions that science can’t answer</a:t>
            </a:r>
            <a:endParaRPr sz="2100" b="0" dirty="0"/>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78"/>
          <p:cNvSpPr txBox="1">
            <a:spLocks noGrp="1"/>
          </p:cNvSpPr>
          <p:nvPr>
            <p:ph type="title"/>
          </p:nvPr>
        </p:nvSpPr>
        <p:spPr>
          <a:xfrm>
            <a:off x="661475" y="489300"/>
            <a:ext cx="6858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understanding of the world</a:t>
            </a:r>
            <a:endParaRPr/>
          </a:p>
        </p:txBody>
      </p:sp>
      <p:sp>
        <p:nvSpPr>
          <p:cNvPr id="583" name="Google Shape;583;p78"/>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Clr>
                <a:schemeClr val="dk1"/>
              </a:buClr>
              <a:buSzPts val="2200"/>
              <a:buAutoNum type="arabicParenR"/>
            </a:pPr>
            <a:r>
              <a:rPr lang="en-GB" sz="2200" b="0" dirty="0"/>
              <a:t>We should adopt a </a:t>
            </a:r>
            <a:r>
              <a:rPr lang="en-GB" sz="2200" dirty="0"/>
              <a:t>sceptical</a:t>
            </a:r>
            <a:r>
              <a:rPr lang="en-GB" sz="2200" b="0" dirty="0"/>
              <a:t> approach to the search for knowledge</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dirty="0"/>
              <a:t>Science</a:t>
            </a:r>
            <a:r>
              <a:rPr lang="en-GB" sz="2200" b="0" dirty="0"/>
              <a:t> provides the best way of answering questions about the world</a:t>
            </a:r>
          </a:p>
          <a:p>
            <a:pPr marL="457200" lvl="0" indent="-368300" algn="l" rtl="0">
              <a:lnSpc>
                <a:spcPct val="115000"/>
              </a:lnSpc>
              <a:spcBef>
                <a:spcPts val="0"/>
              </a:spcBef>
              <a:spcAft>
                <a:spcPts val="0"/>
              </a:spcAft>
              <a:buClr>
                <a:schemeClr val="dk1"/>
              </a:buClr>
              <a:buSzPts val="2200"/>
              <a:buAutoNum type="arabicParenR"/>
            </a:pPr>
            <a:endParaRPr lang="en-GB" sz="2200" b="0" dirty="0"/>
          </a:p>
          <a:p>
            <a:pPr marL="457200" lvl="0" indent="-368300" algn="l" rtl="0">
              <a:lnSpc>
                <a:spcPct val="115000"/>
              </a:lnSpc>
              <a:spcBef>
                <a:spcPts val="0"/>
              </a:spcBef>
              <a:spcAft>
                <a:spcPts val="0"/>
              </a:spcAft>
              <a:buClr>
                <a:schemeClr val="dk1"/>
              </a:buClr>
              <a:buSzPts val="2200"/>
              <a:buAutoNum type="arabicParenR"/>
            </a:pPr>
            <a:r>
              <a:rPr lang="en-GB" sz="2200" b="0" dirty="0"/>
              <a:t>The world is a </a:t>
            </a:r>
            <a:r>
              <a:rPr lang="en-GB" sz="2200" dirty="0"/>
              <a:t>natural</a:t>
            </a:r>
            <a:r>
              <a:rPr lang="en-GB" sz="2200" b="0" dirty="0"/>
              <a:t> place and we should look for natural explanations</a:t>
            </a:r>
            <a:endParaRPr sz="2400" b="0" dirty="0"/>
          </a:p>
          <a:p>
            <a:pPr marL="0" lvl="0" indent="0" algn="l" rtl="0">
              <a:lnSpc>
                <a:spcPct val="108750"/>
              </a:lnSpc>
              <a:spcBef>
                <a:spcPts val="0"/>
              </a:spcBef>
              <a:spcAft>
                <a:spcPts val="0"/>
              </a:spcAft>
              <a:buClr>
                <a:schemeClr val="dk1"/>
              </a:buClr>
              <a:buSzPts val="1600"/>
              <a:buNone/>
            </a:pPr>
            <a:endParaRPr dirty="0"/>
          </a:p>
        </p:txBody>
      </p:sp>
      <p:pic>
        <p:nvPicPr>
          <p:cNvPr id="584" name="Google Shape;584;p78"/>
          <p:cNvPicPr preferRelativeResize="0"/>
          <p:nvPr/>
        </p:nvPicPr>
        <p:blipFill>
          <a:blip r:embed="rId3">
            <a:alphaModFix/>
          </a:blip>
          <a:stretch>
            <a:fillRect/>
          </a:stretch>
        </p:blipFill>
        <p:spPr>
          <a:xfrm>
            <a:off x="6412325" y="1401775"/>
            <a:ext cx="2068100" cy="2150825"/>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876</Words>
  <Application>Microsoft Office PowerPoint</Application>
  <PresentationFormat>On-screen Show (16:9)</PresentationFormat>
  <Paragraphs>124</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Default Theme</vt:lpstr>
      <vt:lpstr>Understanding the world</vt:lpstr>
      <vt:lpstr>A humanist approach to life: a summary</vt:lpstr>
      <vt:lpstr>A humanist understanding of the world</vt:lpstr>
      <vt:lpstr>A sceptical approach</vt:lpstr>
      <vt:lpstr>Understanding the world</vt:lpstr>
      <vt:lpstr>The humanist approach</vt:lpstr>
      <vt:lpstr>Evidence</vt:lpstr>
      <vt:lpstr>Science</vt:lpstr>
      <vt:lpstr>Understanding the world</vt:lpstr>
      <vt:lpstr>Curiosity and wonder</vt:lpstr>
      <vt:lpstr>Humanists believe the world is a natural place          We should always look for natural explanations</vt:lpstr>
      <vt:lpstr>Supernatural</vt:lpstr>
      <vt:lpstr>PowerPoint Presentation</vt:lpstr>
      <vt:lpstr>Understanding the world</vt:lpstr>
      <vt:lpstr>PowerPoint Presentation</vt:lpstr>
      <vt:lpstr>Religion and science / religion and humanism</vt:lpstr>
      <vt:lpstr>Religion and science / religion and humanism</vt:lpstr>
      <vt:lpstr>Understanding the world: humanist responses</vt:lpstr>
      <vt:lpstr>A humanist understanding of the world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world</dc:title>
  <dc:creator>Luke Donnellan</dc:creator>
  <cp:lastModifiedBy>Luke Donnellan</cp:lastModifiedBy>
  <cp:revision>3</cp:revision>
  <dcterms:modified xsi:type="dcterms:W3CDTF">2021-11-03T16:32:04Z</dcterms:modified>
</cp:coreProperties>
</file>