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0"/>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Lst>
  <p:sldSz cx="9144000" cy="5143500" type="screen16x9"/>
  <p:notesSz cx="6858000" cy="9144000"/>
  <p:embeddedFontLst>
    <p:embeddedFont>
      <p:font typeface="Arial Black" panose="020B0A04020102020204" pitchFamily="34" charset="0"/>
      <p:regular r:id="rId21"/>
      <p:bold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f1e7e98f23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gf1e7e98f23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8b05741147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g8b05741147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e41849a877_0_302: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ge41849a877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e41849a877_0_308: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ge41849a877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8b05741147_0_484: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g8b05741147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8b05741147_0_520: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g8b05741147_0_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e41849a877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ge41849a877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e41849a877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6" name="Google Shape;426;ge41849a877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8b05741147_0_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5" name="Google Shape;435;g8b05741147_0_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e192842d3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e192842d3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e41849a877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ge41849a877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ea9220cb3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gea9220cb3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ea9220cf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3" name="Google Shape;463;gea9220cf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e41849a877_0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ge41849a877_0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e41849a877_0_331: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e41849a877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f18c3af7c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6" name="Google Shape;496;gf18c3af7c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f18c3af7c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3" name="Google Shape;503;gf18c3af7c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jpg"/></Relationships>
</file>

<file path=ppt/slides/_rels/slide6.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18" Type="http://schemas.openxmlformats.org/officeDocument/2006/relationships/image" Target="../media/image31.png"/><Relationship Id="rId3" Type="http://schemas.openxmlformats.org/officeDocument/2006/relationships/image" Target="../media/image16.jpg"/><Relationship Id="rId21" Type="http://schemas.openxmlformats.org/officeDocument/2006/relationships/image" Target="../media/image34.png"/><Relationship Id="rId7" Type="http://schemas.openxmlformats.org/officeDocument/2006/relationships/image" Target="../media/image20.jpg"/><Relationship Id="rId12" Type="http://schemas.openxmlformats.org/officeDocument/2006/relationships/image" Target="../media/image25.png"/><Relationship Id="rId17" Type="http://schemas.openxmlformats.org/officeDocument/2006/relationships/image" Target="../media/image30.jpg"/><Relationship Id="rId2" Type="http://schemas.openxmlformats.org/officeDocument/2006/relationships/notesSlide" Target="../notesSlides/notesSlide6.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5" Type="http://schemas.openxmlformats.org/officeDocument/2006/relationships/image" Target="../media/image28.png"/><Relationship Id="rId23" Type="http://schemas.openxmlformats.org/officeDocument/2006/relationships/image" Target="../media/image36.jpg"/><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 Id="rId22"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1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The one life</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3"/>
          <p:cNvSpPr txBox="1">
            <a:spLocks noGrp="1"/>
          </p:cNvSpPr>
          <p:nvPr>
            <p:ph type="title"/>
          </p:nvPr>
        </p:nvSpPr>
        <p:spPr>
          <a:xfrm>
            <a:off x="661476" y="489300"/>
            <a:ext cx="6618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351" name="Google Shape;351;p43"/>
          <p:cNvSpPr txBox="1">
            <a:spLocks noGrp="1"/>
          </p:cNvSpPr>
          <p:nvPr>
            <p:ph type="body" idx="1"/>
          </p:nvPr>
        </p:nvSpPr>
        <p:spPr>
          <a:xfrm>
            <a:off x="663575" y="1425900"/>
            <a:ext cx="6227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the world is a </a:t>
            </a:r>
            <a:r>
              <a:rPr lang="en-GB" dirty="0"/>
              <a:t>natural</a:t>
            </a:r>
            <a:r>
              <a:rPr lang="en-GB" b="0" dirty="0"/>
              <a:t> place and </a:t>
            </a:r>
            <a:r>
              <a:rPr lang="en-GB" dirty="0"/>
              <a:t>science</a:t>
            </a:r>
            <a:r>
              <a:rPr lang="en-GB" b="0" dirty="0"/>
              <a:t> gives us the best way to understand it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be </a:t>
            </a:r>
            <a:r>
              <a:rPr lang="en-GB" dirty="0"/>
              <a:t>free</a:t>
            </a:r>
            <a:r>
              <a:rPr lang="en-GB" b="0" dirty="0"/>
              <a:t> to make the most of the </a:t>
            </a:r>
            <a:r>
              <a:rPr lang="en-GB" dirty="0"/>
              <a:t>one life </a:t>
            </a:r>
            <a:r>
              <a:rPr lang="en-GB" b="0" dirty="0"/>
              <a:t>we have, seeking </a:t>
            </a:r>
            <a:r>
              <a:rPr lang="en-GB" dirty="0"/>
              <a:t>happiness</a:t>
            </a:r>
            <a:r>
              <a:rPr lang="en-GB" b="0" dirty="0"/>
              <a:t>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consider the impact of our actions on other people and animals</a:t>
            </a:r>
            <a:endParaRPr sz="2900"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4"/>
          <p:cNvSpPr txBox="1">
            <a:spLocks noGrp="1"/>
          </p:cNvSpPr>
          <p:nvPr>
            <p:ph type="title"/>
          </p:nvPr>
        </p:nvSpPr>
        <p:spPr>
          <a:xfrm>
            <a:off x="661475" y="489300"/>
            <a:ext cx="7149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 to living a happy life</a:t>
            </a:r>
            <a:endParaRPr/>
          </a:p>
        </p:txBody>
      </p:sp>
      <p:sp>
        <p:nvSpPr>
          <p:cNvPr id="357" name="Google Shape;357;p44"/>
          <p:cNvSpPr txBox="1">
            <a:spLocks noGrp="1"/>
          </p:cNvSpPr>
          <p:nvPr>
            <p:ph type="body" idx="1"/>
          </p:nvPr>
        </p:nvSpPr>
        <p:spPr>
          <a:xfrm>
            <a:off x="663575" y="1425900"/>
            <a:ext cx="58632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We have </a:t>
            </a:r>
            <a:r>
              <a:rPr lang="en-GB" sz="2000" dirty="0"/>
              <a:t>one life</a:t>
            </a:r>
            <a:r>
              <a:rPr lang="en-GB" sz="2000" b="0" dirty="0"/>
              <a:t> and we should make the most of it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Everyone should have the </a:t>
            </a:r>
            <a:r>
              <a:rPr lang="en-GB" sz="2000" dirty="0"/>
              <a:t>freedom</a:t>
            </a:r>
            <a:r>
              <a:rPr lang="en-GB" sz="2000" b="0" dirty="0"/>
              <a:t> to pursue what makes them </a:t>
            </a:r>
            <a:r>
              <a:rPr lang="en-GB" sz="2000" dirty="0"/>
              <a:t>happy</a:t>
            </a:r>
            <a:r>
              <a:rPr lang="en-GB" sz="2000" b="0" dirty="0"/>
              <a:t>, as long as they cause no harm</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We should be </a:t>
            </a:r>
            <a:r>
              <a:rPr lang="en-GB" sz="2000" dirty="0"/>
              <a:t>tolerant</a:t>
            </a:r>
            <a:r>
              <a:rPr lang="en-GB" sz="2000" b="0" dirty="0"/>
              <a:t> of those whose choices are different from our own</a:t>
            </a:r>
            <a:endParaRPr sz="2000" b="0" dirty="0"/>
          </a:p>
          <a:p>
            <a:pPr marL="0" lvl="0" indent="0" algn="l" rtl="0">
              <a:lnSpc>
                <a:spcPct val="108750"/>
              </a:lnSpc>
              <a:spcBef>
                <a:spcPts val="0"/>
              </a:spcBef>
              <a:spcAft>
                <a:spcPts val="0"/>
              </a:spcAft>
              <a:buClr>
                <a:schemeClr val="dk1"/>
              </a:buClr>
              <a:buSzPts val="1600"/>
              <a:buNone/>
            </a:pPr>
            <a:endParaRPr dirty="0"/>
          </a:p>
        </p:txBody>
      </p:sp>
      <p:pic>
        <p:nvPicPr>
          <p:cNvPr id="358" name="Google Shape;358;p44"/>
          <p:cNvPicPr preferRelativeResize="0"/>
          <p:nvPr/>
        </p:nvPicPr>
        <p:blipFill>
          <a:blip r:embed="rId3">
            <a:alphaModFix/>
          </a:blip>
          <a:stretch>
            <a:fillRect/>
          </a:stretch>
        </p:blipFill>
        <p:spPr>
          <a:xfrm>
            <a:off x="6569380" y="1158900"/>
            <a:ext cx="2014150" cy="2493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5"/>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A HUMANIST SYMBOL</a:t>
            </a:r>
            <a:endParaRPr>
              <a:solidFill>
                <a:srgbClr val="E87722"/>
              </a:solidFill>
            </a:endParaRPr>
          </a:p>
        </p:txBody>
      </p:sp>
      <p:sp>
        <p:nvSpPr>
          <p:cNvPr id="364" name="Google Shape;364;p45"/>
          <p:cNvSpPr txBox="1">
            <a:spLocks noGrp="1"/>
          </p:cNvSpPr>
          <p:nvPr>
            <p:ph type="body" idx="1"/>
          </p:nvPr>
        </p:nvSpPr>
        <p:spPr>
          <a:xfrm>
            <a:off x="663575" y="1276350"/>
            <a:ext cx="5573100" cy="2997300"/>
          </a:xfrm>
          <a:prstGeom prst="rect">
            <a:avLst/>
          </a:prstGeom>
          <a:noFill/>
          <a:ln>
            <a:noFill/>
          </a:ln>
        </p:spPr>
        <p:txBody>
          <a:bodyPr spcFirstLastPara="1" wrap="square" lIns="0" tIns="0" rIns="0" bIns="0" anchor="t" anchorCtr="0">
            <a:noAutofit/>
          </a:bodyPr>
          <a:lstStyle/>
          <a:p>
            <a:pPr marL="457200" lvl="0" indent="-355600" algn="l" rtl="0">
              <a:lnSpc>
                <a:spcPct val="108750"/>
              </a:lnSpc>
              <a:spcBef>
                <a:spcPts val="0"/>
              </a:spcBef>
              <a:spcAft>
                <a:spcPts val="0"/>
              </a:spcAft>
              <a:buSzPts val="2000"/>
              <a:buAutoNum type="arabicParenR"/>
            </a:pPr>
            <a:r>
              <a:rPr lang="en-GB" sz="2000" b="0" dirty="0"/>
              <a:t>What does this symbol look like to you?</a:t>
            </a:r>
          </a:p>
          <a:p>
            <a:pPr marL="457200" lvl="0" indent="-355600" algn="l" rtl="0">
              <a:lnSpc>
                <a:spcPct val="108750"/>
              </a:lnSpc>
              <a:spcBef>
                <a:spcPts val="0"/>
              </a:spcBef>
              <a:spcAft>
                <a:spcPts val="0"/>
              </a:spcAft>
              <a:buSzPts val="2000"/>
              <a:buAutoNum type="arabicParenR"/>
            </a:pPr>
            <a:endParaRPr lang="en-GB" sz="2000" b="0" dirty="0"/>
          </a:p>
          <a:p>
            <a:pPr marL="457200" lvl="0" indent="-355600" algn="l" rtl="0">
              <a:lnSpc>
                <a:spcPct val="108750"/>
              </a:lnSpc>
              <a:spcBef>
                <a:spcPts val="0"/>
              </a:spcBef>
              <a:spcAft>
                <a:spcPts val="0"/>
              </a:spcAft>
              <a:buSzPts val="2000"/>
              <a:buAutoNum type="arabicParenR"/>
            </a:pPr>
            <a:r>
              <a:rPr lang="en-GB" sz="2000" b="0" dirty="0"/>
              <a:t>What does it make you think of?</a:t>
            </a:r>
          </a:p>
          <a:p>
            <a:pPr marL="457200" lvl="0" indent="-355600" algn="l" rtl="0">
              <a:lnSpc>
                <a:spcPct val="108750"/>
              </a:lnSpc>
              <a:spcBef>
                <a:spcPts val="0"/>
              </a:spcBef>
              <a:spcAft>
                <a:spcPts val="0"/>
              </a:spcAft>
              <a:buSzPts val="2000"/>
              <a:buAutoNum type="arabicParenR"/>
            </a:pPr>
            <a:endParaRPr lang="en-GB" sz="2000" b="0" dirty="0"/>
          </a:p>
          <a:p>
            <a:pPr marL="457200" lvl="0" indent="-355600" algn="l" rtl="0">
              <a:lnSpc>
                <a:spcPct val="108750"/>
              </a:lnSpc>
              <a:spcBef>
                <a:spcPts val="0"/>
              </a:spcBef>
              <a:spcAft>
                <a:spcPts val="0"/>
              </a:spcAft>
              <a:buSzPts val="2000"/>
              <a:buAutoNum type="arabicParenR"/>
            </a:pPr>
            <a:r>
              <a:rPr lang="en-GB" sz="2000" b="0" dirty="0"/>
              <a:t>When might you stand like that?</a:t>
            </a:r>
          </a:p>
          <a:p>
            <a:pPr marL="457200" lvl="0" indent="-355600" algn="l" rtl="0">
              <a:lnSpc>
                <a:spcPct val="108750"/>
              </a:lnSpc>
              <a:spcBef>
                <a:spcPts val="0"/>
              </a:spcBef>
              <a:spcAft>
                <a:spcPts val="0"/>
              </a:spcAft>
              <a:buSzPts val="2000"/>
              <a:buAutoNum type="arabicParenR"/>
            </a:pPr>
            <a:endParaRPr lang="en-GB" sz="2000" b="0" dirty="0"/>
          </a:p>
          <a:p>
            <a:pPr marL="457200" lvl="0" indent="-355600" algn="l" rtl="0">
              <a:lnSpc>
                <a:spcPct val="108750"/>
              </a:lnSpc>
              <a:spcBef>
                <a:spcPts val="0"/>
              </a:spcBef>
              <a:spcAft>
                <a:spcPts val="0"/>
              </a:spcAft>
              <a:buSzPts val="2000"/>
              <a:buAutoNum type="arabicParenR"/>
            </a:pPr>
            <a:r>
              <a:rPr lang="en-GB" sz="2000" b="0" dirty="0"/>
              <a:t>Why do you think humanists organisations choose to use this symbol?</a:t>
            </a:r>
            <a:endParaRPr sz="2000" dirty="0"/>
          </a:p>
          <a:p>
            <a:pPr marL="0" lvl="0" indent="0" algn="l" rtl="0">
              <a:lnSpc>
                <a:spcPct val="108750"/>
              </a:lnSpc>
              <a:spcBef>
                <a:spcPts val="0"/>
              </a:spcBef>
              <a:spcAft>
                <a:spcPts val="0"/>
              </a:spcAft>
              <a:buClr>
                <a:schemeClr val="dk1"/>
              </a:buClr>
              <a:buSzPts val="1600"/>
              <a:buNone/>
            </a:pPr>
            <a:endParaRPr b="0" dirty="0"/>
          </a:p>
          <a:p>
            <a:pPr marL="0" lvl="0" indent="0" algn="l" rtl="0">
              <a:lnSpc>
                <a:spcPct val="108750"/>
              </a:lnSpc>
              <a:spcBef>
                <a:spcPts val="0"/>
              </a:spcBef>
              <a:spcAft>
                <a:spcPts val="0"/>
              </a:spcAft>
              <a:buClr>
                <a:schemeClr val="dk1"/>
              </a:buClr>
              <a:buSzPts val="1600"/>
              <a:buNone/>
            </a:pPr>
            <a:endParaRPr b="0" dirty="0"/>
          </a:p>
          <a:p>
            <a:pPr marL="0" lvl="0" indent="0" algn="l" rtl="0">
              <a:lnSpc>
                <a:spcPct val="108750"/>
              </a:lnSpc>
              <a:spcBef>
                <a:spcPts val="0"/>
              </a:spcBef>
              <a:spcAft>
                <a:spcPts val="0"/>
              </a:spcAft>
              <a:buClr>
                <a:schemeClr val="dk1"/>
              </a:buClr>
              <a:buSzPts val="1600"/>
              <a:buNone/>
            </a:pPr>
            <a:endParaRPr dirty="0"/>
          </a:p>
        </p:txBody>
      </p:sp>
      <p:pic>
        <p:nvPicPr>
          <p:cNvPr id="365" name="Google Shape;365;p45" descr="Happy Human original w100"/>
          <p:cNvPicPr preferRelativeResize="0"/>
          <p:nvPr/>
        </p:nvPicPr>
        <p:blipFill rotWithShape="1">
          <a:blip r:embed="rId3">
            <a:alphaModFix/>
          </a:blip>
          <a:srcRect/>
          <a:stretch/>
        </p:blipFill>
        <p:spPr>
          <a:xfrm>
            <a:off x="6351574" y="438150"/>
            <a:ext cx="1420825" cy="39072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6"/>
          <p:cNvSpPr txBox="1">
            <a:spLocks noGrp="1"/>
          </p:cNvSpPr>
          <p:nvPr>
            <p:ph type="title"/>
          </p:nvPr>
        </p:nvSpPr>
        <p:spPr>
          <a:xfrm>
            <a:off x="661481" y="489293"/>
            <a:ext cx="6120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HAPPY HUMAN</a:t>
            </a:r>
            <a:endParaRPr/>
          </a:p>
        </p:txBody>
      </p:sp>
      <p:sp>
        <p:nvSpPr>
          <p:cNvPr id="371" name="Google Shape;371;p46"/>
          <p:cNvSpPr txBox="1">
            <a:spLocks noGrp="1"/>
          </p:cNvSpPr>
          <p:nvPr>
            <p:ph type="body" idx="1"/>
          </p:nvPr>
        </p:nvSpPr>
        <p:spPr>
          <a:xfrm>
            <a:off x="661481" y="1581149"/>
            <a:ext cx="4596300" cy="2549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800"/>
              <a:buNone/>
            </a:pPr>
            <a:endParaRPr sz="1800"/>
          </a:p>
          <a:p>
            <a:pPr marL="0" lvl="0" indent="0" algn="l" rtl="0">
              <a:lnSpc>
                <a:spcPct val="100000"/>
              </a:lnSpc>
              <a:spcBef>
                <a:spcPts val="0"/>
              </a:spcBef>
              <a:spcAft>
                <a:spcPts val="0"/>
              </a:spcAft>
              <a:buClr>
                <a:schemeClr val="dk1"/>
              </a:buClr>
              <a:buSzPts val="1800"/>
              <a:buNone/>
            </a:pPr>
            <a:endParaRPr sz="1800"/>
          </a:p>
          <a:p>
            <a:pPr marL="0" lvl="0" indent="0" algn="l" rtl="0">
              <a:lnSpc>
                <a:spcPct val="100000"/>
              </a:lnSpc>
              <a:spcBef>
                <a:spcPts val="0"/>
              </a:spcBef>
              <a:spcAft>
                <a:spcPts val="0"/>
              </a:spcAft>
              <a:buClr>
                <a:schemeClr val="dk1"/>
              </a:buClr>
              <a:buSzPts val="1800"/>
              <a:buNone/>
            </a:pPr>
            <a:endParaRPr sz="1800"/>
          </a:p>
          <a:p>
            <a:pPr marL="0" lvl="0" indent="0" algn="l" rtl="0">
              <a:lnSpc>
                <a:spcPct val="100000"/>
              </a:lnSpc>
              <a:spcBef>
                <a:spcPts val="0"/>
              </a:spcBef>
              <a:spcAft>
                <a:spcPts val="0"/>
              </a:spcAft>
              <a:buClr>
                <a:schemeClr val="dk1"/>
              </a:buClr>
              <a:buSzPts val="1800"/>
              <a:buNone/>
            </a:pPr>
            <a:endParaRPr sz="1800"/>
          </a:p>
          <a:p>
            <a:pPr marL="0" lvl="0" indent="0" algn="r" rtl="0">
              <a:lnSpc>
                <a:spcPct val="100000"/>
              </a:lnSpc>
              <a:spcBef>
                <a:spcPts val="0"/>
              </a:spcBef>
              <a:spcAft>
                <a:spcPts val="0"/>
              </a:spcAft>
              <a:buClr>
                <a:schemeClr val="dk1"/>
              </a:buClr>
              <a:buSzPts val="1800"/>
              <a:buNone/>
            </a:pPr>
            <a:endParaRPr sz="1800" b="0"/>
          </a:p>
          <a:p>
            <a:pPr marL="0" lvl="0" indent="0" algn="l" rtl="0">
              <a:lnSpc>
                <a:spcPct val="108750"/>
              </a:lnSpc>
              <a:spcBef>
                <a:spcPts val="0"/>
              </a:spcBef>
              <a:spcAft>
                <a:spcPts val="0"/>
              </a:spcAft>
              <a:buClr>
                <a:schemeClr val="dk1"/>
              </a:buClr>
              <a:buSzPts val="1600"/>
              <a:buNone/>
            </a:pPr>
            <a:endParaRPr/>
          </a:p>
        </p:txBody>
      </p:sp>
      <p:sp>
        <p:nvSpPr>
          <p:cNvPr id="372" name="Google Shape;372;p46"/>
          <p:cNvSpPr txBox="1"/>
          <p:nvPr/>
        </p:nvSpPr>
        <p:spPr>
          <a:xfrm>
            <a:off x="3819523" y="1108567"/>
            <a:ext cx="4092600" cy="2847600"/>
          </a:xfrm>
          <a:prstGeom prst="rect">
            <a:avLst/>
          </a:prstGeom>
          <a:noFill/>
          <a:ln>
            <a:noFill/>
          </a:ln>
        </p:spPr>
        <p:txBody>
          <a:bodyPr spcFirstLastPara="1" wrap="square" lIns="0" tIns="0" rIns="0" bIns="0" anchor="t" anchorCtr="0">
            <a:noAutofit/>
          </a:bodyPr>
          <a:lstStyle/>
          <a:p>
            <a:pPr marL="0" marR="0" lvl="0" indent="0" algn="l" rtl="0">
              <a:lnSpc>
                <a:spcPct val="43500"/>
              </a:lnSpc>
              <a:spcBef>
                <a:spcPts val="0"/>
              </a:spcBef>
              <a:spcAft>
                <a:spcPts val="0"/>
              </a:spcAft>
              <a:buClr>
                <a:schemeClr val="dk1"/>
              </a:buClr>
              <a:buSzPts val="4000"/>
              <a:buFont typeface="Arial"/>
              <a:buNone/>
            </a:pPr>
            <a:endParaRPr sz="4000" b="1">
              <a:solidFill>
                <a:schemeClr val="dk1"/>
              </a:solidFill>
              <a:latin typeface="Calibri"/>
              <a:ea typeface="Calibri"/>
              <a:cs typeface="Calibri"/>
              <a:sym typeface="Calibri"/>
            </a:endParaRPr>
          </a:p>
          <a:p>
            <a:pPr marL="0" marR="0" lvl="0" indent="0" algn="l" rtl="0">
              <a:lnSpc>
                <a:spcPct val="108750"/>
              </a:lnSpc>
              <a:spcBef>
                <a:spcPts val="0"/>
              </a:spcBef>
              <a:spcAft>
                <a:spcPts val="0"/>
              </a:spcAft>
              <a:buClr>
                <a:schemeClr val="dk1"/>
              </a:buClr>
              <a:buSzPts val="1600"/>
              <a:buFont typeface="Arial"/>
              <a:buNone/>
            </a:pPr>
            <a:endParaRPr sz="1600" b="1">
              <a:solidFill>
                <a:schemeClr val="dk1"/>
              </a:solidFill>
              <a:latin typeface="Calibri"/>
              <a:ea typeface="Calibri"/>
              <a:cs typeface="Calibri"/>
              <a:sym typeface="Calibri"/>
            </a:endParaRPr>
          </a:p>
        </p:txBody>
      </p:sp>
      <p:pic>
        <p:nvPicPr>
          <p:cNvPr id="373" name="Google Shape;373;p46" descr="HSS"/>
          <p:cNvPicPr preferRelativeResize="0"/>
          <p:nvPr/>
        </p:nvPicPr>
        <p:blipFill rotWithShape="1">
          <a:blip r:embed="rId3">
            <a:alphaModFix/>
          </a:blip>
          <a:srcRect/>
          <a:stretch/>
        </p:blipFill>
        <p:spPr>
          <a:xfrm>
            <a:off x="5168014" y="1472697"/>
            <a:ext cx="1550957" cy="1550957"/>
          </a:xfrm>
          <a:prstGeom prst="rect">
            <a:avLst/>
          </a:prstGeom>
          <a:noFill/>
          <a:ln>
            <a:noFill/>
          </a:ln>
        </p:spPr>
      </p:pic>
      <p:pic>
        <p:nvPicPr>
          <p:cNvPr id="374" name="Google Shape;374;p46" descr="Image result for arab humanists"/>
          <p:cNvPicPr preferRelativeResize="0"/>
          <p:nvPr/>
        </p:nvPicPr>
        <p:blipFill rotWithShape="1">
          <a:blip r:embed="rId4">
            <a:alphaModFix/>
          </a:blip>
          <a:srcRect/>
          <a:stretch/>
        </p:blipFill>
        <p:spPr>
          <a:xfrm>
            <a:off x="6626435" y="1579027"/>
            <a:ext cx="2095599" cy="1444626"/>
          </a:xfrm>
          <a:prstGeom prst="rect">
            <a:avLst/>
          </a:prstGeom>
          <a:noFill/>
          <a:ln>
            <a:noFill/>
          </a:ln>
        </p:spPr>
      </p:pic>
      <p:pic>
        <p:nvPicPr>
          <p:cNvPr id="375" name="Google Shape;375;p46" descr="Image result for ghana humanists"/>
          <p:cNvPicPr preferRelativeResize="0"/>
          <p:nvPr/>
        </p:nvPicPr>
        <p:blipFill rotWithShape="1">
          <a:blip r:embed="rId5">
            <a:alphaModFix/>
          </a:blip>
          <a:srcRect/>
          <a:stretch/>
        </p:blipFill>
        <p:spPr>
          <a:xfrm>
            <a:off x="7066264" y="3180983"/>
            <a:ext cx="1800288" cy="878541"/>
          </a:xfrm>
          <a:prstGeom prst="rect">
            <a:avLst/>
          </a:prstGeom>
          <a:noFill/>
          <a:ln>
            <a:noFill/>
          </a:ln>
        </p:spPr>
      </p:pic>
      <p:pic>
        <p:nvPicPr>
          <p:cNvPr id="376" name="Google Shape;376;p46" descr="Image result for humanists international"/>
          <p:cNvPicPr preferRelativeResize="0"/>
          <p:nvPr/>
        </p:nvPicPr>
        <p:blipFill rotWithShape="1">
          <a:blip r:embed="rId6">
            <a:alphaModFix/>
          </a:blip>
          <a:srcRect/>
          <a:stretch/>
        </p:blipFill>
        <p:spPr>
          <a:xfrm>
            <a:off x="3191252" y="1568374"/>
            <a:ext cx="1625726" cy="1373528"/>
          </a:xfrm>
          <a:prstGeom prst="rect">
            <a:avLst/>
          </a:prstGeom>
          <a:noFill/>
          <a:ln>
            <a:noFill/>
          </a:ln>
        </p:spPr>
      </p:pic>
      <p:pic>
        <p:nvPicPr>
          <p:cNvPr id="377" name="Google Shape;377;p46" descr="Happy Human original w100"/>
          <p:cNvPicPr preferRelativeResize="0"/>
          <p:nvPr/>
        </p:nvPicPr>
        <p:blipFill rotWithShape="1">
          <a:blip r:embed="rId7">
            <a:alphaModFix/>
          </a:blip>
          <a:srcRect/>
          <a:stretch/>
        </p:blipFill>
        <p:spPr>
          <a:xfrm>
            <a:off x="903775" y="1158900"/>
            <a:ext cx="1080600" cy="2971650"/>
          </a:xfrm>
          <a:prstGeom prst="rect">
            <a:avLst/>
          </a:prstGeom>
          <a:noFill/>
          <a:ln>
            <a:noFill/>
          </a:ln>
        </p:spPr>
      </p:pic>
      <p:pic>
        <p:nvPicPr>
          <p:cNvPr id="378" name="Google Shape;378;p46" descr="C:\Users\Andrew\AppData\Local\Microsoft\Windows\INetCache\Content.Word\humanistsUK534200.png"/>
          <p:cNvPicPr preferRelativeResize="0"/>
          <p:nvPr/>
        </p:nvPicPr>
        <p:blipFill>
          <a:blip r:embed="rId8">
            <a:alphaModFix/>
          </a:blip>
          <a:stretch>
            <a:fillRect/>
          </a:stretch>
        </p:blipFill>
        <p:spPr>
          <a:xfrm>
            <a:off x="3006263" y="3351374"/>
            <a:ext cx="1893534" cy="708151"/>
          </a:xfrm>
          <a:prstGeom prst="rect">
            <a:avLst/>
          </a:prstGeom>
          <a:noFill/>
          <a:ln>
            <a:noFill/>
          </a:ln>
        </p:spPr>
      </p:pic>
      <p:pic>
        <p:nvPicPr>
          <p:cNvPr id="379" name="Google Shape;379;p46" descr="Image result for european humanist federation"/>
          <p:cNvPicPr preferRelativeResize="0"/>
          <p:nvPr/>
        </p:nvPicPr>
        <p:blipFill rotWithShape="1">
          <a:blip r:embed="rId9">
            <a:alphaModFix/>
          </a:blip>
          <a:srcRect/>
          <a:stretch/>
        </p:blipFill>
        <p:spPr>
          <a:xfrm>
            <a:off x="5168032" y="3250409"/>
            <a:ext cx="1769364" cy="80911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7"/>
          <p:cNvSpPr txBox="1">
            <a:spLocks noGrp="1"/>
          </p:cNvSpPr>
          <p:nvPr>
            <p:ph type="title"/>
          </p:nvPr>
        </p:nvSpPr>
        <p:spPr>
          <a:xfrm>
            <a:off x="663575" y="387700"/>
            <a:ext cx="6473700" cy="4824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POSSIBLE INGREDIENTS OF HAPPINESS</a:t>
            </a:r>
            <a:endParaRPr/>
          </a:p>
        </p:txBody>
      </p:sp>
      <p:pic>
        <p:nvPicPr>
          <p:cNvPr id="385" name="Google Shape;385;p47" descr="S:\Education\Resources\2016 resources\Images\New illustrations\Individual\Hyebin\New\32.jpg"/>
          <p:cNvPicPr preferRelativeResize="0"/>
          <p:nvPr/>
        </p:nvPicPr>
        <p:blipFill rotWithShape="1">
          <a:blip r:embed="rId3">
            <a:alphaModFix/>
          </a:blip>
          <a:srcRect/>
          <a:stretch/>
        </p:blipFill>
        <p:spPr>
          <a:xfrm>
            <a:off x="394667" y="877375"/>
            <a:ext cx="1282531" cy="995826"/>
          </a:xfrm>
          <a:prstGeom prst="rect">
            <a:avLst/>
          </a:prstGeom>
          <a:noFill/>
          <a:ln>
            <a:noFill/>
          </a:ln>
        </p:spPr>
      </p:pic>
      <p:pic>
        <p:nvPicPr>
          <p:cNvPr id="386" name="Google Shape;386;p47" descr="S:\Education\Resources\2016 resources\Images\New illustrations\Individual\Hyebin\Right or Wrong\rw17.jpg"/>
          <p:cNvPicPr preferRelativeResize="0"/>
          <p:nvPr/>
        </p:nvPicPr>
        <p:blipFill rotWithShape="1">
          <a:blip r:embed="rId4">
            <a:alphaModFix/>
          </a:blip>
          <a:srcRect/>
          <a:stretch/>
        </p:blipFill>
        <p:spPr>
          <a:xfrm>
            <a:off x="2673200" y="2253465"/>
            <a:ext cx="1524560" cy="932403"/>
          </a:xfrm>
          <a:prstGeom prst="rect">
            <a:avLst/>
          </a:prstGeom>
          <a:noFill/>
          <a:ln>
            <a:noFill/>
          </a:ln>
        </p:spPr>
      </p:pic>
      <p:pic>
        <p:nvPicPr>
          <p:cNvPr id="387" name="Google Shape;387;p47" descr="S:\Education\Resources\2016 resources\Images\New illustrations\Individual\Hyebin\Death\d06.jpg"/>
          <p:cNvPicPr preferRelativeResize="0"/>
          <p:nvPr/>
        </p:nvPicPr>
        <p:blipFill rotWithShape="1">
          <a:blip r:embed="rId5">
            <a:alphaModFix/>
          </a:blip>
          <a:srcRect/>
          <a:stretch/>
        </p:blipFill>
        <p:spPr>
          <a:xfrm>
            <a:off x="8257195" y="2539966"/>
            <a:ext cx="752114" cy="1462279"/>
          </a:xfrm>
          <a:prstGeom prst="rect">
            <a:avLst/>
          </a:prstGeom>
          <a:noFill/>
          <a:ln>
            <a:noFill/>
          </a:ln>
        </p:spPr>
      </p:pic>
      <p:pic>
        <p:nvPicPr>
          <p:cNvPr id="388" name="Google Shape;388;p47" descr="S:\Education\Resources\2016 resources\Images\New illustrations\Individual\Hyebin\Death\d11.jpg"/>
          <p:cNvPicPr preferRelativeResize="0"/>
          <p:nvPr/>
        </p:nvPicPr>
        <p:blipFill rotWithShape="1">
          <a:blip r:embed="rId6">
            <a:alphaModFix/>
          </a:blip>
          <a:srcRect/>
          <a:stretch/>
        </p:blipFill>
        <p:spPr>
          <a:xfrm>
            <a:off x="5424690" y="864749"/>
            <a:ext cx="837673" cy="1074071"/>
          </a:xfrm>
          <a:prstGeom prst="rect">
            <a:avLst/>
          </a:prstGeom>
          <a:noFill/>
          <a:ln>
            <a:noFill/>
          </a:ln>
        </p:spPr>
      </p:pic>
      <p:pic>
        <p:nvPicPr>
          <p:cNvPr id="389" name="Google Shape;389;p47" descr="S:\Education\Resources\2016 resources\Images\New illustrations\Individual\Hyebin\Death\d09.jpg"/>
          <p:cNvPicPr preferRelativeResize="0"/>
          <p:nvPr/>
        </p:nvPicPr>
        <p:blipFill rotWithShape="1">
          <a:blip r:embed="rId7">
            <a:alphaModFix/>
          </a:blip>
          <a:srcRect/>
          <a:stretch/>
        </p:blipFill>
        <p:spPr>
          <a:xfrm>
            <a:off x="4197755" y="838243"/>
            <a:ext cx="654166" cy="1074071"/>
          </a:xfrm>
          <a:prstGeom prst="rect">
            <a:avLst/>
          </a:prstGeom>
          <a:noFill/>
          <a:ln>
            <a:noFill/>
          </a:ln>
        </p:spPr>
      </p:pic>
      <p:pic>
        <p:nvPicPr>
          <p:cNvPr id="390" name="Google Shape;390;p47" descr="S:\Education\Resources\2016 resources\Images\New illustrations\Individual\Hyebin\Death\d12.jpg"/>
          <p:cNvPicPr preferRelativeResize="0"/>
          <p:nvPr/>
        </p:nvPicPr>
        <p:blipFill rotWithShape="1">
          <a:blip r:embed="rId8">
            <a:alphaModFix/>
          </a:blip>
          <a:srcRect/>
          <a:stretch/>
        </p:blipFill>
        <p:spPr>
          <a:xfrm>
            <a:off x="1991734" y="823702"/>
            <a:ext cx="578865" cy="1413600"/>
          </a:xfrm>
          <a:prstGeom prst="rect">
            <a:avLst/>
          </a:prstGeom>
          <a:noFill/>
          <a:ln>
            <a:noFill/>
          </a:ln>
        </p:spPr>
      </p:pic>
      <p:pic>
        <p:nvPicPr>
          <p:cNvPr id="391" name="Google Shape;391;p47" descr="S:\Education\Resources\2016 resources\Images\New illustrations\Individual\Hyebin\New\34.jpg"/>
          <p:cNvPicPr preferRelativeResize="0"/>
          <p:nvPr/>
        </p:nvPicPr>
        <p:blipFill rotWithShape="1">
          <a:blip r:embed="rId9">
            <a:alphaModFix/>
          </a:blip>
          <a:srcRect/>
          <a:stretch/>
        </p:blipFill>
        <p:spPr>
          <a:xfrm>
            <a:off x="5705422" y="2283578"/>
            <a:ext cx="1166974" cy="1142883"/>
          </a:xfrm>
          <a:prstGeom prst="rect">
            <a:avLst/>
          </a:prstGeom>
          <a:noFill/>
          <a:ln>
            <a:noFill/>
          </a:ln>
        </p:spPr>
      </p:pic>
      <p:pic>
        <p:nvPicPr>
          <p:cNvPr id="392" name="Google Shape;392;p47" descr="S:\Education\Resources\2016 resources\Images\New illustrations\Individual\Hyebin\33.jpg"/>
          <p:cNvPicPr preferRelativeResize="0"/>
          <p:nvPr/>
        </p:nvPicPr>
        <p:blipFill rotWithShape="1">
          <a:blip r:embed="rId10">
            <a:alphaModFix/>
          </a:blip>
          <a:srcRect/>
          <a:stretch/>
        </p:blipFill>
        <p:spPr>
          <a:xfrm>
            <a:off x="749418" y="2160040"/>
            <a:ext cx="1736327" cy="1071130"/>
          </a:xfrm>
          <a:prstGeom prst="rect">
            <a:avLst/>
          </a:prstGeom>
          <a:noFill/>
          <a:ln>
            <a:noFill/>
          </a:ln>
        </p:spPr>
      </p:pic>
      <p:pic>
        <p:nvPicPr>
          <p:cNvPr id="393" name="Google Shape;393;p47" descr="S:\Education\Resources\2016 resources\Images\New illustrations\Individual\Hyebin\25.jpg"/>
          <p:cNvPicPr preferRelativeResize="0"/>
          <p:nvPr/>
        </p:nvPicPr>
        <p:blipFill rotWithShape="1">
          <a:blip r:embed="rId11">
            <a:alphaModFix/>
          </a:blip>
          <a:srcRect/>
          <a:stretch/>
        </p:blipFill>
        <p:spPr>
          <a:xfrm>
            <a:off x="4338917" y="3435607"/>
            <a:ext cx="1166974" cy="1154136"/>
          </a:xfrm>
          <a:prstGeom prst="rect">
            <a:avLst/>
          </a:prstGeom>
          <a:noFill/>
          <a:ln>
            <a:noFill/>
          </a:ln>
        </p:spPr>
      </p:pic>
      <p:sp>
        <p:nvSpPr>
          <p:cNvPr id="394" name="Google Shape;394;p47"/>
          <p:cNvSpPr txBox="1"/>
          <p:nvPr/>
        </p:nvSpPr>
        <p:spPr>
          <a:xfrm>
            <a:off x="2974825" y="756150"/>
            <a:ext cx="921300" cy="1413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9600">
                <a:solidFill>
                  <a:srgbClr val="000000"/>
                </a:solidFill>
                <a:latin typeface="Arial Black"/>
                <a:ea typeface="Arial Black"/>
                <a:cs typeface="Arial Black"/>
                <a:sym typeface="Arial Black"/>
              </a:rPr>
              <a:t>£</a:t>
            </a:r>
            <a:endParaRPr/>
          </a:p>
        </p:txBody>
      </p:sp>
      <p:pic>
        <p:nvPicPr>
          <p:cNvPr id="395" name="Google Shape;395;p47" descr="Music, Notes, Fast, Sound, Design"/>
          <p:cNvPicPr preferRelativeResize="0"/>
          <p:nvPr/>
        </p:nvPicPr>
        <p:blipFill rotWithShape="1">
          <a:blip r:embed="rId12">
            <a:alphaModFix/>
          </a:blip>
          <a:srcRect/>
          <a:stretch/>
        </p:blipFill>
        <p:spPr>
          <a:xfrm>
            <a:off x="248928" y="2004114"/>
            <a:ext cx="635580" cy="1071704"/>
          </a:xfrm>
          <a:prstGeom prst="rect">
            <a:avLst/>
          </a:prstGeom>
          <a:noFill/>
          <a:ln>
            <a:noFill/>
          </a:ln>
        </p:spPr>
      </p:pic>
      <p:pic>
        <p:nvPicPr>
          <p:cNvPr id="396" name="Google Shape;396;p47" descr="S:\Education\Resources\2016 resources\Images\New illustrations\Individual\Hyebin\Death\d16.jpg"/>
          <p:cNvPicPr preferRelativeResize="0"/>
          <p:nvPr/>
        </p:nvPicPr>
        <p:blipFill rotWithShape="1">
          <a:blip r:embed="rId13">
            <a:alphaModFix/>
          </a:blip>
          <a:srcRect/>
          <a:stretch/>
        </p:blipFill>
        <p:spPr>
          <a:xfrm>
            <a:off x="7877491" y="791187"/>
            <a:ext cx="736678" cy="1462278"/>
          </a:xfrm>
          <a:prstGeom prst="rect">
            <a:avLst/>
          </a:prstGeom>
          <a:noFill/>
          <a:ln>
            <a:noFill/>
          </a:ln>
        </p:spPr>
      </p:pic>
      <p:pic>
        <p:nvPicPr>
          <p:cNvPr id="397" name="Google Shape;397;p47" descr="Symbols, Religions, Faith, Christianity, Religious"/>
          <p:cNvPicPr preferRelativeResize="0"/>
          <p:nvPr/>
        </p:nvPicPr>
        <p:blipFill rotWithShape="1">
          <a:blip r:embed="rId14">
            <a:alphaModFix/>
          </a:blip>
          <a:srcRect t="51321" b="22767"/>
          <a:stretch/>
        </p:blipFill>
        <p:spPr>
          <a:xfrm>
            <a:off x="5780626" y="3806435"/>
            <a:ext cx="1700586" cy="659581"/>
          </a:xfrm>
          <a:prstGeom prst="rect">
            <a:avLst/>
          </a:prstGeom>
          <a:noFill/>
          <a:ln>
            <a:noFill/>
          </a:ln>
        </p:spPr>
      </p:pic>
      <p:pic>
        <p:nvPicPr>
          <p:cNvPr id="398" name="Google Shape;398;p47"/>
          <p:cNvPicPr preferRelativeResize="0"/>
          <p:nvPr/>
        </p:nvPicPr>
        <p:blipFill rotWithShape="1">
          <a:blip r:embed="rId15">
            <a:alphaModFix/>
          </a:blip>
          <a:srcRect l="13936" t="11848" r="17579" b="12393"/>
          <a:stretch/>
        </p:blipFill>
        <p:spPr>
          <a:xfrm>
            <a:off x="4350160" y="2064732"/>
            <a:ext cx="1006934" cy="1218475"/>
          </a:xfrm>
          <a:prstGeom prst="rect">
            <a:avLst/>
          </a:prstGeom>
          <a:noFill/>
          <a:ln>
            <a:noFill/>
          </a:ln>
        </p:spPr>
      </p:pic>
      <p:pic>
        <p:nvPicPr>
          <p:cNvPr id="399" name="Google Shape;399;p47"/>
          <p:cNvPicPr preferRelativeResize="0"/>
          <p:nvPr/>
        </p:nvPicPr>
        <p:blipFill rotWithShape="1">
          <a:blip r:embed="rId16">
            <a:alphaModFix/>
          </a:blip>
          <a:srcRect l="13724" t="17691" r="14379" b="16466"/>
          <a:stretch/>
        </p:blipFill>
        <p:spPr>
          <a:xfrm>
            <a:off x="1954734" y="3355120"/>
            <a:ext cx="1828800" cy="1323975"/>
          </a:xfrm>
          <a:prstGeom prst="rect">
            <a:avLst/>
          </a:prstGeom>
          <a:noFill/>
          <a:ln>
            <a:noFill/>
          </a:ln>
        </p:spPr>
      </p:pic>
      <p:pic>
        <p:nvPicPr>
          <p:cNvPr id="400" name="Google Shape;400;p47" descr="S:\Education\Resources\2016 resources\Images\New illustrations\Individual\Hyebin\12.jpg"/>
          <p:cNvPicPr preferRelativeResize="0"/>
          <p:nvPr/>
        </p:nvPicPr>
        <p:blipFill>
          <a:blip r:embed="rId17">
            <a:alphaModFix/>
          </a:blip>
          <a:stretch>
            <a:fillRect/>
          </a:stretch>
        </p:blipFill>
        <p:spPr>
          <a:xfrm>
            <a:off x="1484512" y="3853845"/>
            <a:ext cx="266145" cy="836455"/>
          </a:xfrm>
          <a:prstGeom prst="rect">
            <a:avLst/>
          </a:prstGeom>
          <a:noFill/>
          <a:ln>
            <a:noFill/>
          </a:ln>
        </p:spPr>
      </p:pic>
      <p:pic>
        <p:nvPicPr>
          <p:cNvPr id="401" name="Google Shape;401;p47"/>
          <p:cNvPicPr preferRelativeResize="0"/>
          <p:nvPr/>
        </p:nvPicPr>
        <p:blipFill rotWithShape="1">
          <a:blip r:embed="rId18">
            <a:alphaModFix/>
          </a:blip>
          <a:srcRect l="34846" t="12093" r="33335" b="16391"/>
          <a:stretch/>
        </p:blipFill>
        <p:spPr>
          <a:xfrm>
            <a:off x="1096425" y="3364520"/>
            <a:ext cx="400050" cy="1333500"/>
          </a:xfrm>
          <a:prstGeom prst="rect">
            <a:avLst/>
          </a:prstGeom>
          <a:noFill/>
          <a:ln>
            <a:noFill/>
          </a:ln>
        </p:spPr>
      </p:pic>
      <p:pic>
        <p:nvPicPr>
          <p:cNvPr id="402" name="Google Shape;402;p47" descr="S:\Education\Resources\2016 resources\Images\New illustrations\Individual\Hyebin\New\01.jpg"/>
          <p:cNvPicPr preferRelativeResize="0"/>
          <p:nvPr/>
        </p:nvPicPr>
        <p:blipFill>
          <a:blip r:embed="rId19">
            <a:alphaModFix/>
          </a:blip>
          <a:stretch>
            <a:fillRect/>
          </a:stretch>
        </p:blipFill>
        <p:spPr>
          <a:xfrm>
            <a:off x="790575" y="3383570"/>
            <a:ext cx="276225" cy="1295400"/>
          </a:xfrm>
          <a:prstGeom prst="rect">
            <a:avLst/>
          </a:prstGeom>
          <a:noFill/>
          <a:ln>
            <a:noFill/>
          </a:ln>
        </p:spPr>
      </p:pic>
      <p:pic>
        <p:nvPicPr>
          <p:cNvPr id="403" name="Google Shape;403;p47"/>
          <p:cNvPicPr preferRelativeResize="0"/>
          <p:nvPr/>
        </p:nvPicPr>
        <p:blipFill rotWithShape="1">
          <a:blip r:embed="rId20">
            <a:alphaModFix/>
          </a:blip>
          <a:srcRect l="30605" t="22831" r="27122" b="17725"/>
          <a:stretch/>
        </p:blipFill>
        <p:spPr>
          <a:xfrm>
            <a:off x="323825" y="3881545"/>
            <a:ext cx="485775" cy="781050"/>
          </a:xfrm>
          <a:prstGeom prst="rect">
            <a:avLst/>
          </a:prstGeom>
          <a:noFill/>
          <a:ln>
            <a:noFill/>
          </a:ln>
        </p:spPr>
      </p:pic>
      <p:pic>
        <p:nvPicPr>
          <p:cNvPr id="404" name="Google Shape;404;p47"/>
          <p:cNvPicPr preferRelativeResize="0"/>
          <p:nvPr/>
        </p:nvPicPr>
        <p:blipFill rotWithShape="1">
          <a:blip r:embed="rId21">
            <a:alphaModFix/>
          </a:blip>
          <a:srcRect l="19768" t="10832" r="14709" b="6666"/>
          <a:stretch/>
        </p:blipFill>
        <p:spPr>
          <a:xfrm>
            <a:off x="6605927" y="929138"/>
            <a:ext cx="875265" cy="1295400"/>
          </a:xfrm>
          <a:prstGeom prst="rect">
            <a:avLst/>
          </a:prstGeom>
          <a:noFill/>
          <a:ln>
            <a:noFill/>
          </a:ln>
        </p:spPr>
      </p:pic>
      <p:pic>
        <p:nvPicPr>
          <p:cNvPr id="405" name="Google Shape;405;p47"/>
          <p:cNvPicPr preferRelativeResize="0"/>
          <p:nvPr/>
        </p:nvPicPr>
        <p:blipFill rotWithShape="1">
          <a:blip r:embed="rId22">
            <a:alphaModFix/>
          </a:blip>
          <a:srcRect l="22421" t="17772" r="10306" b="13527"/>
          <a:stretch/>
        </p:blipFill>
        <p:spPr>
          <a:xfrm>
            <a:off x="7024795" y="2405865"/>
            <a:ext cx="1038225" cy="1219200"/>
          </a:xfrm>
          <a:prstGeom prst="rect">
            <a:avLst/>
          </a:prstGeom>
          <a:noFill/>
          <a:ln>
            <a:noFill/>
          </a:ln>
        </p:spPr>
      </p:pic>
      <p:pic>
        <p:nvPicPr>
          <p:cNvPr id="406" name="Google Shape;406;p47" descr="Image result for happy human"/>
          <p:cNvPicPr preferRelativeResize="0"/>
          <p:nvPr/>
        </p:nvPicPr>
        <p:blipFill>
          <a:blip r:embed="rId23">
            <a:alphaModFix/>
          </a:blip>
          <a:stretch>
            <a:fillRect/>
          </a:stretch>
        </p:blipFill>
        <p:spPr>
          <a:xfrm>
            <a:off x="7584719" y="3698075"/>
            <a:ext cx="206106" cy="781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8"/>
          <p:cNvSpPr txBox="1">
            <a:spLocks noGrp="1"/>
          </p:cNvSpPr>
          <p:nvPr>
            <p:ph type="title"/>
          </p:nvPr>
        </p:nvSpPr>
        <p:spPr>
          <a:xfrm>
            <a:off x="661480" y="285750"/>
            <a:ext cx="7872900" cy="4572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RECIPE FOR A HAPPY LIFE</a:t>
            </a:r>
            <a:endParaRPr/>
          </a:p>
        </p:txBody>
      </p:sp>
      <p:sp>
        <p:nvSpPr>
          <p:cNvPr id="412" name="Google Shape;412;p48"/>
          <p:cNvSpPr txBox="1">
            <a:spLocks noGrp="1"/>
          </p:cNvSpPr>
          <p:nvPr>
            <p:ph type="body" idx="1"/>
          </p:nvPr>
        </p:nvSpPr>
        <p:spPr>
          <a:xfrm>
            <a:off x="661475" y="895350"/>
            <a:ext cx="5583600" cy="3200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7F7F7F"/>
              </a:buClr>
              <a:buSzPts val="1200"/>
              <a:buNone/>
            </a:pPr>
            <a:r>
              <a:rPr lang="en-GB" sz="1200"/>
              <a:t>Ingredients:</a:t>
            </a:r>
            <a:endParaRPr sz="1200"/>
          </a:p>
          <a:p>
            <a:pPr marL="457200" lvl="0" indent="-304800" algn="l" rtl="0">
              <a:lnSpc>
                <a:spcPct val="100000"/>
              </a:lnSpc>
              <a:spcBef>
                <a:spcPts val="240"/>
              </a:spcBef>
              <a:spcAft>
                <a:spcPts val="0"/>
              </a:spcAft>
              <a:buSzPts val="1200"/>
              <a:buChar char="●"/>
            </a:pPr>
            <a:r>
              <a:rPr lang="en-GB" sz="1200" b="0"/>
              <a:t>Good health</a:t>
            </a:r>
            <a:endParaRPr sz="1200" b="0"/>
          </a:p>
          <a:p>
            <a:pPr marL="457200" lvl="0" indent="-304800" algn="l" rtl="0">
              <a:lnSpc>
                <a:spcPct val="100000"/>
              </a:lnSpc>
              <a:spcBef>
                <a:spcPts val="0"/>
              </a:spcBef>
              <a:spcAft>
                <a:spcPts val="0"/>
              </a:spcAft>
              <a:buSzPts val="1200"/>
              <a:buChar char="●"/>
            </a:pPr>
            <a:r>
              <a:rPr lang="en-GB" sz="1200" b="0"/>
              <a:t>Friends</a:t>
            </a:r>
            <a:endParaRPr sz="1200" b="0"/>
          </a:p>
          <a:p>
            <a:pPr marL="457200" lvl="0" indent="-304800" algn="l" rtl="0">
              <a:lnSpc>
                <a:spcPct val="100000"/>
              </a:lnSpc>
              <a:spcBef>
                <a:spcPts val="0"/>
              </a:spcBef>
              <a:spcAft>
                <a:spcPts val="0"/>
              </a:spcAft>
              <a:buSzPts val="1200"/>
              <a:buChar char="●"/>
            </a:pPr>
            <a:r>
              <a:rPr lang="en-GB" sz="1200" b="0"/>
              <a:t>Being good to other people</a:t>
            </a:r>
            <a:endParaRPr sz="1200" b="0"/>
          </a:p>
          <a:p>
            <a:pPr marL="457200" lvl="0" indent="-304800" algn="l" rtl="0">
              <a:lnSpc>
                <a:spcPct val="100000"/>
              </a:lnSpc>
              <a:spcBef>
                <a:spcPts val="0"/>
              </a:spcBef>
              <a:spcAft>
                <a:spcPts val="0"/>
              </a:spcAft>
              <a:buSzPts val="1200"/>
              <a:buChar char="●"/>
            </a:pPr>
            <a:r>
              <a:rPr lang="en-GB" sz="1200" b="0"/>
              <a:t>Curiosity</a:t>
            </a:r>
            <a:endParaRPr sz="1200" b="0"/>
          </a:p>
          <a:p>
            <a:pPr marL="0" lvl="0" indent="0" algn="l" rtl="0">
              <a:lnSpc>
                <a:spcPct val="100000"/>
              </a:lnSpc>
              <a:spcBef>
                <a:spcPts val="240"/>
              </a:spcBef>
              <a:spcAft>
                <a:spcPts val="0"/>
              </a:spcAft>
              <a:buClr>
                <a:srgbClr val="7F7F7F"/>
              </a:buClr>
              <a:buSzPts val="1200"/>
              <a:buNone/>
            </a:pPr>
            <a:r>
              <a:rPr lang="en-GB" sz="1200" b="0"/>
              <a:t> </a:t>
            </a:r>
            <a:endParaRPr sz="1200" b="0"/>
          </a:p>
          <a:p>
            <a:pPr marL="0" lvl="0" indent="0" algn="l" rtl="0">
              <a:lnSpc>
                <a:spcPct val="100000"/>
              </a:lnSpc>
              <a:spcBef>
                <a:spcPts val="240"/>
              </a:spcBef>
              <a:spcAft>
                <a:spcPts val="0"/>
              </a:spcAft>
              <a:buClr>
                <a:srgbClr val="7F7F7F"/>
              </a:buClr>
              <a:buSzPts val="1200"/>
              <a:buNone/>
            </a:pPr>
            <a:r>
              <a:rPr lang="en-GB" sz="1200"/>
              <a:t>Method:</a:t>
            </a:r>
            <a:endParaRPr sz="1200"/>
          </a:p>
          <a:p>
            <a:pPr marL="0" lvl="0" indent="0" algn="l" rtl="0">
              <a:lnSpc>
                <a:spcPct val="100000"/>
              </a:lnSpc>
              <a:spcBef>
                <a:spcPts val="240"/>
              </a:spcBef>
              <a:spcAft>
                <a:spcPts val="0"/>
              </a:spcAft>
              <a:buClr>
                <a:srgbClr val="7F7F7F"/>
              </a:buClr>
              <a:buSzPts val="1200"/>
              <a:buNone/>
            </a:pPr>
            <a:r>
              <a:rPr lang="en-GB" sz="1200" b="0"/>
              <a:t>First, add a heaped tablespoon of good health to a bowl (stir it gently in order to avoid damaging it). Add a healthy mix of good friends (as many as you can manage but don’t spread them too thinly). Most importantly, stir in a large cup of kindness towards others. Before you bake, sprinkle a dusting of curiosity on top to add a little surprise to the finished flavour.</a:t>
            </a:r>
            <a:endParaRPr sz="1200" b="0"/>
          </a:p>
          <a:p>
            <a:pPr marL="0" lvl="0" indent="0" algn="l" rtl="0">
              <a:lnSpc>
                <a:spcPct val="100000"/>
              </a:lnSpc>
              <a:spcBef>
                <a:spcPts val="240"/>
              </a:spcBef>
              <a:spcAft>
                <a:spcPts val="0"/>
              </a:spcAft>
              <a:buClr>
                <a:srgbClr val="7F7F7F"/>
              </a:buClr>
              <a:buSzPts val="1200"/>
              <a:buNone/>
            </a:pPr>
            <a:r>
              <a:rPr lang="en-GB" sz="1200" b="0"/>
              <a:t> </a:t>
            </a:r>
            <a:endParaRPr sz="1200" b="0"/>
          </a:p>
          <a:p>
            <a:pPr marL="0" lvl="0" indent="0" algn="l" rtl="0">
              <a:lnSpc>
                <a:spcPct val="100000"/>
              </a:lnSpc>
              <a:spcBef>
                <a:spcPts val="240"/>
              </a:spcBef>
              <a:spcAft>
                <a:spcPts val="0"/>
              </a:spcAft>
              <a:buClr>
                <a:srgbClr val="7F7F7F"/>
              </a:buClr>
              <a:buSzPts val="1200"/>
              <a:buNone/>
            </a:pPr>
            <a:r>
              <a:rPr lang="en-GB" sz="1200"/>
              <a:t>Warning:</a:t>
            </a:r>
            <a:endParaRPr/>
          </a:p>
          <a:p>
            <a:pPr marL="0" lvl="0" indent="0" algn="l" rtl="0">
              <a:lnSpc>
                <a:spcPct val="100000"/>
              </a:lnSpc>
              <a:spcBef>
                <a:spcPts val="240"/>
              </a:spcBef>
              <a:spcAft>
                <a:spcPts val="0"/>
              </a:spcAft>
              <a:buClr>
                <a:srgbClr val="7F7F7F"/>
              </a:buClr>
              <a:buSzPts val="1200"/>
              <a:buNone/>
            </a:pPr>
            <a:r>
              <a:rPr lang="en-GB" sz="1200" b="0"/>
              <a:t>Money can help sweeten the mixture, but be sure to avoid letting it overpower the other ingredients or your happiness might turn sour.</a:t>
            </a:r>
            <a:endParaRPr/>
          </a:p>
          <a:p>
            <a:pPr marL="0" lvl="0" indent="0" algn="l" rtl="0">
              <a:lnSpc>
                <a:spcPct val="100000"/>
              </a:lnSpc>
              <a:spcBef>
                <a:spcPts val="240"/>
              </a:spcBef>
              <a:spcAft>
                <a:spcPts val="0"/>
              </a:spcAft>
              <a:buClr>
                <a:schemeClr val="dk1"/>
              </a:buClr>
              <a:buSzPts val="1200"/>
              <a:buNone/>
            </a:pPr>
            <a:endParaRPr sz="1200" b="0"/>
          </a:p>
          <a:p>
            <a:pPr marL="0" lvl="0" indent="0" algn="l" rtl="0">
              <a:lnSpc>
                <a:spcPct val="100000"/>
              </a:lnSpc>
              <a:spcBef>
                <a:spcPts val="240"/>
              </a:spcBef>
              <a:spcAft>
                <a:spcPts val="0"/>
              </a:spcAft>
              <a:buClr>
                <a:srgbClr val="176B7B"/>
              </a:buClr>
              <a:buSzPts val="1200"/>
              <a:buNone/>
            </a:pPr>
            <a:r>
              <a:rPr lang="en-GB" sz="1200"/>
              <a:t>Can your write your own recipe?</a:t>
            </a:r>
            <a:endParaRPr sz="1200"/>
          </a:p>
          <a:p>
            <a:pPr marL="0" lvl="0" indent="0" algn="l" rtl="0">
              <a:lnSpc>
                <a:spcPct val="108750"/>
              </a:lnSpc>
              <a:spcBef>
                <a:spcPts val="0"/>
              </a:spcBef>
              <a:spcAft>
                <a:spcPts val="0"/>
              </a:spcAft>
              <a:buClr>
                <a:schemeClr val="dk1"/>
              </a:buClr>
              <a:buSzPts val="1600"/>
              <a:buNone/>
            </a:pPr>
            <a:endParaRPr/>
          </a:p>
        </p:txBody>
      </p:sp>
      <p:pic>
        <p:nvPicPr>
          <p:cNvPr id="413" name="Google Shape;413;p48" descr="S:\Education\Resources\2016 resources\Images\New illustrations\Individual\Hyebin\New\22.jpg"/>
          <p:cNvPicPr preferRelativeResize="0"/>
          <p:nvPr/>
        </p:nvPicPr>
        <p:blipFill rotWithShape="1">
          <a:blip r:embed="rId3">
            <a:alphaModFix/>
          </a:blip>
          <a:srcRect/>
          <a:stretch/>
        </p:blipFill>
        <p:spPr>
          <a:xfrm>
            <a:off x="6668036" y="895349"/>
            <a:ext cx="1363638" cy="3060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9"/>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Happiness</a:t>
            </a:r>
            <a:endParaRPr/>
          </a:p>
        </p:txBody>
      </p:sp>
      <p:sp>
        <p:nvSpPr>
          <p:cNvPr id="419" name="Google Shape;419;p49"/>
          <p:cNvSpPr txBox="1">
            <a:spLocks noGrp="1"/>
          </p:cNvSpPr>
          <p:nvPr>
            <p:ph type="body" idx="1"/>
          </p:nvPr>
        </p:nvSpPr>
        <p:spPr>
          <a:xfrm>
            <a:off x="2477450" y="1158900"/>
            <a:ext cx="5540100" cy="3114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1800"/>
              <a:t>‘</a:t>
            </a:r>
            <a:r>
              <a:rPr lang="en-GB" sz="1400" b="0"/>
              <a:t>The place to be happy is </a:t>
            </a:r>
            <a:r>
              <a:rPr lang="en-GB" sz="1400"/>
              <a:t>here</a:t>
            </a:r>
            <a:r>
              <a:rPr lang="en-GB" sz="1400" b="0"/>
              <a:t>.</a:t>
            </a:r>
            <a:endParaRPr sz="1400"/>
          </a:p>
          <a:p>
            <a:pPr marL="0" lvl="0" indent="0" algn="l" rtl="0">
              <a:lnSpc>
                <a:spcPct val="100000"/>
              </a:lnSpc>
              <a:spcBef>
                <a:spcPts val="0"/>
              </a:spcBef>
              <a:spcAft>
                <a:spcPts val="0"/>
              </a:spcAft>
              <a:buNone/>
            </a:pPr>
            <a:r>
              <a:rPr lang="en-GB" sz="1400" b="0"/>
              <a:t>The time to be happy is </a:t>
            </a:r>
            <a:r>
              <a:rPr lang="en-GB" sz="1400"/>
              <a:t>now</a:t>
            </a:r>
            <a:r>
              <a:rPr lang="en-GB" sz="1400" b="0"/>
              <a:t>.</a:t>
            </a:r>
            <a:endParaRPr sz="1400"/>
          </a:p>
          <a:p>
            <a:pPr marL="0" lvl="0" indent="0" algn="l" rtl="0">
              <a:lnSpc>
                <a:spcPct val="100000"/>
              </a:lnSpc>
              <a:spcBef>
                <a:spcPts val="0"/>
              </a:spcBef>
              <a:spcAft>
                <a:spcPts val="0"/>
              </a:spcAft>
              <a:buNone/>
            </a:pPr>
            <a:r>
              <a:rPr lang="en-GB" sz="1400" b="0"/>
              <a:t>The way to be happy is to </a:t>
            </a:r>
            <a:r>
              <a:rPr lang="en-GB" sz="1400"/>
              <a:t>make others so</a:t>
            </a:r>
            <a:r>
              <a:rPr lang="en-GB" sz="1400" b="0"/>
              <a:t>.’</a:t>
            </a:r>
            <a:endParaRPr sz="1400" b="0"/>
          </a:p>
          <a:p>
            <a:pPr marL="0" lvl="0" indent="0" algn="r" rtl="0">
              <a:lnSpc>
                <a:spcPct val="100000"/>
              </a:lnSpc>
              <a:spcBef>
                <a:spcPts val="0"/>
              </a:spcBef>
              <a:spcAft>
                <a:spcPts val="0"/>
              </a:spcAft>
              <a:buNone/>
            </a:pPr>
            <a:r>
              <a:rPr lang="en-GB" sz="1400" b="0"/>
              <a:t>Robert Ingersoll (1833 – 1899)</a:t>
            </a:r>
            <a:endParaRPr sz="1400" b="0"/>
          </a:p>
          <a:p>
            <a:pPr marL="0" lvl="0" indent="0" algn="r" rtl="0">
              <a:lnSpc>
                <a:spcPct val="100000"/>
              </a:lnSpc>
              <a:spcBef>
                <a:spcPts val="0"/>
              </a:spcBef>
              <a:spcAft>
                <a:spcPts val="0"/>
              </a:spcAft>
              <a:buNone/>
            </a:pPr>
            <a:endParaRPr sz="1400" b="0"/>
          </a:p>
          <a:p>
            <a:pPr marL="0" lvl="0" indent="0" algn="r" rtl="0">
              <a:lnSpc>
                <a:spcPct val="100000"/>
              </a:lnSpc>
              <a:spcBef>
                <a:spcPts val="0"/>
              </a:spcBef>
              <a:spcAft>
                <a:spcPts val="0"/>
              </a:spcAft>
              <a:buNone/>
            </a:pPr>
            <a:endParaRPr sz="1400" b="0"/>
          </a:p>
          <a:p>
            <a:pPr marL="0" lvl="0" indent="0" algn="l" rtl="0">
              <a:lnSpc>
                <a:spcPct val="115000"/>
              </a:lnSpc>
              <a:spcBef>
                <a:spcPts val="0"/>
              </a:spcBef>
              <a:spcAft>
                <a:spcPts val="0"/>
              </a:spcAft>
              <a:buNone/>
            </a:pPr>
            <a:r>
              <a:rPr lang="en-GB" sz="1400" b="0"/>
              <a:t>‘I believe in </a:t>
            </a:r>
            <a:r>
              <a:rPr lang="en-GB" sz="1400"/>
              <a:t>celebrating</a:t>
            </a:r>
            <a:r>
              <a:rPr lang="en-GB" sz="1400" b="0"/>
              <a:t> life. I believe in happiness. I want to explore the beauty that exists in this world, and I believe every person has this right… This is our life and we should enjoy it!’</a:t>
            </a:r>
            <a:endParaRPr sz="1400" b="0"/>
          </a:p>
          <a:p>
            <a:pPr marL="0" lvl="0" indent="0" algn="r" rtl="0">
              <a:lnSpc>
                <a:spcPct val="115000"/>
              </a:lnSpc>
              <a:spcBef>
                <a:spcPts val="0"/>
              </a:spcBef>
              <a:spcAft>
                <a:spcPts val="0"/>
              </a:spcAft>
              <a:buNone/>
            </a:pPr>
            <a:r>
              <a:rPr lang="en-GB" sz="1400" b="0"/>
              <a:t>Gulalai Ismail, Humanists International</a:t>
            </a:r>
            <a:endParaRPr sz="1400" b="0"/>
          </a:p>
          <a:p>
            <a:pPr marL="0" lvl="0" indent="0" algn="l"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‘It's not enough to be a happy individual; we should also try to think of ways in which others – perhaps </a:t>
            </a:r>
            <a:r>
              <a:rPr lang="en-GB" sz="1400"/>
              <a:t>everyone</a:t>
            </a:r>
            <a:r>
              <a:rPr lang="en-GB" sz="1400" b="0"/>
              <a:t> – can be happy.’</a:t>
            </a:r>
            <a:endParaRPr sz="1400" b="0"/>
          </a:p>
          <a:p>
            <a:pPr marL="457200" lvl="0" indent="0" algn="r" rtl="0">
              <a:lnSpc>
                <a:spcPct val="115000"/>
              </a:lnSpc>
              <a:spcBef>
                <a:spcPts val="0"/>
              </a:spcBef>
              <a:spcAft>
                <a:spcPts val="0"/>
              </a:spcAft>
              <a:buNone/>
            </a:pPr>
            <a:r>
              <a:rPr lang="en-GB" sz="1400" b="0"/>
              <a:t>Michael Rosen and Annemarie Young, authors of What is humanism?</a:t>
            </a:r>
            <a:endParaRPr sz="1400" b="0"/>
          </a:p>
          <a:p>
            <a:pPr marL="0" lvl="0" indent="0" algn="l" rtl="0">
              <a:lnSpc>
                <a:spcPct val="115000"/>
              </a:lnSpc>
              <a:spcBef>
                <a:spcPts val="0"/>
              </a:spcBef>
              <a:spcAft>
                <a:spcPts val="0"/>
              </a:spcAft>
              <a:buNone/>
            </a:pPr>
            <a:endParaRPr sz="18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20" name="Google Shape;420;p49"/>
          <p:cNvPicPr preferRelativeResize="0"/>
          <p:nvPr/>
        </p:nvPicPr>
        <p:blipFill rotWithShape="1">
          <a:blip r:embed="rId3">
            <a:alphaModFix/>
          </a:blip>
          <a:srcRect l="7989" t="5075" r="20289" b="24630"/>
          <a:stretch/>
        </p:blipFill>
        <p:spPr>
          <a:xfrm>
            <a:off x="1427844" y="3556450"/>
            <a:ext cx="764179" cy="998676"/>
          </a:xfrm>
          <a:prstGeom prst="rect">
            <a:avLst/>
          </a:prstGeom>
          <a:noFill/>
          <a:ln>
            <a:noFill/>
          </a:ln>
        </p:spPr>
      </p:pic>
      <p:pic>
        <p:nvPicPr>
          <p:cNvPr id="421" name="Google Shape;421;p49"/>
          <p:cNvPicPr preferRelativeResize="0"/>
          <p:nvPr/>
        </p:nvPicPr>
        <p:blipFill rotWithShape="1">
          <a:blip r:embed="rId4">
            <a:alphaModFix/>
          </a:blip>
          <a:srcRect l="20470" r="21668" b="38998"/>
          <a:stretch/>
        </p:blipFill>
        <p:spPr>
          <a:xfrm>
            <a:off x="977899" y="1118150"/>
            <a:ext cx="741752" cy="1035325"/>
          </a:xfrm>
          <a:prstGeom prst="rect">
            <a:avLst/>
          </a:prstGeom>
          <a:noFill/>
          <a:ln>
            <a:noFill/>
          </a:ln>
        </p:spPr>
      </p:pic>
      <p:pic>
        <p:nvPicPr>
          <p:cNvPr id="422" name="Google Shape;422;p49"/>
          <p:cNvPicPr preferRelativeResize="0"/>
          <p:nvPr/>
        </p:nvPicPr>
        <p:blipFill rotWithShape="1">
          <a:blip r:embed="rId5">
            <a:alphaModFix/>
          </a:blip>
          <a:srcRect l="7209" b="13322"/>
          <a:stretch/>
        </p:blipFill>
        <p:spPr>
          <a:xfrm>
            <a:off x="538400" y="3556450"/>
            <a:ext cx="741750" cy="998683"/>
          </a:xfrm>
          <a:prstGeom prst="rect">
            <a:avLst/>
          </a:prstGeom>
          <a:noFill/>
          <a:ln>
            <a:noFill/>
          </a:ln>
        </p:spPr>
      </p:pic>
      <p:pic>
        <p:nvPicPr>
          <p:cNvPr id="423" name="Google Shape;423;p49"/>
          <p:cNvPicPr preferRelativeResize="0"/>
          <p:nvPr/>
        </p:nvPicPr>
        <p:blipFill rotWithShape="1">
          <a:blip r:embed="rId6">
            <a:alphaModFix/>
          </a:blip>
          <a:srcRect l="31205" t="10629" r="31632" b="18839"/>
          <a:stretch/>
        </p:blipFill>
        <p:spPr>
          <a:xfrm>
            <a:off x="977900" y="2437325"/>
            <a:ext cx="741750" cy="938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0"/>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Happiness</a:t>
            </a:r>
            <a:endParaRPr/>
          </a:p>
        </p:txBody>
      </p:sp>
      <p:sp>
        <p:nvSpPr>
          <p:cNvPr id="429" name="Google Shape;429;p50"/>
          <p:cNvSpPr txBox="1">
            <a:spLocks noGrp="1"/>
          </p:cNvSpPr>
          <p:nvPr>
            <p:ph type="body" idx="1"/>
          </p:nvPr>
        </p:nvSpPr>
        <p:spPr>
          <a:xfrm>
            <a:off x="2030175" y="1208600"/>
            <a:ext cx="5540100" cy="3114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500" b="0"/>
              <a:t>‘We shape our lives, and we shape ourselves. The process never ends until we die. And the choices we make are ultimately our own </a:t>
            </a:r>
            <a:r>
              <a:rPr lang="en-GB" sz="1500"/>
              <a:t>responsibility</a:t>
            </a:r>
            <a:r>
              <a:rPr lang="en-GB" sz="1500" b="0"/>
              <a:t>.’</a:t>
            </a:r>
            <a:endParaRPr sz="1500" b="0"/>
          </a:p>
          <a:p>
            <a:pPr marL="457200" lvl="0" indent="0" algn="r" rtl="0">
              <a:lnSpc>
                <a:spcPct val="115000"/>
              </a:lnSpc>
              <a:spcBef>
                <a:spcPts val="0"/>
              </a:spcBef>
              <a:spcAft>
                <a:spcPts val="0"/>
              </a:spcAft>
              <a:buClr>
                <a:schemeClr val="dk1"/>
              </a:buClr>
              <a:buSzPts val="1100"/>
              <a:buNone/>
            </a:pPr>
            <a:r>
              <a:rPr lang="en-GB" sz="1500" b="0"/>
              <a:t>Eleanor Roosevelt, political activist (1884-1962)</a:t>
            </a:r>
            <a:endParaRPr sz="1500" b="0"/>
          </a:p>
          <a:p>
            <a:pPr marL="457200" lvl="0" indent="0" algn="r" rtl="0">
              <a:lnSpc>
                <a:spcPct val="115000"/>
              </a:lnSpc>
              <a:spcBef>
                <a:spcPts val="0"/>
              </a:spcBef>
              <a:spcAft>
                <a:spcPts val="0"/>
              </a:spcAft>
              <a:buClr>
                <a:schemeClr val="dk1"/>
              </a:buClr>
              <a:buSzPts val="1100"/>
              <a:buNone/>
            </a:pPr>
            <a:endParaRPr sz="1500" b="0"/>
          </a:p>
          <a:p>
            <a:pPr marL="0" lvl="0" indent="0" algn="l" rtl="0">
              <a:lnSpc>
                <a:spcPct val="115000"/>
              </a:lnSpc>
              <a:spcBef>
                <a:spcPts val="0"/>
              </a:spcBef>
              <a:spcAft>
                <a:spcPts val="0"/>
              </a:spcAft>
              <a:buClr>
                <a:schemeClr val="dk1"/>
              </a:buClr>
              <a:buSzPts val="1100"/>
              <a:buNone/>
            </a:pPr>
            <a:r>
              <a:rPr lang="en-GB" sz="1500" b="0"/>
              <a:t>‘The happy life is to an extraordinary extent the same as the </a:t>
            </a:r>
            <a:r>
              <a:rPr lang="en-GB" sz="1500"/>
              <a:t>good</a:t>
            </a:r>
            <a:r>
              <a:rPr lang="en-GB" sz="1500" b="0"/>
              <a:t> life.’</a:t>
            </a:r>
            <a:endParaRPr sz="1500" b="0"/>
          </a:p>
          <a:p>
            <a:pPr marL="457200" lvl="0" indent="0" algn="r" rtl="0">
              <a:lnSpc>
                <a:spcPct val="115000"/>
              </a:lnSpc>
              <a:spcBef>
                <a:spcPts val="0"/>
              </a:spcBef>
              <a:spcAft>
                <a:spcPts val="0"/>
              </a:spcAft>
              <a:buClr>
                <a:schemeClr val="dk1"/>
              </a:buClr>
              <a:buSzPts val="1100"/>
              <a:buNone/>
            </a:pPr>
            <a:r>
              <a:rPr lang="en-GB" sz="1500" b="0"/>
              <a:t>Bertrand Russell, humanist philosopher (1872-1970)</a:t>
            </a:r>
            <a:endParaRPr sz="1500" b="0"/>
          </a:p>
          <a:p>
            <a:pPr marL="457200" lvl="0" indent="0" algn="r" rtl="0">
              <a:lnSpc>
                <a:spcPct val="115000"/>
              </a:lnSpc>
              <a:spcBef>
                <a:spcPts val="0"/>
              </a:spcBef>
              <a:spcAft>
                <a:spcPts val="0"/>
              </a:spcAft>
              <a:buClr>
                <a:schemeClr val="dk1"/>
              </a:buClr>
              <a:buSzPts val="1100"/>
              <a:buNone/>
            </a:pPr>
            <a:endParaRPr sz="1500" b="0"/>
          </a:p>
          <a:p>
            <a:pPr marL="0" lvl="0" indent="0" algn="l" rtl="0">
              <a:lnSpc>
                <a:spcPct val="115000"/>
              </a:lnSpc>
              <a:spcBef>
                <a:spcPts val="0"/>
              </a:spcBef>
              <a:spcAft>
                <a:spcPts val="0"/>
              </a:spcAft>
              <a:buClr>
                <a:schemeClr val="dk1"/>
              </a:buClr>
              <a:buSzPts val="1100"/>
              <a:buNone/>
            </a:pPr>
            <a:r>
              <a:rPr lang="en-GB" sz="1500" b="0"/>
              <a:t>‘I would like to live to the full, right now, and I hope that I live in such a way that the world is a little bit </a:t>
            </a:r>
            <a:r>
              <a:rPr lang="en-GB" sz="1500"/>
              <a:t>better</a:t>
            </a:r>
            <a:r>
              <a:rPr lang="en-GB" sz="1500" b="0"/>
              <a:t> after I leave it than it was when I arrived.’</a:t>
            </a:r>
            <a:endParaRPr sz="1500" b="0"/>
          </a:p>
          <a:p>
            <a:pPr marL="0" lvl="0" indent="0" algn="r" rtl="0">
              <a:lnSpc>
                <a:spcPct val="115000"/>
              </a:lnSpc>
              <a:spcBef>
                <a:spcPts val="0"/>
              </a:spcBef>
              <a:spcAft>
                <a:spcPts val="0"/>
              </a:spcAft>
              <a:buClr>
                <a:schemeClr val="dk1"/>
              </a:buClr>
              <a:buSzPts val="1100"/>
              <a:buNone/>
            </a:pPr>
            <a:r>
              <a:rPr lang="en-GB" sz="1500" b="0"/>
              <a:t>Philip Pullman, author</a:t>
            </a:r>
            <a:endParaRPr sz="1500" b="0"/>
          </a:p>
          <a:p>
            <a:pPr marL="457200" lvl="0" indent="0" algn="r" rtl="0">
              <a:lnSpc>
                <a:spcPct val="115000"/>
              </a:lnSpc>
              <a:spcBef>
                <a:spcPts val="0"/>
              </a:spcBef>
              <a:spcAft>
                <a:spcPts val="0"/>
              </a:spcAft>
              <a:buClr>
                <a:schemeClr val="dk1"/>
              </a:buClr>
              <a:buSzPts val="1100"/>
              <a:buFont typeface="Arial"/>
              <a:buNone/>
            </a:pPr>
            <a:endParaRPr sz="1200" b="0"/>
          </a:p>
        </p:txBody>
      </p:sp>
      <p:pic>
        <p:nvPicPr>
          <p:cNvPr id="430" name="Google Shape;430;p50"/>
          <p:cNvPicPr preferRelativeResize="0"/>
          <p:nvPr/>
        </p:nvPicPr>
        <p:blipFill rotWithShape="1">
          <a:blip r:embed="rId3">
            <a:alphaModFix/>
          </a:blip>
          <a:srcRect b="4333"/>
          <a:stretch/>
        </p:blipFill>
        <p:spPr>
          <a:xfrm>
            <a:off x="831575" y="1104250"/>
            <a:ext cx="850749" cy="987949"/>
          </a:xfrm>
          <a:prstGeom prst="rect">
            <a:avLst/>
          </a:prstGeom>
          <a:noFill/>
          <a:ln>
            <a:noFill/>
          </a:ln>
        </p:spPr>
      </p:pic>
      <p:pic>
        <p:nvPicPr>
          <p:cNvPr id="431" name="Google Shape;431;p50"/>
          <p:cNvPicPr preferRelativeResize="0"/>
          <p:nvPr/>
        </p:nvPicPr>
        <p:blipFill rotWithShape="1">
          <a:blip r:embed="rId4">
            <a:alphaModFix/>
          </a:blip>
          <a:srcRect b="12541"/>
          <a:stretch/>
        </p:blipFill>
        <p:spPr>
          <a:xfrm>
            <a:off x="845825" y="2269100"/>
            <a:ext cx="818500" cy="903151"/>
          </a:xfrm>
          <a:prstGeom prst="rect">
            <a:avLst/>
          </a:prstGeom>
          <a:noFill/>
          <a:ln>
            <a:noFill/>
          </a:ln>
        </p:spPr>
      </p:pic>
      <p:pic>
        <p:nvPicPr>
          <p:cNvPr id="432" name="Google Shape;432;p50"/>
          <p:cNvPicPr preferRelativeResize="0"/>
          <p:nvPr/>
        </p:nvPicPr>
        <p:blipFill rotWithShape="1">
          <a:blip r:embed="rId5">
            <a:alphaModFix/>
          </a:blip>
          <a:srcRect b="18507"/>
          <a:stretch/>
        </p:blipFill>
        <p:spPr>
          <a:xfrm>
            <a:off x="885663" y="3349150"/>
            <a:ext cx="738824" cy="903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1"/>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a:t>
            </a:r>
            <a:endParaRPr/>
          </a:p>
        </p:txBody>
      </p:sp>
      <p:sp>
        <p:nvSpPr>
          <p:cNvPr id="438" name="Google Shape;438;p51"/>
          <p:cNvSpPr txBox="1">
            <a:spLocks noGrp="1"/>
          </p:cNvSpPr>
          <p:nvPr>
            <p:ph type="body" idx="1"/>
          </p:nvPr>
        </p:nvSpPr>
        <p:spPr>
          <a:xfrm>
            <a:off x="663575" y="1425900"/>
            <a:ext cx="5755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700" b="0"/>
              <a:t>‘Imagine a room filled with your friends and family and even people you know but aren't friends with – the bus driver, the newsagent, for example. You're in the room, but you have to leave early. Would they be sad that you'd gone? Would someone tell a story about how funny it was when you said or did something? Would someone else remember a time when you'd helped them out? Would people think of you as kind or unkind? I try to live as though this room exists, and I'd like my friends and family to be proud of how I behave.’</a:t>
            </a:r>
            <a:endParaRPr sz="1700" b="0"/>
          </a:p>
          <a:p>
            <a:pPr marL="457200" lvl="0" indent="0" algn="r" rtl="0">
              <a:lnSpc>
                <a:spcPct val="115000"/>
              </a:lnSpc>
              <a:spcBef>
                <a:spcPts val="0"/>
              </a:spcBef>
              <a:spcAft>
                <a:spcPts val="0"/>
              </a:spcAft>
              <a:buNone/>
            </a:pPr>
            <a:r>
              <a:rPr lang="en-GB" sz="1700" b="0"/>
              <a:t>Natalie Haynes, author</a:t>
            </a:r>
            <a:endParaRPr sz="210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39" name="Google Shape;439;p51"/>
          <p:cNvPicPr preferRelativeResize="0"/>
          <p:nvPr/>
        </p:nvPicPr>
        <p:blipFill>
          <a:blip r:embed="rId3">
            <a:alphaModFix/>
          </a:blip>
          <a:stretch>
            <a:fillRect/>
          </a:stretch>
        </p:blipFill>
        <p:spPr>
          <a:xfrm>
            <a:off x="6659249" y="1210925"/>
            <a:ext cx="1897930" cy="28476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45" name="Google Shape;445;p52"/>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46" name="Google Shape;446;p52"/>
          <p:cNvPicPr preferRelativeResize="0"/>
          <p:nvPr/>
        </p:nvPicPr>
        <p:blipFill>
          <a:blip r:embed="rId3">
            <a:alphaModFix/>
          </a:blip>
          <a:stretch>
            <a:fillRect/>
          </a:stretch>
        </p:blipFill>
        <p:spPr>
          <a:xfrm>
            <a:off x="1807725" y="0"/>
            <a:ext cx="5612068" cy="5143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53"/>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Happiness</a:t>
            </a:r>
            <a:endParaRPr/>
          </a:p>
        </p:txBody>
      </p:sp>
      <p:sp>
        <p:nvSpPr>
          <p:cNvPr id="452" name="Google Shape;452;p53"/>
          <p:cNvSpPr txBox="1">
            <a:spLocks noGrp="1"/>
          </p:cNvSpPr>
          <p:nvPr>
            <p:ph type="body" idx="1"/>
          </p:nvPr>
        </p:nvSpPr>
        <p:spPr>
          <a:xfrm>
            <a:off x="663575" y="1250675"/>
            <a:ext cx="6825600" cy="3022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1800">
                <a:solidFill>
                  <a:srgbClr val="000000"/>
                </a:solidFill>
                <a:highlight>
                  <a:srgbClr val="FFFFFF"/>
                </a:highlight>
              </a:rPr>
              <a:t>No one single way to be happy</a:t>
            </a:r>
            <a:endParaRPr sz="1800">
              <a:solidFill>
                <a:srgbClr val="000000"/>
              </a:solidFill>
              <a:highlight>
                <a:srgbClr val="FFFFFF"/>
              </a:highlight>
            </a:endParaRPr>
          </a:p>
          <a:p>
            <a:pPr marL="0" lvl="0" indent="0" algn="l" rtl="0">
              <a:lnSpc>
                <a:spcPct val="100000"/>
              </a:lnSpc>
              <a:spcBef>
                <a:spcPts val="0"/>
              </a:spcBef>
              <a:spcAft>
                <a:spcPts val="0"/>
              </a:spcAft>
              <a:buNone/>
            </a:pPr>
            <a:endParaRPr sz="1800" b="0">
              <a:solidFill>
                <a:srgbClr val="000000"/>
              </a:solidFill>
              <a:highlight>
                <a:srgbClr val="FFFFFF"/>
              </a:highlight>
            </a:endParaRPr>
          </a:p>
          <a:p>
            <a:pPr marL="0" lvl="0" indent="0" algn="l" rtl="0">
              <a:lnSpc>
                <a:spcPct val="115000"/>
              </a:lnSpc>
              <a:spcBef>
                <a:spcPts val="0"/>
              </a:spcBef>
              <a:spcAft>
                <a:spcPts val="0"/>
              </a:spcAft>
              <a:buNone/>
            </a:pPr>
            <a:r>
              <a:rPr lang="en-GB" sz="1800" b="0"/>
              <a:t>Some possible ingredients of a happy life</a:t>
            </a:r>
            <a:endParaRPr sz="1800" b="0"/>
          </a:p>
          <a:p>
            <a:pPr marL="457200" lvl="0" indent="-342900" algn="l" rtl="0">
              <a:lnSpc>
                <a:spcPct val="115000"/>
              </a:lnSpc>
              <a:spcBef>
                <a:spcPts val="0"/>
              </a:spcBef>
              <a:spcAft>
                <a:spcPts val="0"/>
              </a:spcAft>
              <a:buSzPts val="1800"/>
              <a:buFont typeface="Calibri"/>
              <a:buChar char="●"/>
            </a:pPr>
            <a:r>
              <a:rPr lang="en-GB" sz="1800" b="0"/>
              <a:t>Relationships with family and friends</a:t>
            </a:r>
            <a:endParaRPr sz="1800" b="0"/>
          </a:p>
          <a:p>
            <a:pPr marL="457200" lvl="0" indent="-342900" algn="l" rtl="0">
              <a:lnSpc>
                <a:spcPct val="115000"/>
              </a:lnSpc>
              <a:spcBef>
                <a:spcPts val="0"/>
              </a:spcBef>
              <a:spcAft>
                <a:spcPts val="0"/>
              </a:spcAft>
              <a:buSzPts val="1800"/>
              <a:buFont typeface="Calibri"/>
              <a:buChar char="●"/>
            </a:pPr>
            <a:r>
              <a:rPr lang="en-GB" sz="1800" b="0"/>
              <a:t>Being creative</a:t>
            </a:r>
            <a:endParaRPr sz="1800" b="0"/>
          </a:p>
          <a:p>
            <a:pPr marL="457200" lvl="0" indent="-342900" algn="l" rtl="0">
              <a:lnSpc>
                <a:spcPct val="115000"/>
              </a:lnSpc>
              <a:spcBef>
                <a:spcPts val="0"/>
              </a:spcBef>
              <a:spcAft>
                <a:spcPts val="0"/>
              </a:spcAft>
              <a:buSzPts val="1800"/>
              <a:buFont typeface="Calibri"/>
              <a:buChar char="●"/>
            </a:pPr>
            <a:r>
              <a:rPr lang="en-GB" sz="1800" b="0"/>
              <a:t>Curiosity and exploration</a:t>
            </a:r>
            <a:endParaRPr sz="1800" b="0"/>
          </a:p>
          <a:p>
            <a:pPr marL="457200" lvl="0" indent="-342900" algn="l" rtl="0">
              <a:lnSpc>
                <a:spcPct val="115000"/>
              </a:lnSpc>
              <a:spcBef>
                <a:spcPts val="0"/>
              </a:spcBef>
              <a:spcAft>
                <a:spcPts val="0"/>
              </a:spcAft>
              <a:buSzPts val="1800"/>
              <a:buFont typeface="Calibri"/>
              <a:buChar char="●"/>
            </a:pPr>
            <a:r>
              <a:rPr lang="en-GB" sz="1800" b="0"/>
              <a:t>Experiencing nature or the arts</a:t>
            </a:r>
            <a:endParaRPr sz="1800" b="0"/>
          </a:p>
          <a:p>
            <a:pPr marL="457200" lvl="0" indent="-342900" algn="l" rtl="0">
              <a:lnSpc>
                <a:spcPct val="115000"/>
              </a:lnSpc>
              <a:spcBef>
                <a:spcPts val="0"/>
              </a:spcBef>
              <a:spcAft>
                <a:spcPts val="0"/>
              </a:spcAft>
              <a:buSzPts val="1800"/>
              <a:buFont typeface="Calibri"/>
              <a:buChar char="●"/>
            </a:pPr>
            <a:r>
              <a:rPr lang="en-GB" sz="1800" b="0"/>
              <a:t>Achieving our goals</a:t>
            </a:r>
            <a:endParaRPr sz="1800" b="0"/>
          </a:p>
          <a:p>
            <a:pPr marL="457200" lvl="0" indent="-342900" algn="l" rtl="0">
              <a:lnSpc>
                <a:spcPct val="115000"/>
              </a:lnSpc>
              <a:spcBef>
                <a:spcPts val="0"/>
              </a:spcBef>
              <a:spcAft>
                <a:spcPts val="0"/>
              </a:spcAft>
              <a:buSzPts val="1800"/>
              <a:buFont typeface="Calibri"/>
              <a:buChar char="●"/>
            </a:pPr>
            <a:r>
              <a:rPr lang="en-GB" sz="1800" b="0"/>
              <a:t>Making other people happy</a:t>
            </a:r>
            <a:endParaRPr sz="1800" b="0"/>
          </a:p>
          <a:p>
            <a:pPr marL="457200" lvl="0" indent="-342900" algn="l" rtl="0">
              <a:lnSpc>
                <a:spcPct val="115000"/>
              </a:lnSpc>
              <a:spcBef>
                <a:spcPts val="0"/>
              </a:spcBef>
              <a:spcAft>
                <a:spcPts val="0"/>
              </a:spcAft>
              <a:buSzPts val="1800"/>
              <a:buFont typeface="Calibri"/>
              <a:buChar char="●"/>
            </a:pPr>
            <a:r>
              <a:rPr lang="en-GB" sz="1800" b="0"/>
              <a:t>Helping make the world a better place</a:t>
            </a:r>
            <a:endParaRPr sz="1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53" name="Google Shape;453;p53"/>
          <p:cNvPicPr preferRelativeResize="0"/>
          <p:nvPr/>
        </p:nvPicPr>
        <p:blipFill rotWithShape="1">
          <a:blip r:embed="rId3">
            <a:alphaModFix/>
          </a:blip>
          <a:srcRect l="31063" t="16353" r="32558" b="6758"/>
          <a:stretch/>
        </p:blipFill>
        <p:spPr>
          <a:xfrm>
            <a:off x="5599050" y="785700"/>
            <a:ext cx="1613900" cy="3572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54"/>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Freedom</a:t>
            </a:r>
            <a:endParaRPr/>
          </a:p>
        </p:txBody>
      </p:sp>
      <p:sp>
        <p:nvSpPr>
          <p:cNvPr id="459" name="Google Shape;459;p54"/>
          <p:cNvSpPr txBox="1">
            <a:spLocks noGrp="1"/>
          </p:cNvSpPr>
          <p:nvPr>
            <p:ph type="body" idx="1"/>
          </p:nvPr>
        </p:nvSpPr>
        <p:spPr>
          <a:xfrm>
            <a:off x="663575" y="1425900"/>
            <a:ext cx="50763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800" b="0"/>
              <a:t>‘For me, </a:t>
            </a:r>
            <a:r>
              <a:rPr lang="en-GB" sz="1800"/>
              <a:t>freedom</a:t>
            </a:r>
            <a:r>
              <a:rPr lang="en-GB" sz="1800" b="0"/>
              <a:t> is one of the most important things in life: the freedom to believe what I choose and to live my life however I wish, as long as I don’t cause harm to others.’</a:t>
            </a:r>
            <a:endParaRPr sz="1800" b="0"/>
          </a:p>
          <a:p>
            <a:pPr marL="0" lvl="0" indent="0" algn="r" rtl="0">
              <a:lnSpc>
                <a:spcPct val="100000"/>
              </a:lnSpc>
              <a:spcBef>
                <a:spcPts val="0"/>
              </a:spcBef>
              <a:spcAft>
                <a:spcPts val="0"/>
              </a:spcAft>
              <a:buClr>
                <a:schemeClr val="dk1"/>
              </a:buClr>
              <a:buSzPts val="1100"/>
              <a:buFont typeface="Arial"/>
              <a:buNone/>
            </a:pPr>
            <a:r>
              <a:rPr lang="en-GB" sz="1800" b="0"/>
              <a:t>Imtiaz Shams, Trustee of Humanists UK</a:t>
            </a:r>
            <a:endParaRPr sz="1800" b="0">
              <a:highlight>
                <a:schemeClr val="lt1"/>
              </a:highlight>
            </a:endParaRPr>
          </a:p>
          <a:p>
            <a:pPr marL="0" lvl="0" indent="0" algn="l" rtl="0">
              <a:lnSpc>
                <a:spcPct val="115000"/>
              </a:lnSpc>
              <a:spcBef>
                <a:spcPts val="30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60" name="Google Shape;460;p54"/>
          <p:cNvPicPr preferRelativeResize="0"/>
          <p:nvPr/>
        </p:nvPicPr>
        <p:blipFill rotWithShape="1">
          <a:blip r:embed="rId3">
            <a:alphaModFix/>
          </a:blip>
          <a:srcRect l="28429" t="5635" r="31860" b="16099"/>
          <a:stretch/>
        </p:blipFill>
        <p:spPr>
          <a:xfrm>
            <a:off x="6104350" y="1425888"/>
            <a:ext cx="1848950" cy="242863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55"/>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a:t>
            </a:r>
            <a:endParaRPr/>
          </a:p>
        </p:txBody>
      </p:sp>
      <p:sp>
        <p:nvSpPr>
          <p:cNvPr id="466" name="Google Shape;466;p55"/>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67" name="Google Shape;467;p55"/>
          <p:cNvPicPr preferRelativeResize="0"/>
          <p:nvPr/>
        </p:nvPicPr>
        <p:blipFill>
          <a:blip r:embed="rId3">
            <a:alphaModFix/>
          </a:blip>
          <a:stretch>
            <a:fillRect/>
          </a:stretch>
        </p:blipFill>
        <p:spPr>
          <a:xfrm>
            <a:off x="1962441" y="1123963"/>
            <a:ext cx="5219100" cy="31937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56"/>
          <p:cNvSpPr txBox="1">
            <a:spLocks noGrp="1"/>
          </p:cNvSpPr>
          <p:nvPr>
            <p:ph type="title"/>
          </p:nvPr>
        </p:nvSpPr>
        <p:spPr>
          <a:xfrm>
            <a:off x="661475" y="489300"/>
            <a:ext cx="48132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ceremonies</a:t>
            </a:r>
            <a:endParaRPr/>
          </a:p>
        </p:txBody>
      </p:sp>
      <p:sp>
        <p:nvSpPr>
          <p:cNvPr id="473" name="Google Shape;473;p56"/>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74" name="Google Shape;474;p56" descr="C:\Users\luke\AppData\Local\Skitch\Screenshot_021816_045529_PM.jpg"/>
          <p:cNvPicPr preferRelativeResize="0"/>
          <p:nvPr/>
        </p:nvPicPr>
        <p:blipFill rotWithShape="1">
          <a:blip r:embed="rId3">
            <a:alphaModFix/>
          </a:blip>
          <a:srcRect/>
          <a:stretch/>
        </p:blipFill>
        <p:spPr>
          <a:xfrm>
            <a:off x="1776849" y="998500"/>
            <a:ext cx="4886824" cy="2099175"/>
          </a:xfrm>
          <a:prstGeom prst="rect">
            <a:avLst/>
          </a:prstGeom>
          <a:solidFill>
            <a:srgbClr val="ECECEC"/>
          </a:solidFill>
          <a:ln>
            <a:noFill/>
          </a:ln>
        </p:spPr>
      </p:pic>
      <p:pic>
        <p:nvPicPr>
          <p:cNvPr id="475" name="Google Shape;475;p56" descr="S:\Ceremonies\Marketing\Photos\Funeral Photos 2014\NaturalBurialBoots2.jpg"/>
          <p:cNvPicPr preferRelativeResize="0"/>
          <p:nvPr/>
        </p:nvPicPr>
        <p:blipFill>
          <a:blip r:embed="rId4">
            <a:alphaModFix/>
          </a:blip>
          <a:stretch>
            <a:fillRect/>
          </a:stretch>
        </p:blipFill>
        <p:spPr>
          <a:xfrm>
            <a:off x="6021325" y="2092175"/>
            <a:ext cx="2915600" cy="1976125"/>
          </a:xfrm>
          <a:prstGeom prst="rect">
            <a:avLst/>
          </a:prstGeom>
          <a:noFill/>
          <a:ln>
            <a:noFill/>
          </a:ln>
        </p:spPr>
      </p:pic>
      <p:pic>
        <p:nvPicPr>
          <p:cNvPr id="476" name="Google Shape;476;p56"/>
          <p:cNvPicPr preferRelativeResize="0"/>
          <p:nvPr/>
        </p:nvPicPr>
        <p:blipFill>
          <a:blip r:embed="rId5">
            <a:alphaModFix/>
          </a:blip>
          <a:stretch>
            <a:fillRect/>
          </a:stretch>
        </p:blipFill>
        <p:spPr>
          <a:xfrm>
            <a:off x="426176" y="2571750"/>
            <a:ext cx="3053773" cy="2032376"/>
          </a:xfrm>
          <a:prstGeom prst="rect">
            <a:avLst/>
          </a:prstGeom>
          <a:noFill/>
          <a:ln>
            <a:noFill/>
          </a:ln>
        </p:spPr>
      </p:pic>
      <p:sp>
        <p:nvSpPr>
          <p:cNvPr id="477" name="Google Shape;477;p56"/>
          <p:cNvSpPr txBox="1"/>
          <p:nvPr/>
        </p:nvSpPr>
        <p:spPr>
          <a:xfrm>
            <a:off x="327250" y="1170925"/>
            <a:ext cx="144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Freedom</a:t>
            </a:r>
            <a:endParaRPr sz="1800" b="1">
              <a:latin typeface="Calibri"/>
              <a:ea typeface="Calibri"/>
              <a:cs typeface="Calibri"/>
              <a:sym typeface="Calibri"/>
            </a:endParaRPr>
          </a:p>
        </p:txBody>
      </p:sp>
      <p:sp>
        <p:nvSpPr>
          <p:cNvPr id="478" name="Google Shape;478;p56"/>
          <p:cNvSpPr txBox="1"/>
          <p:nvPr/>
        </p:nvSpPr>
        <p:spPr>
          <a:xfrm>
            <a:off x="3840575" y="3446913"/>
            <a:ext cx="1634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Responsibility</a:t>
            </a:r>
            <a:endParaRPr sz="1800" b="1">
              <a:latin typeface="Calibri"/>
              <a:ea typeface="Calibri"/>
              <a:cs typeface="Calibri"/>
              <a:sym typeface="Calibri"/>
            </a:endParaRPr>
          </a:p>
        </p:txBody>
      </p:sp>
      <p:sp>
        <p:nvSpPr>
          <p:cNvPr id="479" name="Google Shape;479;p56"/>
          <p:cNvSpPr txBox="1"/>
          <p:nvPr/>
        </p:nvSpPr>
        <p:spPr>
          <a:xfrm>
            <a:off x="713050" y="1785113"/>
            <a:ext cx="819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Love</a:t>
            </a:r>
            <a:endParaRPr sz="1800" b="1">
              <a:latin typeface="Calibri"/>
              <a:ea typeface="Calibri"/>
              <a:cs typeface="Calibri"/>
              <a:sym typeface="Calibri"/>
            </a:endParaRPr>
          </a:p>
        </p:txBody>
      </p:sp>
      <p:sp>
        <p:nvSpPr>
          <p:cNvPr id="480" name="Google Shape;480;p56"/>
          <p:cNvSpPr txBox="1"/>
          <p:nvPr/>
        </p:nvSpPr>
        <p:spPr>
          <a:xfrm>
            <a:off x="6859650" y="964200"/>
            <a:ext cx="144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Support</a:t>
            </a:r>
            <a:endParaRPr sz="1800" b="1">
              <a:latin typeface="Calibri"/>
              <a:ea typeface="Calibri"/>
              <a:cs typeface="Calibri"/>
              <a:sym typeface="Calibri"/>
            </a:endParaRPr>
          </a:p>
        </p:txBody>
      </p:sp>
      <p:sp>
        <p:nvSpPr>
          <p:cNvPr id="481" name="Google Shape;481;p56"/>
          <p:cNvSpPr txBox="1"/>
          <p:nvPr/>
        </p:nvSpPr>
        <p:spPr>
          <a:xfrm>
            <a:off x="7445350" y="1528188"/>
            <a:ext cx="144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Connections</a:t>
            </a:r>
            <a:endParaRPr sz="1800" b="1">
              <a:latin typeface="Calibri"/>
              <a:ea typeface="Calibri"/>
              <a:cs typeface="Calibri"/>
              <a:sym typeface="Calibri"/>
            </a:endParaRPr>
          </a:p>
        </p:txBody>
      </p:sp>
      <p:sp>
        <p:nvSpPr>
          <p:cNvPr id="482" name="Google Shape;482;p56"/>
          <p:cNvSpPr txBox="1"/>
          <p:nvPr/>
        </p:nvSpPr>
        <p:spPr>
          <a:xfrm>
            <a:off x="4626125" y="4068288"/>
            <a:ext cx="144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b="1">
                <a:latin typeface="Calibri"/>
                <a:ea typeface="Calibri"/>
                <a:cs typeface="Calibri"/>
                <a:sym typeface="Calibri"/>
              </a:rPr>
              <a:t>Equality</a:t>
            </a:r>
            <a:endParaRPr sz="1800" b="1">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57"/>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THE RIVER OF LIFE</a:t>
            </a:r>
            <a:endParaRPr>
              <a:solidFill>
                <a:srgbClr val="E87722"/>
              </a:solidFill>
            </a:endParaRPr>
          </a:p>
        </p:txBody>
      </p:sp>
      <p:sp>
        <p:nvSpPr>
          <p:cNvPr id="488" name="Google Shape;488;p57"/>
          <p:cNvSpPr txBox="1">
            <a:spLocks noGrp="1"/>
          </p:cNvSpPr>
          <p:nvPr>
            <p:ph type="body" idx="1"/>
          </p:nvPr>
        </p:nvSpPr>
        <p:spPr>
          <a:xfrm>
            <a:off x="661475" y="1004175"/>
            <a:ext cx="7908600" cy="3628500"/>
          </a:xfrm>
          <a:prstGeom prst="rect">
            <a:avLst/>
          </a:prstGeom>
          <a:noFill/>
          <a:ln>
            <a:noFill/>
          </a:ln>
        </p:spPr>
        <p:txBody>
          <a:bodyPr spcFirstLastPara="1" wrap="square" lIns="0" tIns="0" rIns="0" bIns="0" anchor="t" anchorCtr="0">
            <a:noAutofit/>
          </a:bodyPr>
          <a:lstStyle/>
          <a:p>
            <a:pPr marL="0" lvl="0" indent="0" algn="l" rtl="0">
              <a:lnSpc>
                <a:spcPct val="116000"/>
              </a:lnSpc>
              <a:spcBef>
                <a:spcPts val="0"/>
              </a:spcBef>
              <a:spcAft>
                <a:spcPts val="0"/>
              </a:spcAft>
              <a:buClr>
                <a:schemeClr val="dk1"/>
              </a:buClr>
              <a:buSzPts val="1500"/>
              <a:buNone/>
            </a:pPr>
            <a:r>
              <a:rPr lang="en-GB" sz="1300"/>
              <a:t>‘An individual human existence should be like a river </a:t>
            </a:r>
            <a:r>
              <a:rPr lang="en-GB" sz="1300" b="0"/>
              <a:t>– small at first, narrowly contained within its banks, and rushing passionately past boulders and over waterfalls. Gradually the river grows wider, the banks recede, the waters flow more quietly, and – in the end – without any visible break, they become merged in the sea, and painlessly lose their individual being. The man or woman who in old age, can see his or her life in this way, will not suffer from the fear of death, since the things they care for will continue.’</a:t>
            </a:r>
            <a:endParaRPr sz="1400"/>
          </a:p>
          <a:p>
            <a:pPr marL="0" lvl="0" indent="0" algn="r" rtl="0">
              <a:lnSpc>
                <a:spcPct val="116000"/>
              </a:lnSpc>
              <a:spcBef>
                <a:spcPts val="0"/>
              </a:spcBef>
              <a:spcAft>
                <a:spcPts val="0"/>
              </a:spcAft>
              <a:buClr>
                <a:schemeClr val="dk1"/>
              </a:buClr>
              <a:buSzPts val="1500"/>
              <a:buNone/>
            </a:pPr>
            <a:r>
              <a:rPr lang="en-GB" sz="1300"/>
              <a:t>Bertrand Russell</a:t>
            </a:r>
            <a:endParaRPr sz="1400"/>
          </a:p>
          <a:p>
            <a:pPr marL="0" lvl="0" indent="0" algn="l" rtl="0">
              <a:lnSpc>
                <a:spcPct val="108750"/>
              </a:lnSpc>
              <a:spcBef>
                <a:spcPts val="0"/>
              </a:spcBef>
              <a:spcAft>
                <a:spcPts val="0"/>
              </a:spcAft>
              <a:buClr>
                <a:schemeClr val="dk1"/>
              </a:buClr>
              <a:buSzPts val="1600"/>
              <a:buNone/>
            </a:pPr>
            <a:endParaRPr/>
          </a:p>
        </p:txBody>
      </p:sp>
      <p:pic>
        <p:nvPicPr>
          <p:cNvPr id="489" name="Google Shape;489;p57" descr="The Scenery, Prairie, River, Sunrise"/>
          <p:cNvPicPr preferRelativeResize="0"/>
          <p:nvPr/>
        </p:nvPicPr>
        <p:blipFill rotWithShape="1">
          <a:blip r:embed="rId3">
            <a:alphaModFix/>
          </a:blip>
          <a:srcRect t="23880" b="12437"/>
          <a:stretch/>
        </p:blipFill>
        <p:spPr>
          <a:xfrm>
            <a:off x="2918800" y="2496375"/>
            <a:ext cx="3202050" cy="1292525"/>
          </a:xfrm>
          <a:prstGeom prst="rect">
            <a:avLst/>
          </a:prstGeom>
          <a:noFill/>
          <a:ln>
            <a:noFill/>
          </a:ln>
        </p:spPr>
      </p:pic>
      <p:pic>
        <p:nvPicPr>
          <p:cNvPr id="490" name="Google Shape;490;p57" descr="Bridge, Scotland, Sky, Blue, Water, Masonry, Clouds"/>
          <p:cNvPicPr preferRelativeResize="0"/>
          <p:nvPr/>
        </p:nvPicPr>
        <p:blipFill>
          <a:blip r:embed="rId4">
            <a:alphaModFix/>
          </a:blip>
          <a:stretch>
            <a:fillRect/>
          </a:stretch>
        </p:blipFill>
        <p:spPr>
          <a:xfrm>
            <a:off x="238525" y="2496375"/>
            <a:ext cx="2194103" cy="1462725"/>
          </a:xfrm>
          <a:prstGeom prst="rect">
            <a:avLst/>
          </a:prstGeom>
          <a:noFill/>
          <a:ln>
            <a:noFill/>
          </a:ln>
        </p:spPr>
      </p:pic>
      <p:pic>
        <p:nvPicPr>
          <p:cNvPr id="491" name="Google Shape;491;p57" descr="Iceland, Sky, Clouds, Sunset, Waterfall, Falls"/>
          <p:cNvPicPr preferRelativeResize="0"/>
          <p:nvPr/>
        </p:nvPicPr>
        <p:blipFill>
          <a:blip r:embed="rId5">
            <a:alphaModFix/>
          </a:blip>
          <a:stretch>
            <a:fillRect/>
          </a:stretch>
        </p:blipFill>
        <p:spPr>
          <a:xfrm>
            <a:off x="1802725" y="3382025"/>
            <a:ext cx="1938773" cy="1292525"/>
          </a:xfrm>
          <a:prstGeom prst="rect">
            <a:avLst/>
          </a:prstGeom>
          <a:noFill/>
          <a:ln>
            <a:noFill/>
          </a:ln>
        </p:spPr>
      </p:pic>
      <p:pic>
        <p:nvPicPr>
          <p:cNvPr id="492" name="Google Shape;492;p57" descr="Horseshoe Bend, Arizona, Rocks, Natural, Landscape"/>
          <p:cNvPicPr preferRelativeResize="0"/>
          <p:nvPr/>
        </p:nvPicPr>
        <p:blipFill>
          <a:blip r:embed="rId6">
            <a:alphaModFix/>
          </a:blip>
          <a:stretch>
            <a:fillRect/>
          </a:stretch>
        </p:blipFill>
        <p:spPr>
          <a:xfrm>
            <a:off x="4919651" y="3487746"/>
            <a:ext cx="1631874" cy="1144925"/>
          </a:xfrm>
          <a:prstGeom prst="rect">
            <a:avLst/>
          </a:prstGeom>
          <a:noFill/>
          <a:ln>
            <a:noFill/>
          </a:ln>
        </p:spPr>
      </p:pic>
      <p:pic>
        <p:nvPicPr>
          <p:cNvPr id="493" name="Google Shape;493;p57" descr="Aerial View, Satellite Image, Satellite Photo"/>
          <p:cNvPicPr preferRelativeResize="0"/>
          <p:nvPr/>
        </p:nvPicPr>
        <p:blipFill>
          <a:blip r:embed="rId7">
            <a:alphaModFix/>
          </a:blip>
          <a:stretch>
            <a:fillRect/>
          </a:stretch>
        </p:blipFill>
        <p:spPr>
          <a:xfrm>
            <a:off x="6507600" y="2487500"/>
            <a:ext cx="1853675" cy="1853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58"/>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a:t>
            </a:r>
            <a:endParaRPr/>
          </a:p>
        </p:txBody>
      </p:sp>
      <p:sp>
        <p:nvSpPr>
          <p:cNvPr id="499" name="Google Shape;499;p58"/>
          <p:cNvSpPr txBox="1">
            <a:spLocks noGrp="1"/>
          </p:cNvSpPr>
          <p:nvPr>
            <p:ph type="body" idx="1"/>
          </p:nvPr>
        </p:nvSpPr>
        <p:spPr>
          <a:xfrm>
            <a:off x="663575" y="1425900"/>
            <a:ext cx="45789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a:solidFill>
                  <a:srgbClr val="000000"/>
                </a:solidFill>
                <a:highlight>
                  <a:srgbClr val="FFFFFF"/>
                </a:highlight>
              </a:rPr>
              <a:t>The Happy Human</a:t>
            </a:r>
            <a:endParaRPr sz="240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spcBef>
                <a:spcPts val="0"/>
              </a:spcBef>
              <a:spcAft>
                <a:spcPts val="0"/>
              </a:spcAft>
              <a:buNone/>
            </a:pPr>
            <a:r>
              <a:rPr lang="en-GB" b="0"/>
              <a:t>Decorate a Happy Human</a:t>
            </a:r>
            <a:endParaRPr b="0"/>
          </a:p>
          <a:p>
            <a:pPr marL="0" lvl="0" indent="0" algn="l" rtl="0">
              <a:spcBef>
                <a:spcPts val="0"/>
              </a:spcBef>
              <a:spcAft>
                <a:spcPts val="0"/>
              </a:spcAft>
              <a:buNone/>
            </a:pPr>
            <a:r>
              <a:rPr lang="en-GB" b="0"/>
              <a:t>with the ingredients of happiness</a:t>
            </a:r>
            <a:endParaRPr b="0"/>
          </a:p>
          <a:p>
            <a:pPr marL="0" lvl="0" indent="0" algn="l" rtl="0">
              <a:spcBef>
                <a:spcPts val="0"/>
              </a:spcBef>
              <a:spcAft>
                <a:spcPts val="0"/>
              </a:spcAft>
              <a:buNone/>
            </a:pPr>
            <a:endParaRPr b="0"/>
          </a:p>
          <a:p>
            <a:pPr marL="0" lvl="0" indent="0" algn="l" rtl="0">
              <a:spcBef>
                <a:spcPts val="0"/>
              </a:spcBef>
              <a:spcAft>
                <a:spcPts val="0"/>
              </a:spcAft>
              <a:buClr>
                <a:schemeClr val="dk1"/>
              </a:buClr>
              <a:buSzPts val="1600"/>
              <a:buFont typeface="Arial"/>
              <a:buNone/>
            </a:pPr>
            <a:endParaRPr b="0"/>
          </a:p>
          <a:p>
            <a:pPr marL="0" lvl="0" indent="0" algn="l" rtl="0">
              <a:spcBef>
                <a:spcPts val="0"/>
              </a:spcBef>
              <a:spcAft>
                <a:spcPts val="0"/>
              </a:spcAft>
              <a:buClr>
                <a:schemeClr val="dk1"/>
              </a:buClr>
              <a:buSzPts val="1600"/>
              <a:buFont typeface="Arial"/>
              <a:buNone/>
            </a:pPr>
            <a:endParaRPr b="0"/>
          </a:p>
          <a:p>
            <a:pPr marL="0" lvl="0" indent="0" algn="l" rtl="0">
              <a:spcBef>
                <a:spcPts val="0"/>
              </a:spcBef>
              <a:spcAft>
                <a:spcPts val="0"/>
              </a:spcAft>
              <a:buClr>
                <a:schemeClr val="dk1"/>
              </a:buClr>
              <a:buSzPts val="1600"/>
              <a:buFont typeface="Arial"/>
              <a:buNone/>
            </a:pPr>
            <a:r>
              <a:rPr lang="en-GB" b="0"/>
              <a:t>Can you design your own symbol for humanism?</a:t>
            </a: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00" name="Google Shape;500;p58"/>
          <p:cNvPicPr preferRelativeResize="0"/>
          <p:nvPr/>
        </p:nvPicPr>
        <p:blipFill>
          <a:blip r:embed="rId3">
            <a:alphaModFix/>
          </a:blip>
          <a:stretch>
            <a:fillRect/>
          </a:stretch>
        </p:blipFill>
        <p:spPr>
          <a:xfrm>
            <a:off x="5242475" y="220500"/>
            <a:ext cx="2670050" cy="4248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59"/>
          <p:cNvSpPr txBox="1">
            <a:spLocks noGrp="1"/>
          </p:cNvSpPr>
          <p:nvPr>
            <p:ph type="title"/>
          </p:nvPr>
        </p:nvSpPr>
        <p:spPr>
          <a:xfrm>
            <a:off x="661475" y="489300"/>
            <a:ext cx="7149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 to living a happy life</a:t>
            </a:r>
            <a:endParaRPr/>
          </a:p>
        </p:txBody>
      </p:sp>
      <p:sp>
        <p:nvSpPr>
          <p:cNvPr id="506" name="Google Shape;506;p59"/>
          <p:cNvSpPr txBox="1">
            <a:spLocks noGrp="1"/>
          </p:cNvSpPr>
          <p:nvPr>
            <p:ph type="body" idx="1"/>
          </p:nvPr>
        </p:nvSpPr>
        <p:spPr>
          <a:xfrm>
            <a:off x="663575" y="1425900"/>
            <a:ext cx="58632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We have </a:t>
            </a:r>
            <a:r>
              <a:rPr lang="en-GB" sz="2000" dirty="0"/>
              <a:t>one life</a:t>
            </a:r>
            <a:r>
              <a:rPr lang="en-GB" sz="2000" b="0" dirty="0"/>
              <a:t> and we should make the most of it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Everyone should have the </a:t>
            </a:r>
            <a:r>
              <a:rPr lang="en-GB" sz="2000" dirty="0"/>
              <a:t>freedom</a:t>
            </a:r>
            <a:r>
              <a:rPr lang="en-GB" sz="2000" b="0" dirty="0"/>
              <a:t> to pursue what makes them </a:t>
            </a:r>
            <a:r>
              <a:rPr lang="en-GB" sz="2000" dirty="0"/>
              <a:t>happy</a:t>
            </a:r>
            <a:r>
              <a:rPr lang="en-GB" sz="2000" b="0" dirty="0"/>
              <a:t>, as long as they cause no harm</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We should be </a:t>
            </a:r>
            <a:r>
              <a:rPr lang="en-GB" sz="2000" dirty="0"/>
              <a:t>tolerant</a:t>
            </a:r>
            <a:r>
              <a:rPr lang="en-GB" sz="2000" b="0" dirty="0"/>
              <a:t> of those whose choices are different from our own</a:t>
            </a:r>
            <a:endParaRPr sz="2000" b="0" dirty="0"/>
          </a:p>
          <a:p>
            <a:pPr marL="0" lvl="0" indent="0" algn="l" rtl="0">
              <a:lnSpc>
                <a:spcPct val="108750"/>
              </a:lnSpc>
              <a:spcBef>
                <a:spcPts val="0"/>
              </a:spcBef>
              <a:spcAft>
                <a:spcPts val="0"/>
              </a:spcAft>
              <a:buClr>
                <a:schemeClr val="dk1"/>
              </a:buClr>
              <a:buSzPts val="1600"/>
              <a:buNone/>
            </a:pPr>
            <a:endParaRPr dirty="0"/>
          </a:p>
        </p:txBody>
      </p:sp>
      <p:pic>
        <p:nvPicPr>
          <p:cNvPr id="507" name="Google Shape;507;p59"/>
          <p:cNvPicPr preferRelativeResize="0"/>
          <p:nvPr/>
        </p:nvPicPr>
        <p:blipFill>
          <a:blip r:embed="rId3">
            <a:alphaModFix/>
          </a:blip>
          <a:stretch>
            <a:fillRect/>
          </a:stretch>
        </p:blipFill>
        <p:spPr>
          <a:xfrm>
            <a:off x="6569380" y="1158900"/>
            <a:ext cx="2014150" cy="2493725"/>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961</Words>
  <Application>Microsoft Office PowerPoint</Application>
  <PresentationFormat>On-screen Show (16:9)</PresentationFormat>
  <Paragraphs>107</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Default Theme</vt:lpstr>
      <vt:lpstr>The one life</vt:lpstr>
      <vt:lpstr>A humanist approach to life: a summary</vt:lpstr>
      <vt:lpstr>The humanist approach to living a happy life</vt:lpstr>
      <vt:lpstr>A HUMANIST SYMBOL</vt:lpstr>
      <vt:lpstr>THE HAPPY HUMAN</vt:lpstr>
      <vt:lpstr>POSSIBLE INGREDIENTS OF HAPPINESS</vt:lpstr>
      <vt:lpstr>RECIPE FOR A HAPPY LIFE</vt:lpstr>
      <vt:lpstr>Happiness</vt:lpstr>
      <vt:lpstr>Happiness</vt:lpstr>
      <vt:lpstr>The one life</vt:lpstr>
      <vt:lpstr>PowerPoint Presentation</vt:lpstr>
      <vt:lpstr>Happiness</vt:lpstr>
      <vt:lpstr>Freedom</vt:lpstr>
      <vt:lpstr>The one life</vt:lpstr>
      <vt:lpstr>Humanist ceremonies</vt:lpstr>
      <vt:lpstr>THE RIVER OF LIFE</vt:lpstr>
      <vt:lpstr>The one life</vt:lpstr>
      <vt:lpstr>The humanist approach to living a happy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one life</dc:title>
  <dc:creator>Luke Donnellan</dc:creator>
  <cp:lastModifiedBy>Luke Donnellan</cp:lastModifiedBy>
  <cp:revision>2</cp:revision>
  <dcterms:modified xsi:type="dcterms:W3CDTF">2021-11-03T17:02:14Z</dcterms:modified>
</cp:coreProperties>
</file>