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1e7e98f23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f1e7e98f23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f1e7e98f23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f1e7e98f23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b05741147_0_10:notes"/>
          <p:cNvSpPr txBox="1">
            <a:spLocks noGrp="1"/>
          </p:cNvSpPr>
          <p:nvPr>
            <p:ph type="body" idx="1"/>
          </p:nvPr>
        </p:nvSpPr>
        <p:spPr>
          <a:xfrm>
            <a:off x="685782" y="434338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8b0574114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b05741147_0_471:notes"/>
          <p:cNvSpPr txBox="1">
            <a:spLocks noGrp="1"/>
          </p:cNvSpPr>
          <p:nvPr>
            <p:ph type="body" idx="1"/>
          </p:nvPr>
        </p:nvSpPr>
        <p:spPr>
          <a:xfrm>
            <a:off x="685782" y="434338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8b05741147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18c3af7c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f18c3af7c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41849a877_0_250:notes"/>
          <p:cNvSpPr txBox="1">
            <a:spLocks noGrp="1"/>
          </p:cNvSpPr>
          <p:nvPr>
            <p:ph type="body" idx="1"/>
          </p:nvPr>
        </p:nvSpPr>
        <p:spPr>
          <a:xfrm>
            <a:off x="685782" y="434338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e41849a877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8b05741147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8b05741147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b05741147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8b05741147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e41849a877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e41849a877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e192842d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e192842d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8b05741147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8b0574114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8b05741147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8b05741147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8b05741147_0_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8b05741147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f18c3af7c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gf18c3af7c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jpg"/><Relationship Id="rId18" Type="http://schemas.openxmlformats.org/officeDocument/2006/relationships/image" Target="../media/image31.png"/><Relationship Id="rId3" Type="http://schemas.openxmlformats.org/officeDocument/2006/relationships/image" Target="../media/image16.jpg"/><Relationship Id="rId21" Type="http://schemas.openxmlformats.org/officeDocument/2006/relationships/image" Target="../media/image34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17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openxmlformats.org/officeDocument/2006/relationships/image" Target="../media/image24.jpg"/><Relationship Id="rId5" Type="http://schemas.openxmlformats.org/officeDocument/2006/relationships/image" Target="../media/image18.jpg"/><Relationship Id="rId15" Type="http://schemas.openxmlformats.org/officeDocument/2006/relationships/image" Target="../media/image28.png"/><Relationship Id="rId23" Type="http://schemas.openxmlformats.org/officeDocument/2006/relationships/image" Target="../media/image36.jpg"/><Relationship Id="rId10" Type="http://schemas.openxmlformats.org/officeDocument/2006/relationships/image" Target="../media/image23.jpg"/><Relationship Id="rId19" Type="http://schemas.openxmlformats.org/officeDocument/2006/relationships/image" Target="../media/image32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Relationship Id="rId14" Type="http://schemas.openxmlformats.org/officeDocument/2006/relationships/image" Target="../media/image27.jpg"/><Relationship Id="rId22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The one life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4142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living a happy life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The </a:t>
            </a:r>
            <a:r>
              <a:rPr lang="en-GB" sz="2200" dirty="0"/>
              <a:t>Happy Human</a:t>
            </a:r>
            <a:r>
              <a:rPr lang="en-GB" sz="2200" b="0" dirty="0"/>
              <a:t> is a symbol of humanism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There are many different ways to be </a:t>
            </a:r>
            <a:r>
              <a:rPr lang="en-GB" sz="2200" dirty="0"/>
              <a:t>happy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Everyone should be </a:t>
            </a:r>
            <a:r>
              <a:rPr lang="en-GB" sz="2200" dirty="0"/>
              <a:t>free</a:t>
            </a:r>
            <a:r>
              <a:rPr lang="en-GB" sz="2200" b="0" dirty="0"/>
              <a:t> to find what makes them happy</a:t>
            </a:r>
            <a:endParaRPr sz="22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380" y="1158900"/>
            <a:ext cx="2014150" cy="24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3000"/>
              <a:buFont typeface="Calibri"/>
              <a:buNone/>
            </a:pPr>
            <a:r>
              <a:rPr lang="en-GB">
                <a:solidFill>
                  <a:srgbClr val="E87722"/>
                </a:solidFill>
              </a:rPr>
              <a:t>A HUMANIST SYMBOL</a:t>
            </a:r>
            <a:endParaRPr>
              <a:solidFill>
                <a:srgbClr val="E87722"/>
              </a:solidFill>
            </a:endParaRPr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276350"/>
            <a:ext cx="5573100" cy="29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What does this symbol look like to you?</a:t>
            </a:r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What does it make you think of?</a:t>
            </a:r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When might you stand like that?</a:t>
            </a:r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endParaRPr lang="en-GB" sz="2000" b="0" dirty="0"/>
          </a:p>
          <a:p>
            <a:pPr marL="457200" lvl="0" indent="-355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 dirty="0"/>
              <a:t>Why do you think humanists organisations choose to use this symbol?</a:t>
            </a:r>
            <a:endParaRPr sz="200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25" name="Google Shape;225;p30" descr="Happy Human original w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1574" y="438150"/>
            <a:ext cx="1420825" cy="3907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6120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HAPPY HUMAN</a:t>
            </a:r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body" idx="1"/>
          </p:nvPr>
        </p:nvSpPr>
        <p:spPr>
          <a:xfrm>
            <a:off x="661481" y="1581149"/>
            <a:ext cx="4596300" cy="2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232" name="Google Shape;232;p31"/>
          <p:cNvSpPr txBox="1"/>
          <p:nvPr/>
        </p:nvSpPr>
        <p:spPr>
          <a:xfrm>
            <a:off x="3819523" y="1108567"/>
            <a:ext cx="4092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43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1" descr="HS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8014" y="1472697"/>
            <a:ext cx="1550957" cy="1550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 descr="Image result for arab humanist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6435" y="1579027"/>
            <a:ext cx="2095599" cy="144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 descr="Image result for ghana humanist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6264" y="3180983"/>
            <a:ext cx="1800288" cy="87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1" descr="Image result for humanists internationa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91252" y="1568374"/>
            <a:ext cx="1625726" cy="1373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1" descr="Happy Human original w1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3775" y="1158900"/>
            <a:ext cx="1080600" cy="29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1" descr="C:\Users\Andrew\AppData\Local\Microsoft\Windows\INetCache\Content.Word\humanistsUK53420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06263" y="3351374"/>
            <a:ext cx="1893534" cy="70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1" descr="Image result for european humanist federation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68032" y="3250409"/>
            <a:ext cx="1769364" cy="809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Happiness</a:t>
            </a:r>
            <a:endParaRPr/>
          </a:p>
        </p:txBody>
      </p:sp>
      <p:sp>
        <p:nvSpPr>
          <p:cNvPr id="245" name="Google Shape;245;p32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>
                <a:solidFill>
                  <a:srgbClr val="000000"/>
                </a:solidFill>
                <a:highlight>
                  <a:srgbClr val="FFFFFF"/>
                </a:highlight>
              </a:rPr>
              <a:t>What makes you happy?</a:t>
            </a:r>
            <a:endParaRPr sz="32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>
            <a:spLocks noGrp="1"/>
          </p:cNvSpPr>
          <p:nvPr>
            <p:ph type="title"/>
          </p:nvPr>
        </p:nvSpPr>
        <p:spPr>
          <a:xfrm>
            <a:off x="663575" y="387700"/>
            <a:ext cx="64737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E87722"/>
              </a:buClr>
              <a:buSzPts val="3000"/>
              <a:buFont typeface="Calibri"/>
              <a:buNone/>
            </a:pPr>
            <a:r>
              <a:rPr lang="en-GB">
                <a:solidFill>
                  <a:srgbClr val="E87722"/>
                </a:solidFill>
              </a:rPr>
              <a:t>POSSIBLE INGREDIENTS OF HAPPINESS</a:t>
            </a:r>
            <a:endParaRPr/>
          </a:p>
        </p:txBody>
      </p:sp>
      <p:pic>
        <p:nvPicPr>
          <p:cNvPr id="251" name="Google Shape;251;p33" descr="S:\Education\Resources\2016 resources\Images\New illustrations\Individual\Hyebin\New\3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667" y="877375"/>
            <a:ext cx="1282531" cy="99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3" descr="S:\Education\Resources\2016 resources\Images\New illustrations\Individual\Hyebin\Right or Wrong\rw1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3200" y="2253465"/>
            <a:ext cx="1524560" cy="93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3" descr="S:\Education\Resources\2016 resources\Images\New illustrations\Individual\Hyebin\Death\d0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7195" y="2539966"/>
            <a:ext cx="752114" cy="1462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3" descr="S:\Education\Resources\2016 resources\Images\New illustrations\Individual\Hyebin\Death\d11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24690" y="864749"/>
            <a:ext cx="837673" cy="107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3" descr="S:\Education\Resources\2016 resources\Images\New illustrations\Individual\Hyebin\Death\d09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97755" y="838243"/>
            <a:ext cx="654166" cy="107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 descr="S:\Education\Resources\2016 resources\Images\New illustrations\Individual\Hyebin\Death\d12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91734" y="823702"/>
            <a:ext cx="578865" cy="14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3" descr="S:\Education\Resources\2016 resources\Images\New illustrations\Individual\Hyebin\New\34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05422" y="2283578"/>
            <a:ext cx="1166974" cy="114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3" descr="S:\Education\Resources\2016 resources\Images\New illustrations\Individual\Hyebin\33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9418" y="2160040"/>
            <a:ext cx="1736327" cy="1071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3" descr="S:\Education\Resources\2016 resources\Images\New illustrations\Individual\Hyebin\25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38917" y="3435607"/>
            <a:ext cx="1166974" cy="115413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3"/>
          <p:cNvSpPr txBox="1"/>
          <p:nvPr/>
        </p:nvSpPr>
        <p:spPr>
          <a:xfrm>
            <a:off x="2974825" y="756150"/>
            <a:ext cx="921300" cy="1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£</a:t>
            </a:r>
            <a:endParaRPr/>
          </a:p>
        </p:txBody>
      </p:sp>
      <p:pic>
        <p:nvPicPr>
          <p:cNvPr id="261" name="Google Shape;261;p33" descr="Music, Notes, Fast, Sound, Design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8928" y="2004114"/>
            <a:ext cx="635580" cy="107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3" descr="S:\Education\Resources\2016 resources\Images\New illustrations\Individual\Hyebin\Death\d16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877491" y="791187"/>
            <a:ext cx="736678" cy="1462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3" descr="Symbols, Religions, Faith, Christianity, Religious"/>
          <p:cNvPicPr preferRelativeResize="0"/>
          <p:nvPr/>
        </p:nvPicPr>
        <p:blipFill rotWithShape="1">
          <a:blip r:embed="rId14">
            <a:alphaModFix/>
          </a:blip>
          <a:srcRect t="51321" b="22767"/>
          <a:stretch/>
        </p:blipFill>
        <p:spPr>
          <a:xfrm>
            <a:off x="5780626" y="3806435"/>
            <a:ext cx="1700586" cy="659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3"/>
          <p:cNvPicPr preferRelativeResize="0"/>
          <p:nvPr/>
        </p:nvPicPr>
        <p:blipFill rotWithShape="1">
          <a:blip r:embed="rId15">
            <a:alphaModFix/>
          </a:blip>
          <a:srcRect l="13936" t="11848" r="17579" b="12393"/>
          <a:stretch/>
        </p:blipFill>
        <p:spPr>
          <a:xfrm>
            <a:off x="4350160" y="2064732"/>
            <a:ext cx="1006934" cy="12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3"/>
          <p:cNvPicPr preferRelativeResize="0"/>
          <p:nvPr/>
        </p:nvPicPr>
        <p:blipFill rotWithShape="1">
          <a:blip r:embed="rId16">
            <a:alphaModFix/>
          </a:blip>
          <a:srcRect l="13724" t="17691" r="14379" b="16466"/>
          <a:stretch/>
        </p:blipFill>
        <p:spPr>
          <a:xfrm>
            <a:off x="1954734" y="3355120"/>
            <a:ext cx="182880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 descr="S:\Education\Resources\2016 resources\Images\New illustrations\Individual\Hyebin\12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484512" y="3853845"/>
            <a:ext cx="266145" cy="836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 rotWithShape="1">
          <a:blip r:embed="rId18">
            <a:alphaModFix/>
          </a:blip>
          <a:srcRect l="34846" t="12093" r="33335" b="16391"/>
          <a:stretch/>
        </p:blipFill>
        <p:spPr>
          <a:xfrm>
            <a:off x="1096425" y="3364520"/>
            <a:ext cx="40005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3" descr="S:\Education\Resources\2016 resources\Images\New illustrations\Individual\Hyebin\New\01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90575" y="3383570"/>
            <a:ext cx="276225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/>
          <p:cNvPicPr preferRelativeResize="0"/>
          <p:nvPr/>
        </p:nvPicPr>
        <p:blipFill rotWithShape="1">
          <a:blip r:embed="rId20">
            <a:alphaModFix/>
          </a:blip>
          <a:srcRect l="30605" t="22831" r="27122" b="17725"/>
          <a:stretch/>
        </p:blipFill>
        <p:spPr>
          <a:xfrm>
            <a:off x="323825" y="3881545"/>
            <a:ext cx="4857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/>
          <p:cNvPicPr preferRelativeResize="0"/>
          <p:nvPr/>
        </p:nvPicPr>
        <p:blipFill rotWithShape="1">
          <a:blip r:embed="rId21">
            <a:alphaModFix/>
          </a:blip>
          <a:srcRect l="19768" t="10832" r="14709" b="6666"/>
          <a:stretch/>
        </p:blipFill>
        <p:spPr>
          <a:xfrm>
            <a:off x="6605927" y="929138"/>
            <a:ext cx="875265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/>
          <p:cNvPicPr preferRelativeResize="0"/>
          <p:nvPr/>
        </p:nvPicPr>
        <p:blipFill rotWithShape="1">
          <a:blip r:embed="rId22">
            <a:alphaModFix/>
          </a:blip>
          <a:srcRect l="22421" t="17772" r="10306" b="13527"/>
          <a:stretch/>
        </p:blipFill>
        <p:spPr>
          <a:xfrm>
            <a:off x="7024795" y="2405865"/>
            <a:ext cx="1038225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 descr="Image result for happy human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584719" y="3698075"/>
            <a:ext cx="206106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Happiness</a:t>
            </a:r>
            <a:endParaRPr/>
          </a:p>
        </p:txBody>
      </p:sp>
      <p:sp>
        <p:nvSpPr>
          <p:cNvPr id="278" name="Google Shape;278;p34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432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‘</a:t>
            </a:r>
            <a:r>
              <a:rPr lang="en-GB" sz="1800" b="0"/>
              <a:t>The place to be happy is </a:t>
            </a:r>
            <a:r>
              <a:rPr lang="en-GB" sz="1800"/>
              <a:t>here</a:t>
            </a:r>
            <a:r>
              <a:rPr lang="en-GB" sz="1800" b="0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The time to be happy is </a:t>
            </a:r>
            <a:r>
              <a:rPr lang="en-GB" sz="1800"/>
              <a:t>now</a:t>
            </a:r>
            <a:r>
              <a:rPr lang="en-GB" sz="1800" b="0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The way to be happy is to </a:t>
            </a:r>
            <a:r>
              <a:rPr lang="en-GB" sz="1800"/>
              <a:t>make others so</a:t>
            </a:r>
            <a:r>
              <a:rPr lang="en-GB" sz="1800" b="0"/>
              <a:t>.’</a:t>
            </a:r>
            <a:endParaRPr sz="1800" b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Robert Ingersoll (1833 – 1899)</a:t>
            </a:r>
            <a:endParaRPr sz="1800" b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‘It's not enough to be a happy individual; we should also try to think of ways in which others – perhaps </a:t>
            </a:r>
            <a:r>
              <a:rPr lang="en-GB" sz="1800"/>
              <a:t>everyone</a:t>
            </a:r>
            <a:r>
              <a:rPr lang="en-GB" sz="1800" b="0"/>
              <a:t> – can be happy.’</a:t>
            </a:r>
            <a:endParaRPr sz="1800"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Michael Rosen and Annemarie Young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79" name="Google Shape;279;p34"/>
          <p:cNvPicPr preferRelativeResize="0"/>
          <p:nvPr/>
        </p:nvPicPr>
        <p:blipFill rotWithShape="1">
          <a:blip r:embed="rId3">
            <a:alphaModFix/>
          </a:blip>
          <a:srcRect l="7989" t="5075" r="20289" b="24630"/>
          <a:stretch/>
        </p:blipFill>
        <p:spPr>
          <a:xfrm>
            <a:off x="7793950" y="3113950"/>
            <a:ext cx="887301" cy="1159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4"/>
          <p:cNvPicPr preferRelativeResize="0"/>
          <p:nvPr/>
        </p:nvPicPr>
        <p:blipFill rotWithShape="1">
          <a:blip r:embed="rId4">
            <a:alphaModFix/>
          </a:blip>
          <a:srcRect l="20470" r="21668" b="38998"/>
          <a:stretch/>
        </p:blipFill>
        <p:spPr>
          <a:xfrm>
            <a:off x="6535513" y="918550"/>
            <a:ext cx="1184426" cy="165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4"/>
          <p:cNvPicPr preferRelativeResize="0"/>
          <p:nvPr/>
        </p:nvPicPr>
        <p:blipFill rotWithShape="1">
          <a:blip r:embed="rId5">
            <a:alphaModFix/>
          </a:blip>
          <a:srcRect l="7209" b="13322"/>
          <a:stretch/>
        </p:blipFill>
        <p:spPr>
          <a:xfrm>
            <a:off x="6684087" y="3078850"/>
            <a:ext cx="887300" cy="1194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Freedom</a:t>
            </a:r>
            <a:endParaRPr/>
          </a:p>
        </p:txBody>
      </p:sp>
      <p:sp>
        <p:nvSpPr>
          <p:cNvPr id="287" name="Google Shape;287;p35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>
                <a:solidFill>
                  <a:srgbClr val="000000"/>
                </a:solidFill>
                <a:highlight>
                  <a:srgbClr val="FFFFFF"/>
                </a:highlight>
              </a:rPr>
              <a:t>How much freedom should we have?</a:t>
            </a:r>
            <a:endParaRPr sz="32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6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Freedom</a:t>
            </a:r>
            <a:endParaRPr/>
          </a:p>
        </p:txBody>
      </p:sp>
      <p:sp>
        <p:nvSpPr>
          <p:cNvPr id="293" name="Google Shape;293;p3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076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‘For me, </a:t>
            </a:r>
            <a:r>
              <a:rPr lang="en-GB" sz="1800"/>
              <a:t>freedom</a:t>
            </a:r>
            <a:r>
              <a:rPr lang="en-GB" sz="1800" b="0"/>
              <a:t> is one of the most important things in life: the freedom to believe what I choose and to live my life however I wish, as long as I don’t cause harm to others.’</a:t>
            </a:r>
            <a:endParaRPr sz="1800" b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Imtiaz Shams, Trustee of Humanists UK</a:t>
            </a:r>
            <a:endParaRPr sz="1800" b="0"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94" name="Google Shape;294;p36"/>
          <p:cNvPicPr preferRelativeResize="0"/>
          <p:nvPr/>
        </p:nvPicPr>
        <p:blipFill rotWithShape="1">
          <a:blip r:embed="rId3">
            <a:alphaModFix/>
          </a:blip>
          <a:srcRect l="28429" t="5635" r="31860" b="16099"/>
          <a:stretch/>
        </p:blipFill>
        <p:spPr>
          <a:xfrm>
            <a:off x="6104350" y="1425888"/>
            <a:ext cx="1848950" cy="2428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7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1" name="Google Shape;3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8132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 naming ceremonies</a:t>
            </a:r>
            <a:endParaRPr/>
          </a:p>
        </p:txBody>
      </p:sp>
      <p:sp>
        <p:nvSpPr>
          <p:cNvPr id="307" name="Google Shape;307;p3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08" name="Google Shape;308;p38" descr="C:\Users\luke\AppData\Local\Skitch\Screenshot_021816_045116_P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0652" y="515315"/>
            <a:ext cx="2701177" cy="2887722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9" name="Google Shape;309;p38" descr="S:\Education\Resources\2016 resources\Images\New illustrations\Individual\Hyebin\1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7475" y="1198712"/>
            <a:ext cx="897200" cy="12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8"/>
          <p:cNvPicPr preferRelativeResize="0"/>
          <p:nvPr/>
        </p:nvPicPr>
        <p:blipFill rotWithShape="1">
          <a:blip r:embed="rId5">
            <a:alphaModFix/>
          </a:blip>
          <a:srcRect l="21426" t="24743" r="31065" b="20440"/>
          <a:stretch/>
        </p:blipFill>
        <p:spPr>
          <a:xfrm>
            <a:off x="3467900" y="1158900"/>
            <a:ext cx="1052825" cy="13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8" descr="C:\Users\luke\AppData\Local\Skitch\Screenshot_021816_045529_PM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82369" y="2728228"/>
            <a:ext cx="4267524" cy="1833149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sp>
        <p:nvSpPr>
          <p:cNvPr id="312" name="Google Shape;312;p38"/>
          <p:cNvSpPr txBox="1"/>
          <p:nvPr/>
        </p:nvSpPr>
        <p:spPr>
          <a:xfrm>
            <a:off x="300550" y="3637975"/>
            <a:ext cx="144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alibri"/>
                <a:ea typeface="Calibri"/>
                <a:cs typeface="Calibri"/>
                <a:sym typeface="Calibri"/>
              </a:rPr>
              <a:t>Freedom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8"/>
          <p:cNvSpPr txBox="1"/>
          <p:nvPr/>
        </p:nvSpPr>
        <p:spPr>
          <a:xfrm>
            <a:off x="853125" y="4099675"/>
            <a:ext cx="163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alibri"/>
                <a:ea typeface="Calibri"/>
                <a:cs typeface="Calibri"/>
                <a:sym typeface="Calibri"/>
              </a:rPr>
              <a:t>Responsibility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8"/>
          <p:cNvSpPr txBox="1"/>
          <p:nvPr/>
        </p:nvSpPr>
        <p:spPr>
          <a:xfrm>
            <a:off x="1856763" y="3679225"/>
            <a:ext cx="81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alibri"/>
                <a:ea typeface="Calibri"/>
                <a:cs typeface="Calibri"/>
                <a:sym typeface="Calibri"/>
              </a:rPr>
              <a:t>Love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7149525" y="3504025"/>
            <a:ext cx="144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alibri"/>
                <a:ea typeface="Calibri"/>
                <a:cs typeface="Calibri"/>
                <a:sym typeface="Calibri"/>
              </a:rPr>
              <a:t>Support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8"/>
          <p:cNvSpPr txBox="1"/>
          <p:nvPr/>
        </p:nvSpPr>
        <p:spPr>
          <a:xfrm>
            <a:off x="7536450" y="3919675"/>
            <a:ext cx="144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Calibri"/>
                <a:ea typeface="Calibri"/>
                <a:cs typeface="Calibri"/>
                <a:sym typeface="Calibri"/>
              </a:rPr>
              <a:t>Connections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38" descr="C:\Users\luke\AppData\Local\Skitch\Screenshot_021816_045015_PM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9125" y="1401776"/>
            <a:ext cx="2945878" cy="2001250"/>
          </a:xfrm>
          <a:prstGeom prst="rect">
            <a:avLst/>
          </a:prstGeom>
          <a:solidFill>
            <a:srgbClr val="ECECEC"/>
          </a:solidFill>
          <a:ln w="9525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9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5013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 naming ceremonies</a:t>
            </a:r>
            <a:endParaRPr/>
          </a:p>
        </p:txBody>
      </p:sp>
      <p:sp>
        <p:nvSpPr>
          <p:cNvPr id="323" name="Google Shape;323;p3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24" name="Google Shape;324;p39" descr="http://images.clipartpanda.com/leaf-outline-clipart-RidKLA55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891556">
            <a:off x="4112152" y="1389188"/>
            <a:ext cx="4810983" cy="242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9" descr="C:\Users\luke\AppData\Local\Skitch\Screenshot_021816_045310_PM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3564" y="1597006"/>
            <a:ext cx="3547840" cy="2419575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0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one life</a:t>
            </a: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5789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highlight>
                  <a:srgbClr val="FFFFFF"/>
                </a:highlight>
              </a:rPr>
              <a:t>The Happy Human</a:t>
            </a:r>
            <a:endParaRPr sz="24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Decorate a Happy Human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with the ingredients of happiness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GB" b="0"/>
              <a:t>Can you design your own symbol for humanism?</a:t>
            </a:r>
            <a:endParaRPr sz="24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32" name="Google Shape;33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2475" y="220500"/>
            <a:ext cx="2670050" cy="42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4142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living a happy life</a:t>
            </a:r>
            <a:endParaRPr/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The </a:t>
            </a:r>
            <a:r>
              <a:rPr lang="en-GB" sz="2200" dirty="0"/>
              <a:t>Happy Human</a:t>
            </a:r>
            <a:r>
              <a:rPr lang="en-GB" sz="2200" b="0" dirty="0"/>
              <a:t> is a symbol of humanism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There are many different ways to be </a:t>
            </a:r>
            <a:r>
              <a:rPr lang="en-GB" sz="2200" dirty="0"/>
              <a:t>happy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Everyone should be </a:t>
            </a:r>
            <a:r>
              <a:rPr lang="en-GB" sz="2200" dirty="0"/>
              <a:t>free</a:t>
            </a:r>
            <a:r>
              <a:rPr lang="en-GB" sz="2200" b="0" dirty="0"/>
              <a:t> to find what makes them happy</a:t>
            </a:r>
            <a:endParaRPr sz="22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9380" y="1158900"/>
            <a:ext cx="2014150" cy="24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352</Words>
  <Application>Microsoft Office PowerPoint</Application>
  <PresentationFormat>On-screen Show (16:9)</PresentationFormat>
  <Paragraphs>71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Default Theme</vt:lpstr>
      <vt:lpstr>The one life</vt:lpstr>
      <vt:lpstr>A humanist approach to life: a summary</vt:lpstr>
      <vt:lpstr>A humanist approach to living a happy life</vt:lpstr>
      <vt:lpstr>A HUMANIST SYMBOL</vt:lpstr>
      <vt:lpstr>THE HAPPY HUMAN</vt:lpstr>
      <vt:lpstr>Happiness</vt:lpstr>
      <vt:lpstr>POSSIBLE INGREDIENTS OF HAPPINESS</vt:lpstr>
      <vt:lpstr>Happiness</vt:lpstr>
      <vt:lpstr>Freedom</vt:lpstr>
      <vt:lpstr>Freedom</vt:lpstr>
      <vt:lpstr>PowerPoint Presentation</vt:lpstr>
      <vt:lpstr>Humanist naming ceremonies</vt:lpstr>
      <vt:lpstr>Humanist naming ceremonies</vt:lpstr>
      <vt:lpstr>The one life</vt:lpstr>
      <vt:lpstr>A humanist approach to living a happy life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one life</dc:title>
  <dc:creator>Luke Donnellan</dc:creator>
  <cp:lastModifiedBy>Luke Donnellan</cp:lastModifiedBy>
  <cp:revision>2</cp:revision>
  <dcterms:modified xsi:type="dcterms:W3CDTF">2021-11-03T17:02:18Z</dcterms:modified>
</cp:coreProperties>
</file>