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cb3dc09f3d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cb3dc09f3d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88c5e83fde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88c5e83fde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e299068f8f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21" name="Google Shape;221;ge299068f8f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8916033b89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8916033b8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916033b8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8916033b8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8916033b89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8916033b89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e299068f8f_0_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e299068f8f_0_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e299068f8f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e299068f8f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e299068f8f_0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e299068f8f_0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8916033b8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8916033b8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e299068f8f_0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e299068f8f_0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f81638db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f81638db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Humanism and society</a:t>
            </a:r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– we should ask </a:t>
            </a:r>
            <a:r>
              <a:rPr lang="en-GB" dirty="0"/>
              <a:t>questions</a:t>
            </a:r>
            <a:r>
              <a:rPr lang="en-GB" b="0" dirty="0"/>
              <a:t> and look for </a:t>
            </a:r>
            <a:r>
              <a:rPr lang="en-GB" dirty="0"/>
              <a:t>evidence</a:t>
            </a:r>
            <a:r>
              <a:rPr lang="en-GB" b="0" dirty="0"/>
              <a:t> to help us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find what makes us </a:t>
            </a:r>
            <a:r>
              <a:rPr lang="en-GB" dirty="0"/>
              <a:t>happy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kind</a:t>
            </a:r>
            <a:r>
              <a:rPr lang="en-GB" b="0" dirty="0"/>
              <a:t> to other people, animals, and the planet</a:t>
            </a:r>
            <a:endParaRPr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9359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building a healthy society</a:t>
            </a:r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 b="0" dirty="0"/>
              <a:t>We can value our </a:t>
            </a:r>
            <a:r>
              <a:rPr lang="en-GB" sz="2400" dirty="0"/>
              <a:t>human achievements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 b="0" dirty="0"/>
              <a:t>We should promote </a:t>
            </a:r>
            <a:r>
              <a:rPr lang="en-GB" sz="2400" dirty="0"/>
              <a:t>freedom, fairness, and kindness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 b="0" dirty="0"/>
              <a:t>We have </a:t>
            </a:r>
            <a:r>
              <a:rPr lang="en-GB" sz="2400" dirty="0"/>
              <a:t>responsibility</a:t>
            </a:r>
            <a:r>
              <a:rPr lang="en-GB" sz="2400" b="0" dirty="0"/>
              <a:t> for making the world a better place</a:t>
            </a:r>
            <a:endParaRPr sz="2400"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18" name="Google Shape;2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8525" y="1401775"/>
            <a:ext cx="2128850" cy="2256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76956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 sz="2800">
                <a:solidFill>
                  <a:srgbClr val="FFFFFF"/>
                </a:solidFill>
              </a:rPr>
              <a:t>One world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5775" y="1158900"/>
            <a:ext cx="3292449" cy="329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Places of worship</a:t>
            </a:r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0000"/>
              </a:solidFill>
            </a:endParaRPr>
          </a:p>
        </p:txBody>
      </p:sp>
      <p:pic>
        <p:nvPicPr>
          <p:cNvPr id="232" name="Google Shape;23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01" y="1158900"/>
            <a:ext cx="3605601" cy="239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8768" y="533725"/>
            <a:ext cx="3472123" cy="22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624" y="2389701"/>
            <a:ext cx="3362524" cy="21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Special places</a:t>
            </a:r>
            <a:endParaRPr/>
          </a:p>
        </p:txBody>
      </p:sp>
      <p:sp>
        <p:nvSpPr>
          <p:cNvPr id="240" name="Google Shape;240;p32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Things that humanists </a:t>
            </a:r>
            <a:r>
              <a:rPr lang="en-GB" sz="1800"/>
              <a:t>value</a:t>
            </a:r>
            <a:r>
              <a:rPr lang="en-GB" sz="1800" b="0"/>
              <a:t>: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GB" sz="1800" b="0"/>
              <a:t>Happiness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GB" sz="1800" b="0"/>
              <a:t>Good health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GB" sz="1800" b="0"/>
              <a:t>Education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GB" sz="1800" b="0"/>
              <a:t>Community</a:t>
            </a:r>
            <a:endParaRPr sz="1800" b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GB" sz="1800" b="0"/>
              <a:t>Democracy (everybody sharing in decisions about what happens in society)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/>
              <a:t>What places might humanists think of as special places?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Special places</a:t>
            </a:r>
            <a:endParaRPr/>
          </a:p>
        </p:txBody>
      </p:sp>
      <p:sp>
        <p:nvSpPr>
          <p:cNvPr id="246" name="Google Shape;246;p33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0000"/>
              </a:solidFill>
            </a:endParaRPr>
          </a:p>
        </p:txBody>
      </p:sp>
      <p:pic>
        <p:nvPicPr>
          <p:cNvPr id="247" name="Google Shape;2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0700" y="1346265"/>
            <a:ext cx="2451850" cy="162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8475" y="1355951"/>
            <a:ext cx="2299218" cy="153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3"/>
          <p:cNvPicPr preferRelativeResize="0"/>
          <p:nvPr/>
        </p:nvPicPr>
        <p:blipFill rotWithShape="1">
          <a:blip r:embed="rId5">
            <a:alphaModFix/>
          </a:blip>
          <a:srcRect l="11925" t="13371" b="7225"/>
          <a:stretch/>
        </p:blipFill>
        <p:spPr>
          <a:xfrm>
            <a:off x="2281650" y="1267412"/>
            <a:ext cx="2612874" cy="153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7850" y="1257437"/>
            <a:ext cx="2331576" cy="1534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81650" y="2778075"/>
            <a:ext cx="2451850" cy="162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3"/>
          <p:cNvPicPr preferRelativeResize="0"/>
          <p:nvPr/>
        </p:nvPicPr>
        <p:blipFill rotWithShape="1">
          <a:blip r:embed="rId8">
            <a:alphaModFix/>
          </a:blip>
          <a:srcRect l="30182" t="20835" r="-7218"/>
          <a:stretch/>
        </p:blipFill>
        <p:spPr>
          <a:xfrm>
            <a:off x="4707850" y="2802900"/>
            <a:ext cx="2299223" cy="1573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01" y="2792100"/>
            <a:ext cx="2299223" cy="1595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3"/>
          <p:cNvPicPr preferRelativeResize="0"/>
          <p:nvPr/>
        </p:nvPicPr>
        <p:blipFill rotWithShape="1">
          <a:blip r:embed="rId10">
            <a:alphaModFix/>
          </a:blip>
          <a:srcRect l="8825" t="23017"/>
          <a:stretch/>
        </p:blipFill>
        <p:spPr>
          <a:xfrm>
            <a:off x="6300500" y="2945150"/>
            <a:ext cx="2612874" cy="1470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Special places</a:t>
            </a:r>
            <a:endParaRPr/>
          </a:p>
        </p:txBody>
      </p:sp>
      <p:sp>
        <p:nvSpPr>
          <p:cNvPr id="260" name="Google Shape;260;p34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0000"/>
              </a:solidFill>
            </a:endParaRPr>
          </a:p>
        </p:txBody>
      </p:sp>
      <p:pic>
        <p:nvPicPr>
          <p:cNvPr id="261" name="Google Shape;261;p34"/>
          <p:cNvPicPr preferRelativeResize="0"/>
          <p:nvPr/>
        </p:nvPicPr>
        <p:blipFill rotWithShape="1">
          <a:blip r:embed="rId3">
            <a:alphaModFix/>
          </a:blip>
          <a:srcRect l="4673" t="17876" r="4043" b="15937"/>
          <a:stretch/>
        </p:blipFill>
        <p:spPr>
          <a:xfrm>
            <a:off x="318050" y="1866900"/>
            <a:ext cx="8439500" cy="21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5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Humanist goals</a:t>
            </a:r>
            <a:endParaRPr/>
          </a:p>
        </p:txBody>
      </p:sp>
      <p:sp>
        <p:nvSpPr>
          <p:cNvPr id="267" name="Google Shape;267;p35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0000"/>
              </a:solidFill>
            </a:endParaRPr>
          </a:p>
        </p:txBody>
      </p:sp>
      <p:pic>
        <p:nvPicPr>
          <p:cNvPr id="268" name="Google Shape;268;p35"/>
          <p:cNvPicPr preferRelativeResize="0"/>
          <p:nvPr/>
        </p:nvPicPr>
        <p:blipFill rotWithShape="1">
          <a:blip r:embed="rId3">
            <a:alphaModFix/>
          </a:blip>
          <a:srcRect l="12766" t="21958" r="9953" b="24796"/>
          <a:stretch/>
        </p:blipFill>
        <p:spPr>
          <a:xfrm>
            <a:off x="1248850" y="1158902"/>
            <a:ext cx="6646298" cy="323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6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295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Humanist goals</a:t>
            </a:r>
            <a:endParaRPr/>
          </a:p>
        </p:txBody>
      </p:sp>
      <p:sp>
        <p:nvSpPr>
          <p:cNvPr id="274" name="Google Shape;274;p36"/>
          <p:cNvSpPr txBox="1">
            <a:spLocks noGrp="1"/>
          </p:cNvSpPr>
          <p:nvPr>
            <p:ph type="body" idx="1"/>
          </p:nvPr>
        </p:nvSpPr>
        <p:spPr>
          <a:xfrm>
            <a:off x="2294300" y="1267250"/>
            <a:ext cx="5301000" cy="30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0"/>
              <a:t>‘Humanists want a world where people are </a:t>
            </a:r>
            <a:r>
              <a:rPr lang="en-GB" sz="1500"/>
              <a:t>free</a:t>
            </a:r>
            <a:r>
              <a:rPr lang="en-GB" sz="1500" b="0"/>
              <a:t> and people live </a:t>
            </a:r>
            <a:r>
              <a:rPr lang="en-GB" sz="1500"/>
              <a:t>good</a:t>
            </a:r>
            <a:r>
              <a:rPr lang="en-GB" sz="1500" b="0"/>
              <a:t>, </a:t>
            </a:r>
            <a:r>
              <a:rPr lang="en-GB" sz="1500"/>
              <a:t>happy</a:t>
            </a:r>
            <a:r>
              <a:rPr lang="en-GB" sz="1500" b="0"/>
              <a:t>, and </a:t>
            </a:r>
            <a:r>
              <a:rPr lang="en-GB" sz="1500"/>
              <a:t>fulfilling</a:t>
            </a:r>
            <a:r>
              <a:rPr lang="en-GB" sz="1500" b="0"/>
              <a:t> lives as far as possible.’</a:t>
            </a:r>
            <a:endParaRPr sz="15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0"/>
              <a:t>Naomi Phillips</a:t>
            </a:r>
            <a:endParaRPr sz="15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0"/>
              <a:t>‘I believe the world that humanists would want is a world where everybody is treated </a:t>
            </a:r>
            <a:r>
              <a:rPr lang="en-GB" sz="1500"/>
              <a:t>equally</a:t>
            </a:r>
            <a:r>
              <a:rPr lang="en-GB" sz="1500" b="0"/>
              <a:t> and with </a:t>
            </a:r>
            <a:r>
              <a:rPr lang="en-GB" sz="1500"/>
              <a:t>fairness</a:t>
            </a:r>
            <a:r>
              <a:rPr lang="en-GB" sz="1500" b="0"/>
              <a:t> and with </a:t>
            </a:r>
            <a:r>
              <a:rPr lang="en-GB" sz="1500"/>
              <a:t>respect</a:t>
            </a:r>
            <a:r>
              <a:rPr lang="en-GB" sz="1500" b="0"/>
              <a:t>.’</a:t>
            </a:r>
            <a:endParaRPr sz="15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0"/>
              <a:t>Michelle Beckett</a:t>
            </a:r>
            <a:endParaRPr sz="15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0"/>
              <a:t>‘A humanist’s ideal world would be one in which everybody feels that </a:t>
            </a:r>
            <a:r>
              <a:rPr lang="en-GB" sz="1500"/>
              <a:t>they can be their genuine selves</a:t>
            </a:r>
            <a:r>
              <a:rPr lang="en-GB" sz="1500" b="0"/>
              <a:t>.’</a:t>
            </a:r>
            <a:endParaRPr sz="15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0"/>
              <a:t>Alex Williams</a:t>
            </a:r>
            <a:endParaRPr sz="15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/>
          </a:p>
        </p:txBody>
      </p:sp>
      <p:pic>
        <p:nvPicPr>
          <p:cNvPr id="275" name="Google Shape;275;p36"/>
          <p:cNvPicPr preferRelativeResize="0"/>
          <p:nvPr/>
        </p:nvPicPr>
        <p:blipFill rotWithShape="1">
          <a:blip r:embed="rId3">
            <a:alphaModFix/>
          </a:blip>
          <a:srcRect l="13774" t="2736" r="5813" b="28341"/>
          <a:stretch/>
        </p:blipFill>
        <p:spPr>
          <a:xfrm>
            <a:off x="1250675" y="1101425"/>
            <a:ext cx="833124" cy="1070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/>
          <p:cNvPicPr preferRelativeResize="0"/>
          <p:nvPr/>
        </p:nvPicPr>
        <p:blipFill rotWithShape="1">
          <a:blip r:embed="rId4">
            <a:alphaModFix/>
          </a:blip>
          <a:srcRect l="7737" r="8698"/>
          <a:stretch/>
        </p:blipFill>
        <p:spPr>
          <a:xfrm>
            <a:off x="1209250" y="2227088"/>
            <a:ext cx="833125" cy="108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6"/>
          <p:cNvPicPr preferRelativeResize="0"/>
          <p:nvPr/>
        </p:nvPicPr>
        <p:blipFill rotWithShape="1">
          <a:blip r:embed="rId5">
            <a:alphaModFix/>
          </a:blip>
          <a:srcRect l="14285" r="14922" b="31670"/>
          <a:stretch/>
        </p:blipFill>
        <p:spPr>
          <a:xfrm>
            <a:off x="1209250" y="3368600"/>
            <a:ext cx="833125" cy="1028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7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starfish thrower</a:t>
            </a:r>
            <a:endParaRPr/>
          </a:p>
        </p:txBody>
      </p:sp>
      <p:sp>
        <p:nvSpPr>
          <p:cNvPr id="283" name="Google Shape;283;p37"/>
          <p:cNvSpPr txBox="1">
            <a:spLocks noGrp="1"/>
          </p:cNvSpPr>
          <p:nvPr>
            <p:ph type="body" idx="1"/>
          </p:nvPr>
        </p:nvSpPr>
        <p:spPr>
          <a:xfrm>
            <a:off x="663575" y="1027050"/>
            <a:ext cx="5018400" cy="3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0"/>
              <a:t>One day a man was walking along the beach when he saw a girl. He watched as the girl reached down, picked up a starfish from the sand, and threw it into the ocean.</a:t>
            </a: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0"/>
              <a:t>‘What are you doing?’ asked the man.</a:t>
            </a: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0"/>
              <a:t>‘I am throwing starfishes into the ocean,’ said the girl. ‘The sea has washed them up onto the beach. If I don’t throw them back before the sun comes up, they will dry up and die.’</a:t>
            </a: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0"/>
              <a:t>‘But the beach goes on for miles and there are thousands of starfishes,’ said the man. ‘You’ll never throw them all back. There are too many. You can’t possibly make a difference.’</a:t>
            </a: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300" b="0"/>
              <a:t>The girl listened politely, then picked up another starfish, threw it back into the sea, and said, ‘I made a difference to that one.’</a:t>
            </a:r>
            <a:endParaRPr sz="13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/>
          </a:p>
        </p:txBody>
      </p:sp>
      <p:pic>
        <p:nvPicPr>
          <p:cNvPr id="284" name="Google Shape;284;p37"/>
          <p:cNvPicPr preferRelativeResize="0"/>
          <p:nvPr/>
        </p:nvPicPr>
        <p:blipFill rotWithShape="1">
          <a:blip r:embed="rId3">
            <a:alphaModFix/>
          </a:blip>
          <a:srcRect l="33324" t="20195" r="14944" b="3995"/>
          <a:stretch/>
        </p:blipFill>
        <p:spPr>
          <a:xfrm>
            <a:off x="6211800" y="1027050"/>
            <a:ext cx="2347450" cy="228765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8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 responsibility</a:t>
            </a:r>
            <a:endParaRPr/>
          </a:p>
        </p:txBody>
      </p:sp>
      <p:sp>
        <p:nvSpPr>
          <p:cNvPr id="290" name="Google Shape;290;p3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159100" cy="284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Making a difference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‘It doesn’t matter if you can’t make a difference on a global level. Most of us won’t find the cure to a disease or discover clean energy. But even on the smallest scale, you can make the people around you feel happier because you’re there.’</a:t>
            </a:r>
            <a:endParaRPr sz="18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0"/>
              <a:t>Natalie Haynes, author</a:t>
            </a:r>
            <a:endParaRPr sz="1800"/>
          </a:p>
        </p:txBody>
      </p:sp>
      <p:pic>
        <p:nvPicPr>
          <p:cNvPr id="291" name="Google Shape;291;p38"/>
          <p:cNvPicPr preferRelativeResize="0"/>
          <p:nvPr/>
        </p:nvPicPr>
        <p:blipFill rotWithShape="1">
          <a:blip r:embed="rId3">
            <a:alphaModFix/>
          </a:blip>
          <a:srcRect b="23354"/>
          <a:stretch/>
        </p:blipFill>
        <p:spPr>
          <a:xfrm>
            <a:off x="6263775" y="1425900"/>
            <a:ext cx="2128575" cy="245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9"/>
          <p:cNvSpPr txBox="1">
            <a:spLocks noGrp="1"/>
          </p:cNvSpPr>
          <p:nvPr>
            <p:ph type="title"/>
          </p:nvPr>
        </p:nvSpPr>
        <p:spPr>
          <a:xfrm>
            <a:off x="661476" y="489300"/>
            <a:ext cx="79359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building a healthy society</a:t>
            </a:r>
            <a:endParaRPr/>
          </a:p>
        </p:txBody>
      </p:sp>
      <p:sp>
        <p:nvSpPr>
          <p:cNvPr id="297" name="Google Shape;297;p3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 b="0" dirty="0"/>
              <a:t>We can value our </a:t>
            </a:r>
            <a:r>
              <a:rPr lang="en-GB" sz="2400" dirty="0"/>
              <a:t>human achievements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 b="0" dirty="0"/>
              <a:t>We should promote </a:t>
            </a:r>
            <a:r>
              <a:rPr lang="en-GB" sz="2400" dirty="0"/>
              <a:t>freedom, fairness, and kindness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endParaRPr lang="en-GB" sz="2400" b="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GB" sz="2400" b="0" dirty="0"/>
              <a:t>We have </a:t>
            </a:r>
            <a:r>
              <a:rPr lang="en-GB" sz="2400" dirty="0"/>
              <a:t>responsibility</a:t>
            </a:r>
            <a:r>
              <a:rPr lang="en-GB" sz="2400" b="0" dirty="0"/>
              <a:t> for making the world a better place</a:t>
            </a:r>
            <a:endParaRPr sz="2400" b="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98" name="Google Shape;29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8525" y="1401775"/>
            <a:ext cx="2128850" cy="2256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478</Words>
  <Application>Microsoft Office PowerPoint</Application>
  <PresentationFormat>On-screen Show (16:9)</PresentationFormat>
  <Paragraphs>59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Default Theme</vt:lpstr>
      <vt:lpstr>Humanism and society</vt:lpstr>
      <vt:lpstr>A humanist approach to life: a summary</vt:lpstr>
      <vt:lpstr>A humanist approach to building a healthy society</vt:lpstr>
      <vt:lpstr>One world</vt:lpstr>
      <vt:lpstr>Places of worship</vt:lpstr>
      <vt:lpstr>Special places</vt:lpstr>
      <vt:lpstr>Special places</vt:lpstr>
      <vt:lpstr>Special places</vt:lpstr>
      <vt:lpstr>Humanist goals</vt:lpstr>
      <vt:lpstr>Humanist goals</vt:lpstr>
      <vt:lpstr>The starfish thrower</vt:lpstr>
      <vt:lpstr>Human responsibility</vt:lpstr>
      <vt:lpstr>A humanist approach to building a healthy society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Humanism and society</dc:title>
  <dc:creator>Luke Donnellan</dc:creator>
  <cp:lastModifiedBy>Luke Donnellan</cp:lastModifiedBy>
  <cp:revision>3</cp:revision>
  <dcterms:modified xsi:type="dcterms:W3CDTF">2021-11-03T17:54:07Z</dcterms:modified>
</cp:coreProperties>
</file>