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2" r:id="rId1"/>
  </p:sldMasterIdLst>
  <p:notesMasterIdLst>
    <p:notesMasterId r:id="rId13"/>
  </p:notesMasterIdLst>
  <p:sldIdLst>
    <p:sldId id="256" r:id="rId2"/>
    <p:sldId id="347" r:id="rId3"/>
    <p:sldId id="348" r:id="rId4"/>
    <p:sldId id="349" r:id="rId5"/>
    <p:sldId id="350" r:id="rId6"/>
    <p:sldId id="351" r:id="rId7"/>
    <p:sldId id="352" r:id="rId8"/>
    <p:sldId id="353" r:id="rId9"/>
    <p:sldId id="354" r:id="rId10"/>
    <p:sldId id="355" r:id="rId11"/>
    <p:sldId id="356" r:id="rId1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4" d="100"/>
          <a:sy n="134" d="100"/>
        </p:scale>
        <p:origin x="348" y="126"/>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bdc0ba8792_0_3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bdc0ba8792_0_3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ge4b6c4a479_0_5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4" name="Google Shape;874;ge4b6c4a479_0_5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9"/>
        <p:cNvGrpSpPr/>
        <p:nvPr/>
      </p:nvGrpSpPr>
      <p:grpSpPr>
        <a:xfrm>
          <a:off x="0" y="0"/>
          <a:ext cx="0" cy="0"/>
          <a:chOff x="0" y="0"/>
          <a:chExt cx="0" cy="0"/>
        </a:xfrm>
      </p:grpSpPr>
      <p:sp>
        <p:nvSpPr>
          <p:cNvPr id="880" name="Google Shape;880;gf89b9f2bff_0_6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1" name="Google Shape;881;gf89b9f2bff_0_6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ge4b6c4a479_0_5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8" name="Google Shape;888;ge4b6c4a479_0_5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3"/>
        <p:cNvGrpSpPr/>
        <p:nvPr/>
      </p:nvGrpSpPr>
      <p:grpSpPr>
        <a:xfrm>
          <a:off x="0" y="0"/>
          <a:ext cx="0" cy="0"/>
          <a:chOff x="0" y="0"/>
          <a:chExt cx="0" cy="0"/>
        </a:xfrm>
      </p:grpSpPr>
      <p:sp>
        <p:nvSpPr>
          <p:cNvPr id="894" name="Google Shape;894;ge4b6c4a479_0_5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5" name="Google Shape;895;ge4b6c4a479_0_5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1"/>
        <p:cNvGrpSpPr/>
        <p:nvPr/>
      </p:nvGrpSpPr>
      <p:grpSpPr>
        <a:xfrm>
          <a:off x="0" y="0"/>
          <a:ext cx="0" cy="0"/>
          <a:chOff x="0" y="0"/>
          <a:chExt cx="0" cy="0"/>
        </a:xfrm>
      </p:grpSpPr>
      <p:sp>
        <p:nvSpPr>
          <p:cNvPr id="902" name="Google Shape;902;ge4b6c4a479_0_5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3" name="Google Shape;903;ge4b6c4a479_0_5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ge4b6c4a479_0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0" name="Google Shape;910;ge4b6c4a479_0_5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e4b6c4a479_0_5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e4b6c4a479_0_5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4"/>
        <p:cNvGrpSpPr/>
        <p:nvPr/>
      </p:nvGrpSpPr>
      <p:grpSpPr>
        <a:xfrm>
          <a:off x="0" y="0"/>
          <a:ext cx="0" cy="0"/>
          <a:chOff x="0" y="0"/>
          <a:chExt cx="0" cy="0"/>
        </a:xfrm>
      </p:grpSpPr>
      <p:sp>
        <p:nvSpPr>
          <p:cNvPr id="925" name="Google Shape;925;ge4b6c4a479_0_5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ge4b6c4a479_0_5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e4b6c4a479_0_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2" name="Google Shape;932;ge4b6c4a479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dirty="0"/>
              <a:t>Global humanism</a:t>
            </a:r>
            <a:endParaRPr dirty="0"/>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
        <p:nvSpPr>
          <p:cNvPr id="198" name="Google Shape;198;p26"/>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
        <p:nvSpPr>
          <p:cNvPr id="199" name="Google Shape;199;p26"/>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p>
            <a:pPr marL="0" lvl="0" indent="0" algn="ctr" rtl="0">
              <a:lnSpc>
                <a:spcPct val="100000"/>
              </a:lnSpc>
              <a:spcBef>
                <a:spcPts val="0"/>
              </a:spcBef>
              <a:spcAft>
                <a:spcPts val="0"/>
              </a:spcAft>
              <a:buClr>
                <a:schemeClr val="lt1"/>
              </a:buClr>
              <a:buSzPts val="10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117"/>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a:t>
            </a:r>
            <a:endParaRPr/>
          </a:p>
        </p:txBody>
      </p:sp>
      <p:sp>
        <p:nvSpPr>
          <p:cNvPr id="870" name="Google Shape;870;p117"/>
          <p:cNvSpPr txBox="1">
            <a:spLocks noGrp="1"/>
          </p:cNvSpPr>
          <p:nvPr>
            <p:ph type="body" idx="1"/>
          </p:nvPr>
        </p:nvSpPr>
        <p:spPr>
          <a:xfrm>
            <a:off x="663575" y="1267250"/>
            <a:ext cx="4977000" cy="30063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There are many other </a:t>
            </a:r>
            <a:r>
              <a:rPr lang="en-GB" sz="1400"/>
              <a:t>humanist organisations</a:t>
            </a:r>
            <a:r>
              <a:rPr lang="en-GB" sz="1400" b="0"/>
              <a:t> around the world – in Europe, Africa, Asia, and the Americas. They share many similar ambitions and goals.</a:t>
            </a:r>
            <a:endParaRPr sz="1400" b="0"/>
          </a:p>
          <a:p>
            <a:pPr marL="0" lvl="0" indent="0" algn="l"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r>
              <a:rPr lang="en-GB" sz="1400" b="0"/>
              <a:t>However, the rights and freedoms of non-religious people vary – in some countries it is illegal to be non-religious and one can be imprisoned or even killed.</a:t>
            </a:r>
            <a:endParaRPr sz="1400" b="0"/>
          </a:p>
          <a:p>
            <a:pPr marL="0" lvl="0" indent="0" algn="l" rtl="0">
              <a:lnSpc>
                <a:spcPct val="115000"/>
              </a:lnSpc>
              <a:spcBef>
                <a:spcPts val="0"/>
              </a:spcBef>
              <a:spcAft>
                <a:spcPts val="0"/>
              </a:spcAft>
              <a:buClr>
                <a:schemeClr val="dk1"/>
              </a:buClr>
              <a:buSzPts val="1100"/>
              <a:buFont typeface="Arial"/>
              <a:buNone/>
            </a:pPr>
            <a:endParaRPr sz="1400" b="0"/>
          </a:p>
          <a:p>
            <a:pPr marL="0" lvl="0" indent="0" algn="l" rtl="0">
              <a:lnSpc>
                <a:spcPct val="115000"/>
              </a:lnSpc>
              <a:spcBef>
                <a:spcPts val="0"/>
              </a:spcBef>
              <a:spcAft>
                <a:spcPts val="0"/>
              </a:spcAft>
              <a:buClr>
                <a:schemeClr val="dk1"/>
              </a:buClr>
              <a:buSzPts val="1100"/>
              <a:buFont typeface="Arial"/>
              <a:buNone/>
            </a:pPr>
            <a:r>
              <a:rPr lang="en-GB" sz="1400"/>
              <a:t>Humanists International</a:t>
            </a:r>
            <a:r>
              <a:rPr lang="en-GB" sz="1400" b="0"/>
              <a:t> is the global representative body of the humanist movement, uniting a diversity of non-religious organisations and individuals. It is made up of over </a:t>
            </a:r>
            <a:r>
              <a:rPr lang="en-GB" sz="1400"/>
              <a:t>170 member organisations from 75 different countries</a:t>
            </a:r>
            <a:r>
              <a:rPr lang="en-GB" sz="1400" b="0"/>
              <a:t>. It works to support humanists and other non-religious people all around the globe.</a:t>
            </a:r>
            <a:endParaRPr sz="1400" b="0"/>
          </a:p>
          <a:p>
            <a:pPr marL="0" lvl="0" indent="0" algn="l" rtl="0">
              <a:lnSpc>
                <a:spcPct val="115000"/>
              </a:lnSpc>
              <a:spcBef>
                <a:spcPts val="0"/>
              </a:spcBef>
              <a:spcAft>
                <a:spcPts val="0"/>
              </a:spcAft>
              <a:buClr>
                <a:schemeClr val="dk1"/>
              </a:buClr>
              <a:buSzPts val="1100"/>
              <a:buFont typeface="Arial"/>
              <a:buNone/>
            </a:pPr>
            <a:endParaRPr sz="1400" b="0">
              <a:solidFill>
                <a:srgbClr val="FF0000"/>
              </a:solidFill>
            </a:endParaRPr>
          </a:p>
        </p:txBody>
      </p:sp>
      <p:pic>
        <p:nvPicPr>
          <p:cNvPr id="871" name="Google Shape;871;p117"/>
          <p:cNvPicPr preferRelativeResize="0"/>
          <p:nvPr/>
        </p:nvPicPr>
        <p:blipFill rotWithShape="1">
          <a:blip r:embed="rId3">
            <a:alphaModFix/>
          </a:blip>
          <a:srcRect l="26243" t="12558" r="27577" b="14170"/>
          <a:stretch/>
        </p:blipFill>
        <p:spPr>
          <a:xfrm>
            <a:off x="6094775" y="1267250"/>
            <a:ext cx="2385650" cy="19699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118"/>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a:t>
            </a:r>
            <a:endParaRPr/>
          </a:p>
        </p:txBody>
      </p:sp>
      <p:sp>
        <p:nvSpPr>
          <p:cNvPr id="877" name="Google Shape;877;p118"/>
          <p:cNvSpPr txBox="1">
            <a:spLocks noGrp="1"/>
          </p:cNvSpPr>
          <p:nvPr>
            <p:ph type="body" idx="1"/>
          </p:nvPr>
        </p:nvSpPr>
        <p:spPr>
          <a:xfrm>
            <a:off x="663575" y="1425900"/>
            <a:ext cx="52419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400" b="0"/>
              <a:t>Humanists International has four basic areas of work:</a:t>
            </a:r>
            <a:endParaRPr sz="1400" b="0"/>
          </a:p>
          <a:p>
            <a:pPr marL="457200" lvl="0" indent="-317500" algn="l" rtl="0">
              <a:lnSpc>
                <a:spcPct val="115000"/>
              </a:lnSpc>
              <a:spcBef>
                <a:spcPts val="0"/>
              </a:spcBef>
              <a:spcAft>
                <a:spcPts val="0"/>
              </a:spcAft>
              <a:buSzPts val="1400"/>
              <a:buFont typeface="Calibri"/>
              <a:buAutoNum type="arabicParenR"/>
            </a:pPr>
            <a:r>
              <a:rPr lang="en-GB" sz="1400"/>
              <a:t>Campaigns</a:t>
            </a:r>
            <a:r>
              <a:rPr lang="en-GB" sz="1400" b="0"/>
              <a:t> to promote humanist values such as reason, empathy, freedom, and secularism around the world</a:t>
            </a:r>
            <a:endParaRPr sz="1400" b="0"/>
          </a:p>
          <a:p>
            <a:pPr marL="457200" lvl="0" indent="-317500" algn="l" rtl="0">
              <a:lnSpc>
                <a:spcPct val="115000"/>
              </a:lnSpc>
              <a:spcBef>
                <a:spcPts val="0"/>
              </a:spcBef>
              <a:spcAft>
                <a:spcPts val="0"/>
              </a:spcAft>
              <a:buSzPts val="1400"/>
              <a:buFont typeface="Calibri"/>
              <a:buAutoNum type="arabicParenR"/>
            </a:pPr>
            <a:r>
              <a:rPr lang="en-GB" sz="1400"/>
              <a:t>Advocacy</a:t>
            </a:r>
            <a:r>
              <a:rPr lang="en-GB" sz="1400" b="0"/>
              <a:t>, representing humanists at the United Nations and other international forums</a:t>
            </a:r>
            <a:endParaRPr sz="1400" b="0"/>
          </a:p>
          <a:p>
            <a:pPr marL="457200" lvl="0" indent="-317500" algn="l" rtl="0">
              <a:lnSpc>
                <a:spcPct val="115000"/>
              </a:lnSpc>
              <a:spcBef>
                <a:spcPts val="0"/>
              </a:spcBef>
              <a:spcAft>
                <a:spcPts val="0"/>
              </a:spcAft>
              <a:buSzPts val="1400"/>
              <a:buFont typeface="Calibri"/>
              <a:buAutoNum type="arabicParenR"/>
            </a:pPr>
            <a:r>
              <a:rPr lang="en-GB" sz="1400" b="0"/>
              <a:t>Supporting the </a:t>
            </a:r>
            <a:r>
              <a:rPr lang="en-GB" sz="1400"/>
              <a:t>growth</a:t>
            </a:r>
            <a:r>
              <a:rPr lang="en-GB" sz="1400" b="0"/>
              <a:t> and nurture of new humanist organisations in the developing world</a:t>
            </a:r>
            <a:endParaRPr sz="1400" b="0"/>
          </a:p>
          <a:p>
            <a:pPr marL="457200" lvl="0" indent="-317500" algn="l" rtl="0">
              <a:lnSpc>
                <a:spcPct val="115000"/>
              </a:lnSpc>
              <a:spcBef>
                <a:spcPts val="0"/>
              </a:spcBef>
              <a:spcAft>
                <a:spcPts val="0"/>
              </a:spcAft>
              <a:buSzPts val="1400"/>
              <a:buFont typeface="Calibri"/>
              <a:buAutoNum type="arabicParenR"/>
            </a:pPr>
            <a:r>
              <a:rPr lang="en-GB" sz="1400"/>
              <a:t>Supporting humanists at risk</a:t>
            </a:r>
            <a:r>
              <a:rPr lang="en-GB" sz="1400" b="0"/>
              <a:t> around the world</a:t>
            </a:r>
            <a:endParaRPr sz="1400" b="0"/>
          </a:p>
          <a:p>
            <a:pPr marL="0" lvl="0" indent="0" algn="l" rtl="0">
              <a:lnSpc>
                <a:spcPct val="115000"/>
              </a:lnSpc>
              <a:spcBef>
                <a:spcPts val="0"/>
              </a:spcBef>
              <a:spcAft>
                <a:spcPts val="0"/>
              </a:spcAft>
              <a:buNone/>
            </a:pPr>
            <a:endParaRPr sz="1400" b="0"/>
          </a:p>
          <a:p>
            <a:pPr marL="0" lvl="0" indent="0" algn="l" rtl="0">
              <a:lnSpc>
                <a:spcPct val="115000"/>
              </a:lnSpc>
              <a:spcBef>
                <a:spcPts val="0"/>
              </a:spcBef>
              <a:spcAft>
                <a:spcPts val="0"/>
              </a:spcAft>
              <a:buNone/>
            </a:pPr>
            <a:r>
              <a:rPr lang="en-GB" sz="1400" b="0"/>
              <a:t>The </a:t>
            </a:r>
            <a:r>
              <a:rPr lang="en-GB" sz="1400"/>
              <a:t>End Blasphemy Laws</a:t>
            </a:r>
            <a:r>
              <a:rPr lang="en-GB" sz="1400" b="0"/>
              <a:t> campaign</a:t>
            </a:r>
            <a:endParaRPr sz="1400" b="0"/>
          </a:p>
          <a:p>
            <a:pPr marL="0" lvl="0" indent="0" algn="l" rtl="0">
              <a:lnSpc>
                <a:spcPct val="115000"/>
              </a:lnSpc>
              <a:spcBef>
                <a:spcPts val="0"/>
              </a:spcBef>
              <a:spcAft>
                <a:spcPts val="0"/>
              </a:spcAft>
              <a:buNone/>
            </a:pPr>
            <a:r>
              <a:rPr lang="en-GB" sz="1400" b="0"/>
              <a:t>The </a:t>
            </a:r>
            <a:r>
              <a:rPr lang="en-GB" sz="1400"/>
              <a:t>Freedom of Thought</a:t>
            </a:r>
            <a:r>
              <a:rPr lang="en-GB" sz="1400" b="0"/>
              <a:t> report</a:t>
            </a:r>
            <a:endParaRPr sz="1400" b="0"/>
          </a:p>
          <a:p>
            <a:pPr marL="0" lvl="0" indent="0" algn="l" rtl="0">
              <a:lnSpc>
                <a:spcPct val="115000"/>
              </a:lnSpc>
              <a:spcBef>
                <a:spcPts val="0"/>
              </a:spcBef>
              <a:spcAft>
                <a:spcPts val="0"/>
              </a:spcAft>
              <a:buClr>
                <a:schemeClr val="dk1"/>
              </a:buClr>
              <a:buSzPts val="1100"/>
              <a:buFont typeface="Arial"/>
              <a:buNone/>
            </a:pPr>
            <a:endParaRPr sz="1100" b="0"/>
          </a:p>
        </p:txBody>
      </p:sp>
      <p:pic>
        <p:nvPicPr>
          <p:cNvPr id="878" name="Google Shape;878;p118"/>
          <p:cNvPicPr preferRelativeResize="0"/>
          <p:nvPr/>
        </p:nvPicPr>
        <p:blipFill rotWithShape="1">
          <a:blip r:embed="rId3">
            <a:alphaModFix/>
          </a:blip>
          <a:srcRect l="26243" t="12558" r="27577" b="14170"/>
          <a:stretch/>
        </p:blipFill>
        <p:spPr>
          <a:xfrm>
            <a:off x="6230650" y="1469325"/>
            <a:ext cx="2249775" cy="185776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119"/>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a:t>
            </a:r>
            <a:endParaRPr/>
          </a:p>
        </p:txBody>
      </p:sp>
      <p:sp>
        <p:nvSpPr>
          <p:cNvPr id="884" name="Google Shape;884;p119"/>
          <p:cNvSpPr txBox="1">
            <a:spLocks noGrp="1"/>
          </p:cNvSpPr>
          <p:nvPr>
            <p:ph type="body" idx="1"/>
          </p:nvPr>
        </p:nvSpPr>
        <p:spPr>
          <a:xfrm>
            <a:off x="663575" y="1425900"/>
            <a:ext cx="5241900" cy="2847600"/>
          </a:xfrm>
          <a:prstGeom prst="rect">
            <a:avLst/>
          </a:prstGeom>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Char char="●"/>
            </a:pPr>
            <a:r>
              <a:rPr lang="en-GB" b="0"/>
              <a:t>The largest humanist organisation in the world is the Norwegian Humanist Association (Human-Etisk Forbund)</a:t>
            </a:r>
            <a:endParaRPr b="0"/>
          </a:p>
          <a:p>
            <a:pPr marL="457200" lvl="0" indent="-330200" algn="l" rtl="0">
              <a:lnSpc>
                <a:spcPct val="115000"/>
              </a:lnSpc>
              <a:spcBef>
                <a:spcPts val="0"/>
              </a:spcBef>
              <a:spcAft>
                <a:spcPts val="0"/>
              </a:spcAft>
              <a:buSzPts val="1600"/>
              <a:buFont typeface="Calibri"/>
              <a:buChar char="●"/>
            </a:pPr>
            <a:r>
              <a:rPr lang="en-GB" b="0"/>
              <a:t>The countries with the highest number of Humanist International member organisations are the UK, India, and the US</a:t>
            </a:r>
            <a:endParaRPr b="0"/>
          </a:p>
          <a:p>
            <a:pPr marL="457200" lvl="0" indent="-330200" algn="l" rtl="0">
              <a:lnSpc>
                <a:spcPct val="100000"/>
              </a:lnSpc>
              <a:spcBef>
                <a:spcPts val="0"/>
              </a:spcBef>
              <a:spcAft>
                <a:spcPts val="0"/>
              </a:spcAft>
              <a:buSzPts val="1600"/>
              <a:buFont typeface="Calibri"/>
              <a:buChar char="●"/>
            </a:pPr>
            <a:r>
              <a:rPr lang="en-GB" b="0"/>
              <a:t>As of July 2021, the newest member organisations of Humanists International are from Barbados, Estonia, Malawi, Myanmar, and Zimbabwe</a:t>
            </a:r>
            <a:endParaRPr sz="1100" b="0"/>
          </a:p>
        </p:txBody>
      </p:sp>
      <p:pic>
        <p:nvPicPr>
          <p:cNvPr id="885" name="Google Shape;885;p119"/>
          <p:cNvPicPr preferRelativeResize="0"/>
          <p:nvPr/>
        </p:nvPicPr>
        <p:blipFill rotWithShape="1">
          <a:blip r:embed="rId3">
            <a:alphaModFix/>
          </a:blip>
          <a:srcRect l="26243" t="12558" r="27577" b="14170"/>
          <a:stretch/>
        </p:blipFill>
        <p:spPr>
          <a:xfrm>
            <a:off x="6230650" y="1469325"/>
            <a:ext cx="2249775" cy="185776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120"/>
          <p:cNvSpPr txBox="1">
            <a:spLocks noGrp="1"/>
          </p:cNvSpPr>
          <p:nvPr>
            <p:ph type="title"/>
          </p:nvPr>
        </p:nvSpPr>
        <p:spPr>
          <a:xfrm>
            <a:off x="661475" y="489300"/>
            <a:ext cx="76293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 member organisations</a:t>
            </a:r>
            <a:endParaRPr/>
          </a:p>
        </p:txBody>
      </p:sp>
      <p:sp>
        <p:nvSpPr>
          <p:cNvPr id="891" name="Google Shape;891;p120"/>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Clr>
                <a:schemeClr val="dk1"/>
              </a:buClr>
              <a:buSzPts val="1100"/>
              <a:buFont typeface="Arial"/>
              <a:buNone/>
            </a:pPr>
            <a:endParaRPr sz="1100" b="0"/>
          </a:p>
        </p:txBody>
      </p:sp>
      <p:pic>
        <p:nvPicPr>
          <p:cNvPr id="892" name="Google Shape;892;p120"/>
          <p:cNvPicPr preferRelativeResize="0"/>
          <p:nvPr/>
        </p:nvPicPr>
        <p:blipFill>
          <a:blip r:embed="rId3">
            <a:alphaModFix/>
          </a:blip>
          <a:stretch>
            <a:fillRect/>
          </a:stretch>
        </p:blipFill>
        <p:spPr>
          <a:xfrm>
            <a:off x="1142750" y="1055675"/>
            <a:ext cx="6666749" cy="3320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121"/>
          <p:cNvSpPr txBox="1">
            <a:spLocks noGrp="1"/>
          </p:cNvSpPr>
          <p:nvPr>
            <p:ph type="title"/>
          </p:nvPr>
        </p:nvSpPr>
        <p:spPr>
          <a:xfrm>
            <a:off x="661475" y="489300"/>
            <a:ext cx="76293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a:t>
            </a:r>
            <a:endParaRPr/>
          </a:p>
        </p:txBody>
      </p:sp>
      <p:sp>
        <p:nvSpPr>
          <p:cNvPr id="898" name="Google Shape;898;p121"/>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None/>
            </a:pPr>
            <a:endParaRPr sz="1100" b="0"/>
          </a:p>
          <a:p>
            <a:pPr marL="0" lvl="0" indent="0" algn="l" rtl="0">
              <a:lnSpc>
                <a:spcPct val="115000"/>
              </a:lnSpc>
              <a:spcBef>
                <a:spcPts val="0"/>
              </a:spcBef>
              <a:spcAft>
                <a:spcPts val="0"/>
              </a:spcAft>
              <a:buClr>
                <a:schemeClr val="dk1"/>
              </a:buClr>
              <a:buSzPts val="1100"/>
              <a:buFont typeface="Arial"/>
              <a:buNone/>
            </a:pPr>
            <a:r>
              <a:rPr lang="en-GB" sz="1100" b="0"/>
              <a:t>Some of the founding members (1952)</a:t>
            </a: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endParaRPr sz="1100" b="0"/>
          </a:p>
          <a:p>
            <a:pPr marL="0" lvl="0" indent="0" algn="l" rtl="0">
              <a:lnSpc>
                <a:spcPct val="115000"/>
              </a:lnSpc>
              <a:spcBef>
                <a:spcPts val="0"/>
              </a:spcBef>
              <a:spcAft>
                <a:spcPts val="0"/>
              </a:spcAft>
              <a:buClr>
                <a:schemeClr val="dk1"/>
              </a:buClr>
              <a:buSzPts val="1100"/>
              <a:buFont typeface="Arial"/>
              <a:buNone/>
            </a:pPr>
            <a:r>
              <a:rPr lang="en-GB" sz="1100" b="0"/>
              <a:t>The board and staff members (2021)</a:t>
            </a:r>
            <a:endParaRPr sz="1100" b="0"/>
          </a:p>
        </p:txBody>
      </p:sp>
      <p:pic>
        <p:nvPicPr>
          <p:cNvPr id="899" name="Google Shape;899;p121"/>
          <p:cNvPicPr preferRelativeResize="0"/>
          <p:nvPr/>
        </p:nvPicPr>
        <p:blipFill>
          <a:blip r:embed="rId3">
            <a:alphaModFix/>
          </a:blip>
          <a:stretch>
            <a:fillRect/>
          </a:stretch>
        </p:blipFill>
        <p:spPr>
          <a:xfrm>
            <a:off x="2980600" y="2765599"/>
            <a:ext cx="4763625" cy="1796348"/>
          </a:xfrm>
          <a:prstGeom prst="rect">
            <a:avLst/>
          </a:prstGeom>
          <a:noFill/>
          <a:ln>
            <a:noFill/>
          </a:ln>
        </p:spPr>
      </p:pic>
      <p:pic>
        <p:nvPicPr>
          <p:cNvPr id="900" name="Google Shape;900;p121"/>
          <p:cNvPicPr preferRelativeResize="0"/>
          <p:nvPr/>
        </p:nvPicPr>
        <p:blipFill rotWithShape="1">
          <a:blip r:embed="rId4">
            <a:alphaModFix/>
          </a:blip>
          <a:srcRect t="34421"/>
          <a:stretch/>
        </p:blipFill>
        <p:spPr>
          <a:xfrm>
            <a:off x="3394725" y="1016549"/>
            <a:ext cx="4763625" cy="1749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04"/>
        <p:cNvGrpSpPr/>
        <p:nvPr/>
      </p:nvGrpSpPr>
      <p:grpSpPr>
        <a:xfrm>
          <a:off x="0" y="0"/>
          <a:ext cx="0" cy="0"/>
          <a:chOff x="0" y="0"/>
          <a:chExt cx="0" cy="0"/>
        </a:xfrm>
      </p:grpSpPr>
      <p:sp>
        <p:nvSpPr>
          <p:cNvPr id="905" name="Google Shape;905;p122"/>
          <p:cNvSpPr txBox="1">
            <a:spLocks noGrp="1"/>
          </p:cNvSpPr>
          <p:nvPr>
            <p:ph type="title"/>
          </p:nvPr>
        </p:nvSpPr>
        <p:spPr>
          <a:xfrm>
            <a:off x="661475" y="489300"/>
            <a:ext cx="76293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International</a:t>
            </a:r>
            <a:endParaRPr/>
          </a:p>
        </p:txBody>
      </p:sp>
      <p:sp>
        <p:nvSpPr>
          <p:cNvPr id="906" name="Google Shape;906;p122"/>
          <p:cNvSpPr txBox="1">
            <a:spLocks noGrp="1"/>
          </p:cNvSpPr>
          <p:nvPr>
            <p:ph type="body" idx="1"/>
          </p:nvPr>
        </p:nvSpPr>
        <p:spPr>
          <a:xfrm>
            <a:off x="663575" y="1425900"/>
            <a:ext cx="5295300" cy="28476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b="0"/>
              <a:t>‘Numbers of humanists in all countries around the world continue to grow. Humanists continue to organise themselves and create new campaigns and activities at a higher rate than ever before so I think from an organisational point of view the future is very bright for humanists. But I am still very concerned that the threat to the fundamental idea of freedom of religion and belief continues to grow.’</a:t>
            </a:r>
            <a:endParaRPr b="0"/>
          </a:p>
          <a:p>
            <a:pPr marL="914400" lvl="0" indent="0" algn="r" rtl="0">
              <a:lnSpc>
                <a:spcPct val="115000"/>
              </a:lnSpc>
              <a:spcBef>
                <a:spcPts val="0"/>
              </a:spcBef>
              <a:spcAft>
                <a:spcPts val="0"/>
              </a:spcAft>
              <a:buClr>
                <a:schemeClr val="dk1"/>
              </a:buClr>
              <a:buSzPts val="1100"/>
              <a:buFont typeface="Arial"/>
              <a:buNone/>
            </a:pPr>
            <a:r>
              <a:rPr lang="en-GB" b="0"/>
              <a:t>Gary McLelland, Chief Executive,</a:t>
            </a:r>
            <a:endParaRPr b="0"/>
          </a:p>
          <a:p>
            <a:pPr marL="914400" lvl="0" indent="0" algn="r" rtl="0">
              <a:lnSpc>
                <a:spcPct val="115000"/>
              </a:lnSpc>
              <a:spcBef>
                <a:spcPts val="0"/>
              </a:spcBef>
              <a:spcAft>
                <a:spcPts val="0"/>
              </a:spcAft>
              <a:buClr>
                <a:schemeClr val="dk1"/>
              </a:buClr>
              <a:buSzPts val="1100"/>
              <a:buFont typeface="Arial"/>
              <a:buNone/>
            </a:pPr>
            <a:r>
              <a:rPr lang="en-GB" b="0"/>
              <a:t>Humanists International</a:t>
            </a:r>
            <a:endParaRPr b="0"/>
          </a:p>
          <a:p>
            <a:pPr marL="914400" lvl="0" indent="0" algn="r" rtl="0">
              <a:lnSpc>
                <a:spcPct val="115000"/>
              </a:lnSpc>
              <a:spcBef>
                <a:spcPts val="0"/>
              </a:spcBef>
              <a:spcAft>
                <a:spcPts val="0"/>
              </a:spcAft>
              <a:buClr>
                <a:schemeClr val="dk1"/>
              </a:buClr>
              <a:buSzPts val="1100"/>
              <a:buFont typeface="Arial"/>
              <a:buNone/>
            </a:pPr>
            <a:endParaRPr b="0"/>
          </a:p>
          <a:p>
            <a:pPr marL="914400" lvl="0" indent="0" algn="r" rtl="0">
              <a:lnSpc>
                <a:spcPct val="115000"/>
              </a:lnSpc>
              <a:spcBef>
                <a:spcPts val="0"/>
              </a:spcBef>
              <a:spcAft>
                <a:spcPts val="0"/>
              </a:spcAft>
              <a:buClr>
                <a:schemeClr val="dk1"/>
              </a:buClr>
              <a:buSzPts val="1100"/>
              <a:buFont typeface="Arial"/>
              <a:buNone/>
            </a:pPr>
            <a:endParaRPr sz="1100" b="0"/>
          </a:p>
        </p:txBody>
      </p:sp>
      <p:pic>
        <p:nvPicPr>
          <p:cNvPr id="907" name="Google Shape;907;p122"/>
          <p:cNvPicPr preferRelativeResize="0"/>
          <p:nvPr/>
        </p:nvPicPr>
        <p:blipFill rotWithShape="1">
          <a:blip r:embed="rId3">
            <a:alphaModFix/>
          </a:blip>
          <a:srcRect l="26549" t="1891" r="36826" b="46141"/>
          <a:stretch/>
        </p:blipFill>
        <p:spPr>
          <a:xfrm>
            <a:off x="6717200" y="1425900"/>
            <a:ext cx="1573576" cy="223156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2" name="Google Shape;912;p123"/>
          <p:cNvSpPr txBox="1">
            <a:spLocks noGrp="1"/>
          </p:cNvSpPr>
          <p:nvPr>
            <p:ph type="title"/>
          </p:nvPr>
        </p:nvSpPr>
        <p:spPr>
          <a:xfrm>
            <a:off x="661475" y="489300"/>
            <a:ext cx="76293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Humanists in danger</a:t>
            </a:r>
            <a:endParaRPr/>
          </a:p>
        </p:txBody>
      </p:sp>
      <p:sp>
        <p:nvSpPr>
          <p:cNvPr id="913" name="Google Shape;913;p123"/>
          <p:cNvSpPr txBox="1">
            <a:spLocks noGrp="1"/>
          </p:cNvSpPr>
          <p:nvPr>
            <p:ph type="body" idx="1"/>
          </p:nvPr>
        </p:nvSpPr>
        <p:spPr>
          <a:xfrm>
            <a:off x="663575" y="1292075"/>
            <a:ext cx="5688000" cy="2981400"/>
          </a:xfrm>
          <a:prstGeom prst="rect">
            <a:avLst/>
          </a:prstGeom>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GB" sz="1200" b="0"/>
              <a:t>‘Humanists are the invisible people of the 21st century… While almost everybody is persecuted when they are in a minority, the attacks on humanists are particularly violent when they are exposed to harm in the community that they live, and of course, for many of them, the family is not a safe place.’</a:t>
            </a:r>
            <a:endParaRPr sz="1200" b="0"/>
          </a:p>
          <a:p>
            <a:pPr marL="0" lvl="0" indent="0" algn="r" rtl="0">
              <a:lnSpc>
                <a:spcPct val="115000"/>
              </a:lnSpc>
              <a:spcBef>
                <a:spcPts val="0"/>
              </a:spcBef>
              <a:spcAft>
                <a:spcPts val="0"/>
              </a:spcAft>
              <a:buClr>
                <a:schemeClr val="dk1"/>
              </a:buClr>
              <a:buSzPts val="1100"/>
              <a:buFont typeface="Arial"/>
              <a:buNone/>
            </a:pPr>
            <a:r>
              <a:rPr lang="en-GB" sz="1200" b="0"/>
              <a:t>Ahmed Shaheed, United Nations Special Rapporteur on freedom of religion or belief</a:t>
            </a:r>
            <a:endParaRPr sz="1200" b="0"/>
          </a:p>
          <a:p>
            <a:pPr marL="914400" lvl="0" indent="0" algn="r" rtl="0">
              <a:lnSpc>
                <a:spcPct val="115000"/>
              </a:lnSpc>
              <a:spcBef>
                <a:spcPts val="0"/>
              </a:spcBef>
              <a:spcAft>
                <a:spcPts val="0"/>
              </a:spcAft>
              <a:buClr>
                <a:schemeClr val="dk1"/>
              </a:buClr>
              <a:buSzPts val="1100"/>
              <a:buFont typeface="Arial"/>
              <a:buNone/>
            </a:pPr>
            <a:endParaRPr sz="1200" b="0"/>
          </a:p>
          <a:p>
            <a:pPr marL="914400" lvl="0" indent="0" algn="r" rtl="0">
              <a:lnSpc>
                <a:spcPct val="115000"/>
              </a:lnSpc>
              <a:spcBef>
                <a:spcPts val="0"/>
              </a:spcBef>
              <a:spcAft>
                <a:spcPts val="0"/>
              </a:spcAft>
              <a:buClr>
                <a:schemeClr val="dk1"/>
              </a:buClr>
              <a:buSzPts val="1100"/>
              <a:buFont typeface="Arial"/>
              <a:buNone/>
            </a:pPr>
            <a:endParaRPr sz="1200" b="0"/>
          </a:p>
          <a:p>
            <a:pPr marL="0" lvl="0" indent="0" algn="l" rtl="0">
              <a:lnSpc>
                <a:spcPct val="115000"/>
              </a:lnSpc>
              <a:spcBef>
                <a:spcPts val="0"/>
              </a:spcBef>
              <a:spcAft>
                <a:spcPts val="0"/>
              </a:spcAft>
              <a:buClr>
                <a:schemeClr val="dk1"/>
              </a:buClr>
              <a:buSzPts val="1100"/>
              <a:buFont typeface="Arial"/>
              <a:buNone/>
            </a:pPr>
            <a:r>
              <a:rPr lang="en-GB" sz="1200" b="0"/>
              <a:t>‘The most stark challenge that’s faced by humanists around the world is the right to even exist… Apostasy is the idea that by leaving or rejecting a religion you’ve committed an offence and this deserves to be punished… This is something that’s completely against international human rights law. It’s something Humanists International campaigns strongly against at the United Nations and around the world, but these laws do exist and we’ve seen many examples of people who have been imprisoned, tortured, and sadly killed, all for expressing a right to change or to hold new beliefs.’</a:t>
            </a:r>
            <a:endParaRPr sz="1200" b="0"/>
          </a:p>
          <a:p>
            <a:pPr marL="457200" lvl="0" indent="0" algn="r" rtl="0">
              <a:lnSpc>
                <a:spcPct val="115000"/>
              </a:lnSpc>
              <a:spcBef>
                <a:spcPts val="0"/>
              </a:spcBef>
              <a:spcAft>
                <a:spcPts val="0"/>
              </a:spcAft>
              <a:buClr>
                <a:schemeClr val="dk1"/>
              </a:buClr>
              <a:buSzPts val="1100"/>
              <a:buFont typeface="Arial"/>
              <a:buNone/>
            </a:pPr>
            <a:r>
              <a:rPr lang="en-GB" sz="1200" b="0"/>
              <a:t>Gary McLelland, Chief Executive, Humanists Internationa</a:t>
            </a:r>
            <a:r>
              <a:rPr lang="en-GB" sz="1100" b="0"/>
              <a:t>l</a:t>
            </a:r>
            <a:endParaRPr sz="1100" b="0"/>
          </a:p>
          <a:p>
            <a:pPr marL="457200" lvl="0" indent="0" algn="r" rtl="0">
              <a:lnSpc>
                <a:spcPct val="115000"/>
              </a:lnSpc>
              <a:spcBef>
                <a:spcPts val="0"/>
              </a:spcBef>
              <a:spcAft>
                <a:spcPts val="0"/>
              </a:spcAft>
              <a:buClr>
                <a:schemeClr val="dk1"/>
              </a:buClr>
              <a:buSzPts val="1100"/>
              <a:buFont typeface="Arial"/>
              <a:buNone/>
            </a:pPr>
            <a:r>
              <a:rPr lang="en-GB" sz="1100" b="0"/>
              <a:t> </a:t>
            </a:r>
            <a:endParaRPr sz="1100" b="0"/>
          </a:p>
        </p:txBody>
      </p:sp>
      <p:pic>
        <p:nvPicPr>
          <p:cNvPr id="914" name="Google Shape;914;p123"/>
          <p:cNvPicPr preferRelativeResize="0"/>
          <p:nvPr/>
        </p:nvPicPr>
        <p:blipFill rotWithShape="1">
          <a:blip r:embed="rId3">
            <a:alphaModFix/>
          </a:blip>
          <a:srcRect l="26549" t="1892" r="36826" b="52404"/>
          <a:stretch/>
        </p:blipFill>
        <p:spPr>
          <a:xfrm>
            <a:off x="6717200" y="2571750"/>
            <a:ext cx="1245174" cy="1552997"/>
          </a:xfrm>
          <a:prstGeom prst="rect">
            <a:avLst/>
          </a:prstGeom>
          <a:noFill/>
          <a:ln>
            <a:noFill/>
          </a:ln>
        </p:spPr>
      </p:pic>
      <p:pic>
        <p:nvPicPr>
          <p:cNvPr id="915" name="Google Shape;915;p123"/>
          <p:cNvPicPr preferRelativeResize="0"/>
          <p:nvPr/>
        </p:nvPicPr>
        <p:blipFill>
          <a:blip r:embed="rId4">
            <a:alphaModFix/>
          </a:blip>
          <a:stretch>
            <a:fillRect/>
          </a:stretch>
        </p:blipFill>
        <p:spPr>
          <a:xfrm>
            <a:off x="6717196" y="902825"/>
            <a:ext cx="1245177" cy="14017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24"/>
          <p:cNvSpPr txBox="1">
            <a:spLocks noGrp="1"/>
          </p:cNvSpPr>
          <p:nvPr>
            <p:ph type="title"/>
          </p:nvPr>
        </p:nvSpPr>
        <p:spPr>
          <a:xfrm>
            <a:off x="661475" y="489300"/>
            <a:ext cx="76293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Freedom of Thought Report</a:t>
            </a:r>
            <a:endParaRPr/>
          </a:p>
        </p:txBody>
      </p:sp>
      <p:sp>
        <p:nvSpPr>
          <p:cNvPr id="921" name="Google Shape;921;p124"/>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914400" lvl="0" indent="0" algn="r" rtl="0">
              <a:lnSpc>
                <a:spcPct val="115000"/>
              </a:lnSpc>
              <a:spcBef>
                <a:spcPts val="0"/>
              </a:spcBef>
              <a:spcAft>
                <a:spcPts val="0"/>
              </a:spcAft>
              <a:buClr>
                <a:schemeClr val="dk1"/>
              </a:buClr>
              <a:buSzPts val="1100"/>
              <a:buFont typeface="Arial"/>
              <a:buNone/>
            </a:pPr>
            <a:endParaRPr sz="1100" b="0"/>
          </a:p>
        </p:txBody>
      </p:sp>
      <p:pic>
        <p:nvPicPr>
          <p:cNvPr id="922" name="Google Shape;922;p124"/>
          <p:cNvPicPr preferRelativeResize="0"/>
          <p:nvPr/>
        </p:nvPicPr>
        <p:blipFill rotWithShape="1">
          <a:blip r:embed="rId3">
            <a:alphaModFix/>
          </a:blip>
          <a:srcRect t="5813" b="12759"/>
          <a:stretch/>
        </p:blipFill>
        <p:spPr>
          <a:xfrm>
            <a:off x="1698625" y="1096625"/>
            <a:ext cx="2695575" cy="3276600"/>
          </a:xfrm>
          <a:prstGeom prst="rect">
            <a:avLst/>
          </a:prstGeom>
          <a:noFill/>
          <a:ln>
            <a:noFill/>
          </a:ln>
        </p:spPr>
      </p:pic>
      <p:pic>
        <p:nvPicPr>
          <p:cNvPr id="923" name="Google Shape;923;p124"/>
          <p:cNvPicPr preferRelativeResize="0"/>
          <p:nvPr/>
        </p:nvPicPr>
        <p:blipFill rotWithShape="1">
          <a:blip r:embed="rId4">
            <a:alphaModFix/>
          </a:blip>
          <a:srcRect t="5826" b="13806"/>
          <a:stretch/>
        </p:blipFill>
        <p:spPr>
          <a:xfrm>
            <a:off x="4540975" y="1096625"/>
            <a:ext cx="2714631" cy="3276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28" name="Google Shape;928;p125"/>
          <p:cNvSpPr txBox="1">
            <a:spLocks noGrp="1"/>
          </p:cNvSpPr>
          <p:nvPr>
            <p:ph type="title"/>
          </p:nvPr>
        </p:nvSpPr>
        <p:spPr>
          <a:xfrm>
            <a:off x="661475" y="489300"/>
            <a:ext cx="79029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Humanist organisations around the world</a:t>
            </a:r>
            <a:endParaRPr/>
          </a:p>
        </p:txBody>
      </p:sp>
      <p:pic>
        <p:nvPicPr>
          <p:cNvPr id="929" name="Google Shape;929;p125"/>
          <p:cNvPicPr preferRelativeResize="0"/>
          <p:nvPr/>
        </p:nvPicPr>
        <p:blipFill rotWithShape="1">
          <a:blip r:embed="rId3">
            <a:alphaModFix/>
          </a:blip>
          <a:srcRect l="3308" r="3494"/>
          <a:stretch/>
        </p:blipFill>
        <p:spPr>
          <a:xfrm>
            <a:off x="101050" y="1560888"/>
            <a:ext cx="8941900" cy="20217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26"/>
          <p:cNvSpPr txBox="1">
            <a:spLocks noGrp="1"/>
          </p:cNvSpPr>
          <p:nvPr>
            <p:ph type="title"/>
          </p:nvPr>
        </p:nvSpPr>
        <p:spPr>
          <a:xfrm>
            <a:off x="661472" y="489300"/>
            <a:ext cx="56880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GB"/>
              <a:t>The End Blasphemy Laws campaign</a:t>
            </a:r>
            <a:endParaRPr/>
          </a:p>
        </p:txBody>
      </p:sp>
      <p:sp>
        <p:nvSpPr>
          <p:cNvPr id="935" name="Google Shape;935;p126"/>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936" name="Google Shape;936;p126"/>
          <p:cNvPicPr preferRelativeResize="0"/>
          <p:nvPr/>
        </p:nvPicPr>
        <p:blipFill>
          <a:blip r:embed="rId3">
            <a:alphaModFix/>
          </a:blip>
          <a:stretch>
            <a:fillRect/>
          </a:stretch>
        </p:blipFill>
        <p:spPr>
          <a:xfrm>
            <a:off x="2517925" y="1202700"/>
            <a:ext cx="4607329" cy="3070800"/>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552</Words>
  <Application>Microsoft Office PowerPoint</Application>
  <PresentationFormat>On-screen Show (16:9)</PresentationFormat>
  <Paragraphs>48</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Default Theme</vt:lpstr>
      <vt:lpstr>Global humanism</vt:lpstr>
      <vt:lpstr>Humanists International</vt:lpstr>
      <vt:lpstr>Humanists International</vt:lpstr>
      <vt:lpstr>Humanists International</vt:lpstr>
      <vt:lpstr>Humanists International member organisations</vt:lpstr>
      <vt:lpstr>Humanists International</vt:lpstr>
      <vt:lpstr>Humanists International</vt:lpstr>
      <vt:lpstr>Humanists in danger</vt:lpstr>
      <vt:lpstr>The Freedom of Thought Report</vt:lpstr>
      <vt:lpstr>Humanist organisations around the world</vt:lpstr>
      <vt:lpstr>The End Blasphemy Laws campaign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humanism?</dc:title>
  <dc:creator>Luke Donnellan</dc:creator>
  <cp:lastModifiedBy>Luke Donnellan</cp:lastModifiedBy>
  <cp:revision>2</cp:revision>
  <dcterms:modified xsi:type="dcterms:W3CDTF">2021-11-23T18:59:22Z</dcterms:modified>
</cp:coreProperties>
</file>