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21" roundtripDataSignature="AMtx7mhm08wUnZCGWBKDNZkXDy7UGk/R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04234201d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104234201d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2" name="Shape 12"/>
        <p:cNvGrpSpPr/>
        <p:nvPr/>
      </p:nvGrpSpPr>
      <p:grpSpPr>
        <a:xfrm>
          <a:off x="0" y="0"/>
          <a:ext cx="0" cy="0"/>
          <a:chOff x="0" y="0"/>
          <a:chExt cx="0" cy="0"/>
        </a:xfrm>
      </p:grpSpPr>
      <p:sp>
        <p:nvSpPr>
          <p:cNvPr id="13" name="Google Shape;13;p16"/>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6"/>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5" name="Google Shape;15;p1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16"/>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 name="Google Shape;19;p16"/>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20" name="Google Shape;20;p16"/>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 name="Google Shape;21;p16"/>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17"/>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7"/>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1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28" name="Shape 28"/>
        <p:cNvGrpSpPr/>
        <p:nvPr/>
      </p:nvGrpSpPr>
      <p:grpSpPr>
        <a:xfrm>
          <a:off x="0" y="0"/>
          <a:ext cx="0" cy="0"/>
          <a:chOff x="0" y="0"/>
          <a:chExt cx="0" cy="0"/>
        </a:xfrm>
      </p:grpSpPr>
      <p:sp>
        <p:nvSpPr>
          <p:cNvPr id="29" name="Google Shape;29;p1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1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34" name="Google Shape;34;p18"/>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35" name="Google Shape;35;p18"/>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36" name="Shape 36"/>
        <p:cNvGrpSpPr/>
        <p:nvPr/>
      </p:nvGrpSpPr>
      <p:grpSpPr>
        <a:xfrm>
          <a:off x="0" y="0"/>
          <a:ext cx="0" cy="0"/>
          <a:chOff x="0" y="0"/>
          <a:chExt cx="0" cy="0"/>
        </a:xfrm>
      </p:grpSpPr>
      <p:pic>
        <p:nvPicPr>
          <p:cNvPr id="37" name="Google Shape;37;p19"/>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38" name="Google Shape;38;p19"/>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9"/>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0" name="Google Shape;40;p1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43" name="Google Shape;43;p19"/>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44" name="Shape 44"/>
        <p:cNvGrpSpPr/>
        <p:nvPr/>
      </p:nvGrpSpPr>
      <p:grpSpPr>
        <a:xfrm>
          <a:off x="0" y="0"/>
          <a:ext cx="0" cy="0"/>
          <a:chOff x="0" y="0"/>
          <a:chExt cx="0" cy="0"/>
        </a:xfrm>
      </p:grpSpPr>
      <p:sp>
        <p:nvSpPr>
          <p:cNvPr id="45" name="Google Shape;45;p20"/>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0"/>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7" name="Google Shape;47;p2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0" name="Google Shape;50;p20"/>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51" name="Google Shape;51;p20"/>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52" name="Shape 52"/>
        <p:cNvGrpSpPr/>
        <p:nvPr/>
      </p:nvGrpSpPr>
      <p:grpSpPr>
        <a:xfrm>
          <a:off x="0" y="0"/>
          <a:ext cx="0" cy="0"/>
          <a:chOff x="0" y="0"/>
          <a:chExt cx="0" cy="0"/>
        </a:xfrm>
      </p:grpSpPr>
      <p:pic>
        <p:nvPicPr>
          <p:cNvPr id="53" name="Google Shape;53;p21"/>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54" name="Google Shape;54;p2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56" name="Google Shape;56;p2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9" name="Google Shape;59;p21"/>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60" name="Shape 60"/>
        <p:cNvGrpSpPr/>
        <p:nvPr/>
      </p:nvGrpSpPr>
      <p:grpSpPr>
        <a:xfrm>
          <a:off x="0" y="0"/>
          <a:ext cx="0" cy="0"/>
          <a:chOff x="0" y="0"/>
          <a:chExt cx="0" cy="0"/>
        </a:xfrm>
      </p:grpSpPr>
      <p:sp>
        <p:nvSpPr>
          <p:cNvPr id="61" name="Google Shape;61;p2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63" name="Google Shape;63;p2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6" name="Google Shape;66;p22"/>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67" name="Google Shape;67;p22"/>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68" name="Shape 68"/>
        <p:cNvGrpSpPr/>
        <p:nvPr/>
      </p:nvGrpSpPr>
      <p:grpSpPr>
        <a:xfrm>
          <a:off x="0" y="0"/>
          <a:ext cx="0" cy="0"/>
          <a:chOff x="0" y="0"/>
          <a:chExt cx="0" cy="0"/>
        </a:xfrm>
      </p:grpSpPr>
      <p:sp>
        <p:nvSpPr>
          <p:cNvPr id="69" name="Google Shape;69;p23"/>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74" name="Google Shape;74;p23"/>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75" name="Shape 75"/>
        <p:cNvGrpSpPr/>
        <p:nvPr/>
      </p:nvGrpSpPr>
      <p:grpSpPr>
        <a:xfrm>
          <a:off x="0" y="0"/>
          <a:ext cx="0" cy="0"/>
          <a:chOff x="0" y="0"/>
          <a:chExt cx="0" cy="0"/>
        </a:xfrm>
      </p:grpSpPr>
      <p:sp>
        <p:nvSpPr>
          <p:cNvPr id="76" name="Google Shape;76;p24"/>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4"/>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78" name="Google Shape;78;p2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1" name="Google Shape;81;p24"/>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24"/>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83" name="Google Shape;83;p24"/>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84" name="Google Shape;84;p24"/>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85" name="Shape 85"/>
        <p:cNvGrpSpPr/>
        <p:nvPr/>
      </p:nvGrpSpPr>
      <p:grpSpPr>
        <a:xfrm>
          <a:off x="0" y="0"/>
          <a:ext cx="0" cy="0"/>
          <a:chOff x="0" y="0"/>
          <a:chExt cx="0" cy="0"/>
        </a:xfrm>
      </p:grpSpPr>
      <p:sp>
        <p:nvSpPr>
          <p:cNvPr id="86" name="Google Shape;86;p2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88" name="Google Shape;88;p2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1" name="Google Shape;91;p25"/>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92" name="Google Shape;92;p25"/>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93" name="Shape 93"/>
        <p:cNvGrpSpPr/>
        <p:nvPr/>
      </p:nvGrpSpPr>
      <p:grpSpPr>
        <a:xfrm>
          <a:off x="0" y="0"/>
          <a:ext cx="0" cy="0"/>
          <a:chOff x="0" y="0"/>
          <a:chExt cx="0" cy="0"/>
        </a:xfrm>
      </p:grpSpPr>
      <p:sp>
        <p:nvSpPr>
          <p:cNvPr id="94" name="Google Shape;94;p2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96" name="Google Shape;96;p2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26"/>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00" name="Google Shape;100;p26"/>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101" name="Shape 101"/>
        <p:cNvGrpSpPr/>
        <p:nvPr/>
      </p:nvGrpSpPr>
      <p:grpSpPr>
        <a:xfrm>
          <a:off x="0" y="0"/>
          <a:ext cx="0" cy="0"/>
          <a:chOff x="0" y="0"/>
          <a:chExt cx="0" cy="0"/>
        </a:xfrm>
      </p:grpSpPr>
      <p:pic>
        <p:nvPicPr>
          <p:cNvPr id="102" name="Google Shape;102;p27"/>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03" name="Google Shape;103;p2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05" name="Google Shape;105;p2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08" name="Google Shape;108;p27"/>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09" name="Shape 109"/>
        <p:cNvGrpSpPr/>
        <p:nvPr/>
      </p:nvGrpSpPr>
      <p:grpSpPr>
        <a:xfrm>
          <a:off x="0" y="0"/>
          <a:ext cx="0" cy="0"/>
          <a:chOff x="0" y="0"/>
          <a:chExt cx="0" cy="0"/>
        </a:xfrm>
      </p:grpSpPr>
      <p:sp>
        <p:nvSpPr>
          <p:cNvPr id="110" name="Google Shape;110;p2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12" name="Google Shape;112;p2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2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5" name="Google Shape;115;p28"/>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16" name="Google Shape;116;p28"/>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17" name="Shape 117"/>
        <p:cNvGrpSpPr/>
        <p:nvPr/>
      </p:nvGrpSpPr>
      <p:grpSpPr>
        <a:xfrm>
          <a:off x="0" y="0"/>
          <a:ext cx="0" cy="0"/>
          <a:chOff x="0" y="0"/>
          <a:chExt cx="0" cy="0"/>
        </a:xfrm>
      </p:grpSpPr>
      <p:pic>
        <p:nvPicPr>
          <p:cNvPr id="118" name="Google Shape;118;p29"/>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9" name="Google Shape;119;p29"/>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29"/>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21" name="Google Shape;121;p2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2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2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4" name="Google Shape;124;p29"/>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25" name="Shape 125"/>
        <p:cNvGrpSpPr/>
        <p:nvPr/>
      </p:nvGrpSpPr>
      <p:grpSpPr>
        <a:xfrm>
          <a:off x="0" y="0"/>
          <a:ext cx="0" cy="0"/>
          <a:chOff x="0" y="0"/>
          <a:chExt cx="0" cy="0"/>
        </a:xfrm>
      </p:grpSpPr>
      <p:sp>
        <p:nvSpPr>
          <p:cNvPr id="126" name="Google Shape;126;p30"/>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30"/>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28" name="Google Shape;128;p3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3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1" name="Google Shape;131;p30"/>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32" name="Google Shape;132;p30"/>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3" name="Shape 133"/>
        <p:cNvGrpSpPr/>
        <p:nvPr/>
      </p:nvGrpSpPr>
      <p:grpSpPr>
        <a:xfrm>
          <a:off x="0" y="0"/>
          <a:ext cx="0" cy="0"/>
          <a:chOff x="0" y="0"/>
          <a:chExt cx="0" cy="0"/>
        </a:xfrm>
      </p:grpSpPr>
      <p:sp>
        <p:nvSpPr>
          <p:cNvPr id="134" name="Google Shape;134;p31"/>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1"/>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36" name="Google Shape;136;p31"/>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37" name="Google Shape;137;p3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3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0" name="Shape 140"/>
        <p:cNvGrpSpPr/>
        <p:nvPr/>
      </p:nvGrpSpPr>
      <p:grpSpPr>
        <a:xfrm>
          <a:off x="0" y="0"/>
          <a:ext cx="0" cy="0"/>
          <a:chOff x="0" y="0"/>
          <a:chExt cx="0" cy="0"/>
        </a:xfrm>
      </p:grpSpPr>
      <p:sp>
        <p:nvSpPr>
          <p:cNvPr id="141" name="Google Shape;141;p32"/>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2"/>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43" name="Google Shape;143;p32"/>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44" name="Google Shape;144;p32"/>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45" name="Google Shape;145;p32"/>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46" name="Google Shape;146;p3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3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9" name="Shape 149"/>
        <p:cNvGrpSpPr/>
        <p:nvPr/>
      </p:nvGrpSpPr>
      <p:grpSpPr>
        <a:xfrm>
          <a:off x="0" y="0"/>
          <a:ext cx="0" cy="0"/>
          <a:chOff x="0" y="0"/>
          <a:chExt cx="0" cy="0"/>
        </a:xfrm>
      </p:grpSpPr>
      <p:sp>
        <p:nvSpPr>
          <p:cNvPr id="150" name="Google Shape;150;p33"/>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3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3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4" name="Shape 154"/>
        <p:cNvGrpSpPr/>
        <p:nvPr/>
      </p:nvGrpSpPr>
      <p:grpSpPr>
        <a:xfrm>
          <a:off x="0" y="0"/>
          <a:ext cx="0" cy="0"/>
          <a:chOff x="0" y="0"/>
          <a:chExt cx="0" cy="0"/>
        </a:xfrm>
      </p:grpSpPr>
      <p:sp>
        <p:nvSpPr>
          <p:cNvPr id="155" name="Google Shape;155;p3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3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3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8" name="Shape 158"/>
        <p:cNvGrpSpPr/>
        <p:nvPr/>
      </p:nvGrpSpPr>
      <p:grpSpPr>
        <a:xfrm>
          <a:off x="0" y="0"/>
          <a:ext cx="0" cy="0"/>
          <a:chOff x="0" y="0"/>
          <a:chExt cx="0" cy="0"/>
        </a:xfrm>
      </p:grpSpPr>
      <p:sp>
        <p:nvSpPr>
          <p:cNvPr id="159" name="Google Shape;159;p35"/>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35"/>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161" name="Google Shape;161;p35"/>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62" name="Google Shape;162;p3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3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3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5" name="Shape 165"/>
        <p:cNvGrpSpPr/>
        <p:nvPr/>
      </p:nvGrpSpPr>
      <p:grpSpPr>
        <a:xfrm>
          <a:off x="0" y="0"/>
          <a:ext cx="0" cy="0"/>
          <a:chOff x="0" y="0"/>
          <a:chExt cx="0" cy="0"/>
        </a:xfrm>
      </p:grpSpPr>
      <p:sp>
        <p:nvSpPr>
          <p:cNvPr id="166" name="Google Shape;166;p36"/>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36"/>
          <p:cNvSpPr/>
          <p:nvPr>
            <p:ph idx="2" type="pic"/>
          </p:nvPr>
        </p:nvSpPr>
        <p:spPr>
          <a:xfrm>
            <a:off x="663575" y="459581"/>
            <a:ext cx="7816850" cy="3086100"/>
          </a:xfrm>
          <a:prstGeom prst="rect">
            <a:avLst/>
          </a:prstGeom>
          <a:noFill/>
          <a:ln>
            <a:noFill/>
          </a:ln>
        </p:spPr>
      </p:sp>
      <p:sp>
        <p:nvSpPr>
          <p:cNvPr id="168" name="Google Shape;168;p36"/>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69" name="Google Shape;169;p3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3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3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2" name="Shape 172"/>
        <p:cNvGrpSpPr/>
        <p:nvPr/>
      </p:nvGrpSpPr>
      <p:grpSpPr>
        <a:xfrm>
          <a:off x="0" y="0"/>
          <a:ext cx="0" cy="0"/>
          <a:chOff x="0" y="0"/>
          <a:chExt cx="0" cy="0"/>
        </a:xfrm>
      </p:grpSpPr>
      <p:sp>
        <p:nvSpPr>
          <p:cNvPr id="173" name="Google Shape;173;p37"/>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37"/>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5" name="Google Shape;175;p3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3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3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8" name="Shape 178"/>
        <p:cNvGrpSpPr/>
        <p:nvPr/>
      </p:nvGrpSpPr>
      <p:grpSpPr>
        <a:xfrm>
          <a:off x="0" y="0"/>
          <a:ext cx="0" cy="0"/>
          <a:chOff x="0" y="0"/>
          <a:chExt cx="0" cy="0"/>
        </a:xfrm>
      </p:grpSpPr>
      <p:sp>
        <p:nvSpPr>
          <p:cNvPr id="179" name="Google Shape;179;p38"/>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38"/>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1" name="Google Shape;181;p3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3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3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5"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5"/>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7" name="Google Shape;7;p15"/>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15"/>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Google Shape;9;p1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 name="Google Shape;11;p1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Data on humanists and the non-religious</a:t>
            </a:r>
            <a:endParaRPr/>
          </a:p>
        </p:txBody>
      </p:sp>
      <p:sp>
        <p:nvSpPr>
          <p:cNvPr id="189" name="Google Shape;189;p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1"/>
              </a:buClr>
              <a:buSzPts val="1600"/>
              <a:buNone/>
            </a:pPr>
            <a:r>
              <a:t/>
            </a:r>
            <a:endParaRPr/>
          </a:p>
        </p:txBody>
      </p:sp>
      <p:sp>
        <p:nvSpPr>
          <p:cNvPr id="190" name="Google Shape;190;p1"/>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
        <p:nvSpPr>
          <p:cNvPr id="191" name="Google Shape;191;p1"/>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197" name="Google Shape;197;p2"/>
          <p:cNvSpPr txBox="1"/>
          <p:nvPr>
            <p:ph idx="1" type="body"/>
          </p:nvPr>
        </p:nvSpPr>
        <p:spPr>
          <a:xfrm>
            <a:off x="663575" y="1425900"/>
            <a:ext cx="18792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solidFill>
                <a:srgbClr val="FF0000"/>
              </a:solidFill>
            </a:endParaRPr>
          </a:p>
          <a:p>
            <a:pPr indent="0" lvl="0" marL="0" rtl="0" algn="l">
              <a:lnSpc>
                <a:spcPct val="108750"/>
              </a:lnSpc>
              <a:spcBef>
                <a:spcPts val="0"/>
              </a:spcBef>
              <a:spcAft>
                <a:spcPts val="0"/>
              </a:spcAft>
              <a:buSzPts val="1600"/>
              <a:buNone/>
            </a:pPr>
            <a:r>
              <a:t/>
            </a:r>
            <a:endParaRPr/>
          </a:p>
        </p:txBody>
      </p:sp>
      <p:pic>
        <p:nvPicPr>
          <p:cNvPr id="198" name="Google Shape;198;p2"/>
          <p:cNvPicPr preferRelativeResize="0"/>
          <p:nvPr/>
        </p:nvPicPr>
        <p:blipFill rotWithShape="1">
          <a:blip r:embed="rId3">
            <a:alphaModFix/>
          </a:blip>
          <a:srcRect b="0" l="0" r="0" t="0"/>
          <a:stretch/>
        </p:blipFill>
        <p:spPr>
          <a:xfrm>
            <a:off x="2486875" y="1007675"/>
            <a:ext cx="4036600" cy="3683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204" name="Google Shape;204;p3"/>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000"/>
              <a:t>Source: British Social Attitudes Survey, NatCen</a:t>
            </a:r>
            <a:endParaRPr/>
          </a:p>
        </p:txBody>
      </p:sp>
      <p:pic>
        <p:nvPicPr>
          <p:cNvPr id="205" name="Google Shape;205;p3"/>
          <p:cNvPicPr preferRelativeResize="0"/>
          <p:nvPr/>
        </p:nvPicPr>
        <p:blipFill rotWithShape="1">
          <a:blip r:embed="rId3">
            <a:alphaModFix/>
          </a:blip>
          <a:srcRect b="0" l="0" r="0" t="0"/>
          <a:stretch/>
        </p:blipFill>
        <p:spPr>
          <a:xfrm>
            <a:off x="789600" y="1017125"/>
            <a:ext cx="5688000" cy="3719965"/>
          </a:xfrm>
          <a:prstGeom prst="rect">
            <a:avLst/>
          </a:prstGeom>
          <a:noFill/>
          <a:ln>
            <a:noFill/>
          </a:ln>
        </p:spPr>
      </p:pic>
      <p:sp>
        <p:nvSpPr>
          <p:cNvPr id="206" name="Google Shape;206;p3"/>
          <p:cNvSpPr txBox="1"/>
          <p:nvPr/>
        </p:nvSpPr>
        <p:spPr>
          <a:xfrm>
            <a:off x="5365975" y="4021825"/>
            <a:ext cx="1977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Calibri"/>
                <a:ea typeface="Calibri"/>
                <a:cs typeface="Calibri"/>
                <a:sym typeface="Calibri"/>
              </a:rPr>
              <a:t>Note: no data available for some religions in most recent years</a:t>
            </a:r>
            <a:endParaRPr b="0" i="0" sz="10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212" name="Google Shape;212;p4"/>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000"/>
              <a:t>Source: British Social Attitudes Survey, NatCen</a:t>
            </a:r>
            <a:endParaRPr/>
          </a:p>
        </p:txBody>
      </p:sp>
      <p:pic>
        <p:nvPicPr>
          <p:cNvPr id="213" name="Google Shape;213;p4"/>
          <p:cNvPicPr preferRelativeResize="0"/>
          <p:nvPr/>
        </p:nvPicPr>
        <p:blipFill rotWithShape="1">
          <a:blip r:embed="rId3">
            <a:alphaModFix/>
          </a:blip>
          <a:srcRect b="0" l="0" r="0" t="0"/>
          <a:stretch/>
        </p:blipFill>
        <p:spPr>
          <a:xfrm>
            <a:off x="796400" y="994000"/>
            <a:ext cx="5764072" cy="3743101"/>
          </a:xfrm>
          <a:prstGeom prst="rect">
            <a:avLst/>
          </a:prstGeom>
          <a:noFill/>
          <a:ln>
            <a:noFill/>
          </a:ln>
        </p:spPr>
      </p:pic>
      <p:sp>
        <p:nvSpPr>
          <p:cNvPr id="214" name="Google Shape;214;p4"/>
          <p:cNvSpPr txBox="1"/>
          <p:nvPr/>
        </p:nvSpPr>
        <p:spPr>
          <a:xfrm>
            <a:off x="5365975" y="4021825"/>
            <a:ext cx="1977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Calibri"/>
                <a:ea typeface="Calibri"/>
                <a:cs typeface="Calibri"/>
                <a:sym typeface="Calibri"/>
              </a:rPr>
              <a:t>Note: no data available for some religions in most recent years</a:t>
            </a:r>
            <a:endParaRPr b="0" i="0" sz="1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104234201d3_0_0"/>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non-religious people are there?</a:t>
            </a:r>
            <a:endParaRPr/>
          </a:p>
        </p:txBody>
      </p:sp>
      <p:sp>
        <p:nvSpPr>
          <p:cNvPr id="220" name="Google Shape;220;g104234201d3_0_0"/>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000"/>
              <a:t>Source: British Social Attitudes Survey (2018), NatCen</a:t>
            </a:r>
            <a:endParaRPr/>
          </a:p>
        </p:txBody>
      </p:sp>
      <p:pic>
        <p:nvPicPr>
          <p:cNvPr id="221" name="Google Shape;221;g104234201d3_0_0"/>
          <p:cNvPicPr preferRelativeResize="0"/>
          <p:nvPr/>
        </p:nvPicPr>
        <p:blipFill>
          <a:blip r:embed="rId3">
            <a:alphaModFix/>
          </a:blip>
          <a:stretch>
            <a:fillRect/>
          </a:stretch>
        </p:blipFill>
        <p:spPr>
          <a:xfrm>
            <a:off x="1323376" y="991500"/>
            <a:ext cx="5648001" cy="3681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5"/>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Continuing the trend into the future?</a:t>
            </a:r>
            <a:endParaRPr/>
          </a:p>
        </p:txBody>
      </p:sp>
      <p:pic>
        <p:nvPicPr>
          <p:cNvPr id="227" name="Google Shape;227;p5"/>
          <p:cNvPicPr preferRelativeResize="0"/>
          <p:nvPr/>
        </p:nvPicPr>
        <p:blipFill rotWithShape="1">
          <a:blip r:embed="rId3">
            <a:alphaModFix/>
          </a:blip>
          <a:srcRect b="0" l="0" r="0" t="0"/>
          <a:stretch/>
        </p:blipFill>
        <p:spPr>
          <a:xfrm>
            <a:off x="1200275" y="1045650"/>
            <a:ext cx="5522425" cy="3611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6"/>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t/>
            </a:r>
            <a:endParaRPr/>
          </a:p>
        </p:txBody>
      </p:sp>
      <p:sp>
        <p:nvSpPr>
          <p:cNvPr id="233" name="Google Shape;233;p6"/>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r>
              <a:rPr b="0" lang="en-GB" sz="1000"/>
              <a:t>Source: British Social Attitudes Survey, NatCen</a:t>
            </a:r>
            <a:endParaRPr/>
          </a:p>
          <a:p>
            <a:pPr indent="0" lvl="0" marL="0" rtl="0" algn="l">
              <a:lnSpc>
                <a:spcPct val="100000"/>
              </a:lnSpc>
              <a:spcBef>
                <a:spcPts val="0"/>
              </a:spcBef>
              <a:spcAft>
                <a:spcPts val="0"/>
              </a:spcAft>
              <a:buSzPts val="1600"/>
              <a:buNone/>
            </a:pPr>
            <a:r>
              <a:t/>
            </a:r>
            <a:endParaRPr/>
          </a:p>
        </p:txBody>
      </p:sp>
      <p:pic>
        <p:nvPicPr>
          <p:cNvPr id="234" name="Google Shape;234;p6"/>
          <p:cNvPicPr preferRelativeResize="0"/>
          <p:nvPr/>
        </p:nvPicPr>
        <p:blipFill rotWithShape="1">
          <a:blip r:embed="rId3">
            <a:alphaModFix/>
          </a:blip>
          <a:srcRect b="0" l="0" r="0" t="0"/>
          <a:stretch/>
        </p:blipFill>
        <p:spPr>
          <a:xfrm>
            <a:off x="993675" y="396250"/>
            <a:ext cx="6518650" cy="42117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7"/>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t/>
            </a:r>
            <a:endParaRPr/>
          </a:p>
        </p:txBody>
      </p:sp>
      <p:sp>
        <p:nvSpPr>
          <p:cNvPr id="240" name="Google Shape;240;p7"/>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r>
              <a:rPr b="0" lang="en-GB" sz="1000"/>
              <a:t>Source: British Social Attitudes Survey, NatCen (2018)</a:t>
            </a:r>
            <a:endParaRPr/>
          </a:p>
          <a:p>
            <a:pPr indent="0" lvl="0" marL="0" rtl="0" algn="l">
              <a:lnSpc>
                <a:spcPct val="100000"/>
              </a:lnSpc>
              <a:spcBef>
                <a:spcPts val="0"/>
              </a:spcBef>
              <a:spcAft>
                <a:spcPts val="0"/>
              </a:spcAft>
              <a:buSzPts val="1600"/>
              <a:buNone/>
            </a:pPr>
            <a:r>
              <a:t/>
            </a:r>
            <a:endParaRPr/>
          </a:p>
        </p:txBody>
      </p:sp>
      <p:pic>
        <p:nvPicPr>
          <p:cNvPr id="241" name="Google Shape;241;p7"/>
          <p:cNvPicPr preferRelativeResize="0"/>
          <p:nvPr/>
        </p:nvPicPr>
        <p:blipFill rotWithShape="1">
          <a:blip r:embed="rId3">
            <a:alphaModFix/>
          </a:blip>
          <a:srcRect b="0" l="0" r="0" t="0"/>
          <a:stretch/>
        </p:blipFill>
        <p:spPr>
          <a:xfrm>
            <a:off x="1133875" y="376350"/>
            <a:ext cx="6492099" cy="42210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8"/>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Changing your religion or belief</a:t>
            </a:r>
            <a:endParaRPr/>
          </a:p>
        </p:txBody>
      </p:sp>
      <p:sp>
        <p:nvSpPr>
          <p:cNvPr id="247" name="Google Shape;247;p8"/>
          <p:cNvSpPr txBox="1"/>
          <p:nvPr>
            <p:ph idx="1" type="body"/>
          </p:nvPr>
        </p:nvSpPr>
        <p:spPr>
          <a:xfrm>
            <a:off x="663575" y="3826250"/>
            <a:ext cx="38601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r>
              <a:rPr b="0" lang="en-GB" sz="1000"/>
              <a:t>Source:  The no-religion population of Britain, St Mary’s University (2017)</a:t>
            </a:r>
            <a:endParaRPr/>
          </a:p>
        </p:txBody>
      </p:sp>
      <p:pic>
        <p:nvPicPr>
          <p:cNvPr id="248" name="Google Shape;248;p8"/>
          <p:cNvPicPr preferRelativeResize="0"/>
          <p:nvPr/>
        </p:nvPicPr>
        <p:blipFill rotWithShape="1">
          <a:blip r:embed="rId3">
            <a:alphaModFix/>
          </a:blip>
          <a:srcRect b="0" l="0" r="0" t="0"/>
          <a:stretch/>
        </p:blipFill>
        <p:spPr>
          <a:xfrm>
            <a:off x="661475" y="1413188"/>
            <a:ext cx="4756200" cy="2317125"/>
          </a:xfrm>
          <a:prstGeom prst="rect">
            <a:avLst/>
          </a:prstGeom>
          <a:noFill/>
          <a:ln cap="flat" cmpd="sng" w="12700">
            <a:solidFill>
              <a:schemeClr val="lt1"/>
            </a:solidFill>
            <a:prstDash val="solid"/>
            <a:miter lim="8000"/>
            <a:headEnd len="sm" w="sm" type="none"/>
            <a:tailEnd len="sm" w="sm" type="none"/>
          </a:ln>
        </p:spPr>
      </p:pic>
      <p:sp>
        <p:nvSpPr>
          <p:cNvPr id="249" name="Google Shape;249;p8"/>
          <p:cNvSpPr txBox="1"/>
          <p:nvPr/>
        </p:nvSpPr>
        <p:spPr>
          <a:xfrm>
            <a:off x="5741250" y="1413200"/>
            <a:ext cx="2739300" cy="2493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304800" lvl="0" marL="457200" marR="0" rtl="0" algn="l">
              <a:lnSpc>
                <a:spcPct val="115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Two non-religious parents normally transmit their lack of religion</a:t>
            </a:r>
            <a:endParaRPr b="0" i="0" sz="1200" u="none" cap="none" strike="noStrike">
              <a:solidFill>
                <a:schemeClr val="dk1"/>
              </a:solidFill>
              <a:latin typeface="Calibri"/>
              <a:ea typeface="Calibri"/>
              <a:cs typeface="Calibri"/>
              <a:sym typeface="Calibri"/>
            </a:endParaRPr>
          </a:p>
          <a:p>
            <a:pPr indent="-304800" lvl="0" marL="457200" marR="0" rtl="0" algn="l">
              <a:lnSpc>
                <a:spcPct val="115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Two religious parents have a 50/50 chance of passing on their faith to their child</a:t>
            </a:r>
            <a:endParaRPr b="0" i="0" sz="1200" u="none" cap="none" strike="noStrike">
              <a:solidFill>
                <a:schemeClr val="dk1"/>
              </a:solidFill>
              <a:latin typeface="Calibri"/>
              <a:ea typeface="Calibri"/>
              <a:cs typeface="Calibri"/>
              <a:sym typeface="Calibri"/>
            </a:endParaRPr>
          </a:p>
          <a:p>
            <a:pPr indent="-304800" lvl="0" marL="457200" marR="0" rtl="0" algn="l">
              <a:lnSpc>
                <a:spcPct val="115000"/>
              </a:lnSpc>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One religious parent is half as likely to pass on their faith as two</a:t>
            </a:r>
            <a:endParaRPr b="0" i="0" sz="12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Bruce Voas</a:t>
            </a:r>
            <a:endParaRPr b="0" i="0" sz="12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chemeClr val="dk1"/>
                </a:solidFill>
                <a:latin typeface="Calibri"/>
                <a:ea typeface="Calibri"/>
                <a:cs typeface="Calibri"/>
                <a:sym typeface="Calibri"/>
              </a:rPr>
              <a:t>British Social Attitudes Survey 2019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9"/>
          <p:cNvSpPr txBox="1"/>
          <p:nvPr>
            <p:ph type="title"/>
          </p:nvPr>
        </p:nvSpPr>
        <p:spPr>
          <a:xfrm>
            <a:off x="661473" y="489300"/>
            <a:ext cx="55338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How many humanists are there?</a:t>
            </a:r>
            <a:endParaRPr/>
          </a:p>
        </p:txBody>
      </p:sp>
      <p:sp>
        <p:nvSpPr>
          <p:cNvPr id="255" name="Google Shape;255;p9"/>
          <p:cNvSpPr txBox="1"/>
          <p:nvPr>
            <p:ph idx="1" type="body"/>
          </p:nvPr>
        </p:nvSpPr>
        <p:spPr>
          <a:xfrm>
            <a:off x="663575" y="1234100"/>
            <a:ext cx="4579200" cy="3039300"/>
          </a:xfrm>
          <a:prstGeom prst="rect">
            <a:avLst/>
          </a:prstGeom>
          <a:noFill/>
          <a:ln>
            <a:noFill/>
          </a:ln>
        </p:spPr>
        <p:txBody>
          <a:bodyPr anchorCtr="0" anchor="t" bIns="0" lIns="0" spcFirstLastPara="1" rIns="0" wrap="square" tIns="0">
            <a:noAutofit/>
          </a:bodyPr>
          <a:lstStyle/>
          <a:p>
            <a:pPr indent="-330200" lvl="0" marL="457200" rtl="0" algn="l">
              <a:lnSpc>
                <a:spcPct val="115000"/>
              </a:lnSpc>
              <a:spcBef>
                <a:spcPts val="0"/>
              </a:spcBef>
              <a:spcAft>
                <a:spcPts val="0"/>
              </a:spcAft>
              <a:buSzPts val="1600"/>
              <a:buChar char="●"/>
            </a:pPr>
            <a:r>
              <a:rPr b="0" lang="en-GB"/>
              <a:t>Around 5% of people in the UK use the label ‘humanist’ to describe themselves</a:t>
            </a:r>
            <a:endParaRPr b="0"/>
          </a:p>
          <a:p>
            <a:pPr indent="-330200" lvl="0" marL="457200" rtl="0" algn="l">
              <a:lnSpc>
                <a:spcPct val="115000"/>
              </a:lnSpc>
              <a:spcBef>
                <a:spcPts val="0"/>
              </a:spcBef>
              <a:spcAft>
                <a:spcPts val="0"/>
              </a:spcAft>
              <a:buSzPts val="1600"/>
              <a:buChar char="●"/>
            </a:pPr>
            <a:r>
              <a:rPr b="0" lang="en-GB"/>
              <a:t>Many more share humanist beliefs and values</a:t>
            </a:r>
            <a:endParaRPr b="0"/>
          </a:p>
          <a:p>
            <a:pPr indent="-330200" lvl="0" marL="457200" rtl="0" algn="l">
              <a:lnSpc>
                <a:spcPct val="115000"/>
              </a:lnSpc>
              <a:spcBef>
                <a:spcPts val="0"/>
              </a:spcBef>
              <a:spcAft>
                <a:spcPts val="0"/>
              </a:spcAft>
              <a:buSzPts val="1600"/>
              <a:buChar char="●"/>
            </a:pPr>
            <a:r>
              <a:rPr b="0" lang="en-GB"/>
              <a:t>Humanists and humanist organisations can be found all around the world – in Europe, Africa, Asia, and the Americas.</a:t>
            </a:r>
            <a:endParaRPr b="0"/>
          </a:p>
          <a:p>
            <a:pPr indent="0" lvl="0" marL="0" rtl="0" algn="l">
              <a:lnSpc>
                <a:spcPct val="115000"/>
              </a:lnSpc>
              <a:spcBef>
                <a:spcPts val="0"/>
              </a:spcBef>
              <a:spcAft>
                <a:spcPts val="0"/>
              </a:spcAft>
              <a:buSzPts val="1600"/>
              <a:buNone/>
            </a:pPr>
            <a:r>
              <a:t/>
            </a:r>
            <a:endParaRPr b="0"/>
          </a:p>
          <a:p>
            <a:pPr indent="0" lvl="0" marL="0" rtl="0" algn="l">
              <a:lnSpc>
                <a:spcPct val="115000"/>
              </a:lnSpc>
              <a:spcBef>
                <a:spcPts val="0"/>
              </a:spcBef>
              <a:spcAft>
                <a:spcPts val="0"/>
              </a:spcAft>
              <a:buClr>
                <a:schemeClr val="dk1"/>
              </a:buClr>
              <a:buSzPts val="1100"/>
              <a:buFont typeface="Arial"/>
              <a:buNone/>
            </a:pPr>
            <a:r>
              <a:rPr b="0" lang="en-GB" sz="1400"/>
              <a:t>‘Around a quarter of the UK population have a worldview that is mainly humanist, and… humanism likely plays a role in the beliefs and outlooks of others too.’</a:t>
            </a:r>
            <a:endParaRPr b="0" sz="1400"/>
          </a:p>
          <a:p>
            <a:pPr indent="0" lvl="0" marL="0" rtl="0" algn="r">
              <a:lnSpc>
                <a:spcPct val="115000"/>
              </a:lnSpc>
              <a:spcBef>
                <a:spcPts val="0"/>
              </a:spcBef>
              <a:spcAft>
                <a:spcPts val="0"/>
              </a:spcAft>
              <a:buSzPts val="1600"/>
              <a:buNone/>
            </a:pPr>
            <a:r>
              <a:rPr b="0" lang="en-GB" sz="1400"/>
              <a:t>Dr Lois Lee, University of Kent,</a:t>
            </a:r>
            <a:endParaRPr b="0" sz="1400"/>
          </a:p>
          <a:p>
            <a:pPr indent="0" lvl="0" marL="0" rtl="0" algn="r">
              <a:lnSpc>
                <a:spcPct val="115000"/>
              </a:lnSpc>
              <a:spcBef>
                <a:spcPts val="0"/>
              </a:spcBef>
              <a:spcAft>
                <a:spcPts val="0"/>
              </a:spcAft>
              <a:buClr>
                <a:schemeClr val="dk1"/>
              </a:buClr>
              <a:buSzPts val="1100"/>
              <a:buFont typeface="Arial"/>
              <a:buNone/>
            </a:pPr>
            <a:r>
              <a:rPr b="0" lang="en-GB" sz="1400"/>
              <a:t>Understanding Unbelief programme</a:t>
            </a:r>
            <a:endParaRPr b="0" sz="1400"/>
          </a:p>
          <a:p>
            <a:pPr indent="0" lvl="0" marL="0" rtl="0" algn="l">
              <a:lnSpc>
                <a:spcPct val="115000"/>
              </a:lnSpc>
              <a:spcBef>
                <a:spcPts val="0"/>
              </a:spcBef>
              <a:spcAft>
                <a:spcPts val="0"/>
              </a:spcAft>
              <a:buSzPts val="1600"/>
              <a:buNone/>
            </a:pPr>
            <a:r>
              <a:t/>
            </a:r>
            <a:endParaRPr b="0" sz="2400"/>
          </a:p>
          <a:p>
            <a:pPr indent="0" lvl="0" marL="0" rtl="0" algn="l">
              <a:lnSpc>
                <a:spcPct val="115000"/>
              </a:lnSpc>
              <a:spcBef>
                <a:spcPts val="0"/>
              </a:spcBef>
              <a:spcAft>
                <a:spcPts val="0"/>
              </a:spcAft>
              <a:buSzPts val="1600"/>
              <a:buNone/>
            </a:pPr>
            <a:r>
              <a:t/>
            </a:r>
            <a:endParaRPr b="0" sz="1100"/>
          </a:p>
          <a:p>
            <a:pPr indent="0" lvl="0" marL="0" rtl="0" algn="l">
              <a:lnSpc>
                <a:spcPct val="115000"/>
              </a:lnSpc>
              <a:spcBef>
                <a:spcPts val="0"/>
              </a:spcBef>
              <a:spcAft>
                <a:spcPts val="0"/>
              </a:spcAft>
              <a:buSzPts val="1600"/>
              <a:buNone/>
            </a:pPr>
            <a:r>
              <a:t/>
            </a:r>
            <a:endParaRPr b="0" sz="2400"/>
          </a:p>
          <a:p>
            <a:pPr indent="0" lvl="0" marL="0" rtl="0" algn="l">
              <a:lnSpc>
                <a:spcPct val="115000"/>
              </a:lnSpc>
              <a:spcBef>
                <a:spcPts val="0"/>
              </a:spcBef>
              <a:spcAft>
                <a:spcPts val="0"/>
              </a:spcAft>
              <a:buSzPts val="1600"/>
              <a:buNone/>
            </a:pPr>
            <a:r>
              <a:t/>
            </a:r>
            <a:endParaRPr/>
          </a:p>
          <a:p>
            <a:pPr indent="0" lvl="0" marL="0" rtl="0" algn="l">
              <a:lnSpc>
                <a:spcPct val="108750"/>
              </a:lnSpc>
              <a:spcBef>
                <a:spcPts val="0"/>
              </a:spcBef>
              <a:spcAft>
                <a:spcPts val="0"/>
              </a:spcAft>
              <a:buSzPts val="1600"/>
              <a:buNone/>
            </a:pPr>
            <a:r>
              <a:t/>
            </a:r>
            <a:endParaRPr/>
          </a:p>
        </p:txBody>
      </p:sp>
      <p:pic>
        <p:nvPicPr>
          <p:cNvPr id="256" name="Google Shape;256;p9"/>
          <p:cNvPicPr preferRelativeResize="0"/>
          <p:nvPr/>
        </p:nvPicPr>
        <p:blipFill rotWithShape="1">
          <a:blip r:embed="rId3">
            <a:alphaModFix/>
          </a:blip>
          <a:srcRect b="0" l="0" r="0" t="0"/>
          <a:stretch/>
        </p:blipFill>
        <p:spPr>
          <a:xfrm>
            <a:off x="5514794" y="1194000"/>
            <a:ext cx="2907630" cy="28475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0"/>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The three ‘B’s</a:t>
            </a:r>
            <a:endParaRPr/>
          </a:p>
        </p:txBody>
      </p:sp>
      <p:sp>
        <p:nvSpPr>
          <p:cNvPr id="262" name="Google Shape;262;p10"/>
          <p:cNvSpPr txBox="1"/>
          <p:nvPr>
            <p:ph idx="1" type="body"/>
          </p:nvPr>
        </p:nvSpPr>
        <p:spPr>
          <a:xfrm>
            <a:off x="663575" y="1225824"/>
            <a:ext cx="5688000" cy="3047700"/>
          </a:xfrm>
          <a:prstGeom prst="rect">
            <a:avLst/>
          </a:prstGeom>
          <a:noFill/>
          <a:ln>
            <a:noFill/>
          </a:ln>
        </p:spPr>
        <p:txBody>
          <a:bodyPr anchorCtr="0" anchor="t" bIns="0" lIns="0" spcFirstLastPara="1" rIns="0" wrap="square" tIns="0">
            <a:noAutofit/>
          </a:bodyPr>
          <a:lstStyle/>
          <a:p>
            <a:pPr indent="-330200" lvl="0" marL="457200" rtl="0" algn="l">
              <a:lnSpc>
                <a:spcPct val="115000"/>
              </a:lnSpc>
              <a:spcBef>
                <a:spcPts val="0"/>
              </a:spcBef>
              <a:spcAft>
                <a:spcPts val="0"/>
              </a:spcAft>
              <a:buSzPts val="1600"/>
              <a:buFont typeface="Calibri"/>
              <a:buAutoNum type="arabicParenR"/>
            </a:pPr>
            <a:r>
              <a:rPr b="0" lang="en-GB"/>
              <a:t>People can feel that they</a:t>
            </a:r>
            <a:r>
              <a:rPr lang="en-GB"/>
              <a:t> belong</a:t>
            </a:r>
            <a:r>
              <a:rPr b="0" lang="en-GB"/>
              <a:t>: they identify with a particular religion (perhaps because they were born in a particular country or because of their family history).</a:t>
            </a:r>
            <a:endParaRPr b="0"/>
          </a:p>
          <a:p>
            <a:pPr indent="-330200" lvl="0" marL="457200" rtl="0" algn="l">
              <a:lnSpc>
                <a:spcPct val="115000"/>
              </a:lnSpc>
              <a:spcBef>
                <a:spcPts val="0"/>
              </a:spcBef>
              <a:spcAft>
                <a:spcPts val="0"/>
              </a:spcAft>
              <a:buSzPts val="1600"/>
              <a:buFont typeface="Calibri"/>
              <a:buAutoNum type="arabicParenR"/>
            </a:pPr>
            <a:r>
              <a:rPr b="0" lang="en-GB"/>
              <a:t>People can share </a:t>
            </a:r>
            <a:r>
              <a:rPr lang="en-GB"/>
              <a:t>beliefs</a:t>
            </a:r>
            <a:r>
              <a:rPr b="0" lang="en-GB"/>
              <a:t> associated with a particular religion (e.g. they believe in a god).</a:t>
            </a:r>
            <a:endParaRPr b="0"/>
          </a:p>
          <a:p>
            <a:pPr indent="-330200" lvl="0" marL="457200" rtl="0" algn="l">
              <a:lnSpc>
                <a:spcPct val="115000"/>
              </a:lnSpc>
              <a:spcBef>
                <a:spcPts val="0"/>
              </a:spcBef>
              <a:spcAft>
                <a:spcPts val="0"/>
              </a:spcAft>
              <a:buSzPts val="1600"/>
              <a:buFont typeface="Calibri"/>
              <a:buAutoNum type="arabicParenR"/>
            </a:pPr>
            <a:r>
              <a:rPr b="0" lang="en-GB"/>
              <a:t>People can carry out certain </a:t>
            </a:r>
            <a:r>
              <a:rPr lang="en-GB"/>
              <a:t>behaviours</a:t>
            </a:r>
            <a:r>
              <a:rPr b="0" lang="en-GB"/>
              <a:t> or practices associated with a religion (e.g. they attend a mosque or follow particular rituals at Hanukkah).</a:t>
            </a:r>
            <a:endParaRPr b="0"/>
          </a:p>
          <a:p>
            <a:pPr indent="0" lvl="0" marL="0" rtl="0" algn="l">
              <a:lnSpc>
                <a:spcPct val="115000"/>
              </a:lnSpc>
              <a:spcBef>
                <a:spcPts val="0"/>
              </a:spcBef>
              <a:spcAft>
                <a:spcPts val="0"/>
              </a:spcAft>
              <a:buSzPts val="1600"/>
              <a:buNone/>
            </a:pPr>
            <a:r>
              <a:t/>
            </a:r>
            <a:endParaRPr b="0"/>
          </a:p>
          <a:p>
            <a:pPr indent="0" lvl="0" marL="0" rtl="0" algn="l">
              <a:lnSpc>
                <a:spcPct val="115000"/>
              </a:lnSpc>
              <a:spcBef>
                <a:spcPts val="0"/>
              </a:spcBef>
              <a:spcAft>
                <a:spcPts val="0"/>
              </a:spcAft>
              <a:buClr>
                <a:schemeClr val="dk1"/>
              </a:buClr>
              <a:buSzPts val="1100"/>
              <a:buFont typeface="Arial"/>
              <a:buNone/>
            </a:pPr>
            <a:r>
              <a:rPr b="0" lang="en-GB"/>
              <a:t>It is possible to be religious in one of these ways but not in another. </a:t>
            </a:r>
            <a:r>
              <a:rPr lang="en-GB"/>
              <a:t>Labels </a:t>
            </a:r>
            <a:r>
              <a:rPr b="0" lang="en-GB"/>
              <a:t>and how people identify themselves can sometimes hide a lot about people’s beliefs.</a:t>
            </a:r>
            <a:endParaRPr b="0"/>
          </a:p>
          <a:p>
            <a:pPr indent="0" lvl="0" marL="0" rtl="0" algn="l">
              <a:lnSpc>
                <a:spcPct val="115000"/>
              </a:lnSpc>
              <a:spcBef>
                <a:spcPts val="0"/>
              </a:spcBef>
              <a:spcAft>
                <a:spcPts val="0"/>
              </a:spcAft>
              <a:buSzPts val="1600"/>
              <a:buNone/>
            </a:pPr>
            <a:r>
              <a:t/>
            </a:r>
            <a:endParaRPr b="0"/>
          </a:p>
          <a:p>
            <a:pPr indent="0" lvl="0" marL="0" rtl="0" algn="l">
              <a:lnSpc>
                <a:spcPct val="108750"/>
              </a:lnSpc>
              <a:spcBef>
                <a:spcPts val="0"/>
              </a:spcBef>
              <a:spcAft>
                <a:spcPts val="0"/>
              </a:spcAft>
              <a:buSzPts val="16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1"/>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Using the label</a:t>
            </a:r>
            <a:endParaRPr/>
          </a:p>
        </p:txBody>
      </p:sp>
      <p:sp>
        <p:nvSpPr>
          <p:cNvPr id="268" name="Google Shape;268;p11"/>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700"/>
              <a:t>Many of those who hold humanist beliefs and values don’t use the word ‘humanist’ to describe themselves because they are unaware of the label or what it means. When the meaning of the label is described to them, many, but not all, are happy to apply the label to themselves.</a:t>
            </a:r>
            <a:endParaRPr b="0" sz="1700"/>
          </a:p>
          <a:p>
            <a:pPr indent="0" lvl="0" marL="0" rtl="0" algn="l">
              <a:lnSpc>
                <a:spcPct val="115000"/>
              </a:lnSpc>
              <a:spcBef>
                <a:spcPts val="0"/>
              </a:spcBef>
              <a:spcAft>
                <a:spcPts val="0"/>
              </a:spcAft>
              <a:buClr>
                <a:schemeClr val="dk1"/>
              </a:buClr>
              <a:buSzPts val="1100"/>
              <a:buFont typeface="Arial"/>
              <a:buNone/>
            </a:pPr>
            <a:r>
              <a:rPr b="0" lang="en-GB" sz="1700"/>
              <a:t> </a:t>
            </a:r>
            <a:endParaRPr b="0" sz="1700"/>
          </a:p>
          <a:p>
            <a:pPr indent="0" lvl="0" marL="0" rtl="0" algn="l">
              <a:lnSpc>
                <a:spcPct val="115000"/>
              </a:lnSpc>
              <a:spcBef>
                <a:spcPts val="0"/>
              </a:spcBef>
              <a:spcAft>
                <a:spcPts val="0"/>
              </a:spcAft>
              <a:buClr>
                <a:schemeClr val="dk1"/>
              </a:buClr>
              <a:buSzPts val="1100"/>
              <a:buFont typeface="Arial"/>
              <a:buNone/>
            </a:pPr>
            <a:r>
              <a:rPr lang="en-GB" sz="1700"/>
              <a:t>Is it possible to be a humanist and not know it?</a:t>
            </a:r>
            <a:endParaRPr sz="1700"/>
          </a:p>
          <a:p>
            <a:pPr indent="0" lvl="0" marL="0" rtl="0" algn="l">
              <a:lnSpc>
                <a:spcPct val="108750"/>
              </a:lnSpc>
              <a:spcBef>
                <a:spcPts val="0"/>
              </a:spcBef>
              <a:spcAft>
                <a:spcPts val="0"/>
              </a:spcAft>
              <a:buSzPts val="16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2"/>
          <p:cNvSpPr txBox="1"/>
          <p:nvPr>
            <p:ph type="title"/>
          </p:nvPr>
        </p:nvSpPr>
        <p:spPr>
          <a:xfrm>
            <a:off x="661474" y="489300"/>
            <a:ext cx="4865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Atheism and agnosticism</a:t>
            </a:r>
            <a:endParaRPr/>
          </a:p>
        </p:txBody>
      </p:sp>
      <p:sp>
        <p:nvSpPr>
          <p:cNvPr id="274" name="Google Shape;274;p12"/>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p>
        </p:txBody>
      </p:sp>
      <p:pic>
        <p:nvPicPr>
          <p:cNvPr id="275" name="Google Shape;275;p12"/>
          <p:cNvPicPr preferRelativeResize="0"/>
          <p:nvPr/>
        </p:nvPicPr>
        <p:blipFill rotWithShape="1">
          <a:blip r:embed="rId3">
            <a:alphaModFix/>
          </a:blip>
          <a:srcRect b="0" l="0" r="0" t="0"/>
          <a:stretch/>
        </p:blipFill>
        <p:spPr>
          <a:xfrm>
            <a:off x="1586600" y="951950"/>
            <a:ext cx="5612975" cy="3638600"/>
          </a:xfrm>
          <a:prstGeom prst="rect">
            <a:avLst/>
          </a:prstGeom>
          <a:noFill/>
          <a:ln>
            <a:noFill/>
          </a:ln>
        </p:spPr>
      </p:pic>
      <p:sp>
        <p:nvSpPr>
          <p:cNvPr id="276" name="Google Shape;276;p12"/>
          <p:cNvSpPr txBox="1"/>
          <p:nvPr/>
        </p:nvSpPr>
        <p:spPr>
          <a:xfrm>
            <a:off x="5256725" y="4101425"/>
            <a:ext cx="26754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Source: British Social Attitudes survey</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3"/>
          <p:cNvSpPr txBox="1"/>
          <p:nvPr>
            <p:ph type="title"/>
          </p:nvPr>
        </p:nvSpPr>
        <p:spPr>
          <a:xfrm>
            <a:off x="661473" y="489300"/>
            <a:ext cx="5453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chemeClr val="dk1"/>
              </a:buClr>
              <a:buSzPts val="1100"/>
              <a:buFont typeface="Arial"/>
              <a:buNone/>
            </a:pPr>
            <a:r>
              <a:rPr lang="en-GB">
                <a:solidFill>
                  <a:schemeClr val="lt2"/>
                </a:solidFill>
              </a:rPr>
              <a:t>Atheism and agnosticism</a:t>
            </a:r>
            <a:endParaRPr>
              <a:solidFill>
                <a:schemeClr val="lt2"/>
              </a:solidFill>
            </a:endParaRPr>
          </a:p>
          <a:p>
            <a:pPr indent="0" lvl="0" marL="0" rtl="0" algn="l">
              <a:lnSpc>
                <a:spcPct val="86666"/>
              </a:lnSpc>
              <a:spcBef>
                <a:spcPts val="0"/>
              </a:spcBef>
              <a:spcAft>
                <a:spcPts val="0"/>
              </a:spcAft>
              <a:buSzPts val="3000"/>
              <a:buNone/>
            </a:pPr>
            <a:r>
              <a:t/>
            </a:r>
            <a:endParaRPr/>
          </a:p>
        </p:txBody>
      </p:sp>
      <p:sp>
        <p:nvSpPr>
          <p:cNvPr id="282" name="Google Shape;282;p13"/>
          <p:cNvSpPr txBox="1"/>
          <p:nvPr>
            <p:ph idx="1" type="body"/>
          </p:nvPr>
        </p:nvSpPr>
        <p:spPr>
          <a:xfrm>
            <a:off x="663575" y="1425909"/>
            <a:ext cx="56880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SzPts val="1600"/>
              <a:buNone/>
            </a:pPr>
            <a:r>
              <a:t/>
            </a:r>
            <a:endParaRPr/>
          </a:p>
        </p:txBody>
      </p:sp>
      <p:pic>
        <p:nvPicPr>
          <p:cNvPr id="283" name="Google Shape;283;p13"/>
          <p:cNvPicPr preferRelativeResize="0"/>
          <p:nvPr/>
        </p:nvPicPr>
        <p:blipFill rotWithShape="1">
          <a:blip r:embed="rId3">
            <a:alphaModFix/>
          </a:blip>
          <a:srcRect b="0" l="0" r="0" t="0"/>
          <a:stretch/>
        </p:blipFill>
        <p:spPr>
          <a:xfrm>
            <a:off x="1335675" y="1002550"/>
            <a:ext cx="5630551" cy="3654400"/>
          </a:xfrm>
          <a:prstGeom prst="rect">
            <a:avLst/>
          </a:prstGeom>
          <a:noFill/>
          <a:ln>
            <a:noFill/>
          </a:ln>
        </p:spPr>
      </p:pic>
      <p:sp>
        <p:nvSpPr>
          <p:cNvPr id="284" name="Google Shape;284;p13"/>
          <p:cNvSpPr txBox="1"/>
          <p:nvPr/>
        </p:nvSpPr>
        <p:spPr>
          <a:xfrm>
            <a:off x="5241700" y="3953825"/>
            <a:ext cx="31059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Source: British Social Attitudes survey 2018</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4"/>
          <p:cNvSpPr txBox="1"/>
          <p:nvPr>
            <p:ph type="title"/>
          </p:nvPr>
        </p:nvSpPr>
        <p:spPr>
          <a:xfrm>
            <a:off x="661476" y="489300"/>
            <a:ext cx="76674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SzPts val="3000"/>
              <a:buNone/>
            </a:pPr>
            <a:r>
              <a:rPr lang="en-GB"/>
              <a:t>Do you believe in an afterlife?</a:t>
            </a:r>
            <a:endParaRPr/>
          </a:p>
        </p:txBody>
      </p:sp>
      <p:sp>
        <p:nvSpPr>
          <p:cNvPr id="290" name="Google Shape;290;p14"/>
          <p:cNvSpPr txBox="1"/>
          <p:nvPr>
            <p:ph idx="1" type="body"/>
          </p:nvPr>
        </p:nvSpPr>
        <p:spPr>
          <a:xfrm>
            <a:off x="663575" y="4820473"/>
            <a:ext cx="5688000" cy="20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r>
              <a:rPr b="0" lang="en-GB" sz="1000"/>
              <a:t>Source: British Social Attitudes Survey, NatCen (2018)</a:t>
            </a:r>
            <a:endParaRPr/>
          </a:p>
          <a:p>
            <a:pPr indent="0" lvl="0" marL="0" rtl="0" algn="l">
              <a:lnSpc>
                <a:spcPct val="100000"/>
              </a:lnSpc>
              <a:spcBef>
                <a:spcPts val="0"/>
              </a:spcBef>
              <a:spcAft>
                <a:spcPts val="0"/>
              </a:spcAft>
              <a:buSzPts val="1600"/>
              <a:buNone/>
            </a:pPr>
            <a:r>
              <a:t/>
            </a:r>
            <a:endParaRPr/>
          </a:p>
        </p:txBody>
      </p:sp>
      <p:pic>
        <p:nvPicPr>
          <p:cNvPr id="291" name="Google Shape;291;p14"/>
          <p:cNvPicPr preferRelativeResize="0"/>
          <p:nvPr/>
        </p:nvPicPr>
        <p:blipFill rotWithShape="1">
          <a:blip r:embed="rId3">
            <a:alphaModFix/>
          </a:blip>
          <a:srcRect b="0" l="0" r="0" t="0"/>
          <a:stretch/>
        </p:blipFill>
        <p:spPr>
          <a:xfrm>
            <a:off x="1384775" y="1024037"/>
            <a:ext cx="5688000" cy="365546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Luke Donnellan</dc:creator>
</cp:coreProperties>
</file>