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23"/>
  </p:notes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Rubik" panose="00000500000000000000" pitchFamily="2" charset="-79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40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bddb3e671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bddb3e671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bddb3e6719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bddb3e671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bddb3e671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gbddb3e671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bddb3e67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gbddb3e67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bddb3e6719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bddb3e6719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bddb3e6719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344" name="Google Shape;344;gbddb3e6719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bddb3e6719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gbddb3e6719_0_72:notes"/>
          <p:cNvSpPr txBox="1">
            <a:spLocks noGrp="1"/>
          </p:cNvSpPr>
          <p:nvPr>
            <p:ph type="body" idx="1"/>
          </p:nvPr>
        </p:nvSpPr>
        <p:spPr>
          <a:xfrm>
            <a:off x="685480" y="4343150"/>
            <a:ext cx="54870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GB"/>
            </a:br>
            <a:br>
              <a:rPr lang="en-GB" b="0"/>
            </a:br>
            <a:br>
              <a:rPr lang="en-GB" b="0"/>
            </a:br>
            <a:endParaRPr/>
          </a:p>
        </p:txBody>
      </p:sp>
      <p:sp>
        <p:nvSpPr>
          <p:cNvPr id="352" name="Google Shape;352;gbddb3e6719_0_72:notes"/>
          <p:cNvSpPr txBox="1">
            <a:spLocks noGrp="1"/>
          </p:cNvSpPr>
          <p:nvPr>
            <p:ph type="sldNum" idx="12"/>
          </p:nvPr>
        </p:nvSpPr>
        <p:spPr>
          <a:xfrm>
            <a:off x="3883851" y="8684838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cf1ec99f61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gcf1ec99f61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cf1ec99f61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gcf1ec99f61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f6ce20d5ad_2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gf6ce20d5ad_2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bddb3e6719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gbddb3e6719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bddb3e6719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gbddb3e6719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cf1ec99f61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cf1ec99f61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cf1ec99f61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cf1ec99f6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cf1ec99f6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gcf1ec99f6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bddb3e6719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gbddb3e6719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cf1ec99f61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cf1ec99f61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bddb3e6719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gbddb3e6719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bddb3e6719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gbddb3e6719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f6ce20d5ad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gf6ce20d5ad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>
  <p:cSld name="Divider Purple Humanist Figure">
    <p:bg>
      <p:bgPr>
        <a:solidFill>
          <a:srgbClr val="702F8A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 dirty="0"/>
              <a:t>Human beings</a:t>
            </a:r>
            <a:endParaRPr dirty="0"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3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66189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life: a summary</a:t>
            </a:r>
            <a:endParaRPr/>
          </a:p>
        </p:txBody>
      </p:sp>
      <p:sp>
        <p:nvSpPr>
          <p:cNvPr id="315" name="Google Shape;315;p43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2274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the world is a </a:t>
            </a:r>
            <a:r>
              <a:rPr lang="en-GB" dirty="0"/>
              <a:t>natural</a:t>
            </a:r>
            <a:r>
              <a:rPr lang="en-GB" b="0" dirty="0"/>
              <a:t> place and </a:t>
            </a:r>
            <a:r>
              <a:rPr lang="en-GB" dirty="0"/>
              <a:t>science</a:t>
            </a:r>
            <a:r>
              <a:rPr lang="en-GB" b="0" dirty="0"/>
              <a:t> gives us the best way to understand it (humanists don’t believe in a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free</a:t>
            </a:r>
            <a:r>
              <a:rPr lang="en-GB" b="0" dirty="0"/>
              <a:t> to make the most of the </a:t>
            </a:r>
            <a:r>
              <a:rPr lang="en-GB" dirty="0"/>
              <a:t>one life </a:t>
            </a:r>
            <a:r>
              <a:rPr lang="en-GB" b="0" dirty="0"/>
              <a:t>we have, seeking </a:t>
            </a:r>
            <a:r>
              <a:rPr lang="en-GB" dirty="0"/>
              <a:t>happiness</a:t>
            </a:r>
            <a:r>
              <a:rPr lang="en-GB" b="0" dirty="0"/>
              <a:t> and supporting others to do the same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use</a:t>
            </a:r>
            <a:r>
              <a:rPr lang="en-GB" dirty="0"/>
              <a:t> empathy</a:t>
            </a:r>
            <a:r>
              <a:rPr lang="en-GB" b="0" dirty="0"/>
              <a:t> and consider the impact of our actions on other people and animals</a:t>
            </a:r>
            <a:endParaRPr sz="2900"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4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82764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understanding of human beings</a:t>
            </a:r>
            <a:endParaRPr/>
          </a:p>
        </p:txBody>
      </p:sp>
      <p:sp>
        <p:nvSpPr>
          <p:cNvPr id="321" name="Google Shape;321;p44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Science can give us </a:t>
            </a:r>
            <a:r>
              <a:rPr lang="en-GB" sz="2200" dirty="0">
                <a:solidFill>
                  <a:srgbClr val="000000"/>
                </a:solidFill>
              </a:rPr>
              <a:t>natural explanations </a:t>
            </a:r>
            <a:r>
              <a:rPr lang="en-GB" sz="2200" b="0" dirty="0">
                <a:solidFill>
                  <a:srgbClr val="000000"/>
                </a:solidFill>
              </a:rPr>
              <a:t>for our origins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endParaRPr lang="en-GB" sz="2200" dirty="0">
              <a:solidFill>
                <a:srgbClr val="000000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Human beings evolved </a:t>
            </a:r>
            <a:r>
              <a:rPr lang="en-GB" sz="2200" dirty="0">
                <a:solidFill>
                  <a:srgbClr val="000000"/>
                </a:solidFill>
              </a:rPr>
              <a:t>positive and negative qualities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endParaRPr lang="en-GB" sz="2200" dirty="0">
              <a:solidFill>
                <a:srgbClr val="000000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Human beings can help to </a:t>
            </a:r>
            <a:r>
              <a:rPr lang="en-GB" sz="2200" dirty="0">
                <a:solidFill>
                  <a:srgbClr val="000000"/>
                </a:solidFill>
              </a:rPr>
              <a:t>make the world a better place</a:t>
            </a:r>
            <a:endParaRPr sz="1400" dirty="0"/>
          </a:p>
        </p:txBody>
      </p:sp>
      <p:pic>
        <p:nvPicPr>
          <p:cNvPr id="322" name="Google Shape;32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325" y="1311300"/>
            <a:ext cx="1704100" cy="27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5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/>
          </a:p>
        </p:txBody>
      </p:sp>
      <p:sp>
        <p:nvSpPr>
          <p:cNvPr id="328" name="Google Shape;328;p45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0">
                <a:solidFill>
                  <a:srgbClr val="000000"/>
                </a:solidFill>
              </a:rPr>
              <a:t>Humanism</a:t>
            </a:r>
            <a:endParaRPr sz="96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6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/>
          </a:p>
        </p:txBody>
      </p:sp>
      <p:sp>
        <p:nvSpPr>
          <p:cNvPr id="334" name="Google Shape;334;p46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0">
                <a:solidFill>
                  <a:schemeClr val="accent2"/>
                </a:solidFill>
              </a:rPr>
              <a:t>Human</a:t>
            </a:r>
            <a:r>
              <a:rPr lang="en-GB" sz="9600" b="0">
                <a:solidFill>
                  <a:srgbClr val="000000"/>
                </a:solidFill>
              </a:rPr>
              <a:t>ism</a:t>
            </a:r>
            <a:endParaRPr sz="9600" b="1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7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Big questions</a:t>
            </a:r>
            <a:endParaRPr/>
          </a:p>
        </p:txBody>
      </p:sp>
      <p:sp>
        <p:nvSpPr>
          <p:cNvPr id="340" name="Google Shape;340;p47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Where do we come from?</a:t>
            </a:r>
            <a:endParaRPr sz="2400" b="0">
              <a:solidFill>
                <a:srgbClr val="000000"/>
              </a:solidFill>
            </a:endParaRPr>
          </a:p>
          <a:p>
            <a:pPr marL="4535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What are we?</a:t>
            </a:r>
            <a:endParaRPr sz="2400" b="0">
              <a:solidFill>
                <a:srgbClr val="000000"/>
              </a:solidFill>
            </a:endParaRPr>
          </a:p>
          <a:p>
            <a:pPr marL="4535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Where are we going?</a:t>
            </a: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41" name="Google Shape;34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3853" y="1035325"/>
            <a:ext cx="4610401" cy="307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8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7737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 sz="2800" dirty="0">
                <a:solidFill>
                  <a:srgbClr val="FFFFFF"/>
                </a:solidFill>
              </a:rPr>
              <a:t>Humanists believe the world is a natural place</a:t>
            </a:r>
            <a:endParaRPr sz="2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 sz="2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 sz="2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 sz="2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 sz="2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 sz="2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 sz="2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 sz="2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 sz="2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 sz="2800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 sz="2800" dirty="0">
                <a:solidFill>
                  <a:srgbClr val="FFFFFF"/>
                </a:solidFill>
              </a:rPr>
              <a:t>We should look for natural explanations</a:t>
            </a:r>
            <a:endParaRPr sz="2800" dirty="0">
              <a:solidFill>
                <a:srgbClr val="FFFFFF"/>
              </a:solidFill>
            </a:endParaRPr>
          </a:p>
        </p:txBody>
      </p:sp>
      <p:sp>
        <p:nvSpPr>
          <p:cNvPr id="347" name="Google Shape;347;p48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48" name="Google Shape;34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5750" y="971975"/>
            <a:ext cx="3196875" cy="319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9"/>
          <p:cNvSpPr txBox="1">
            <a:spLocks noGrp="1"/>
          </p:cNvSpPr>
          <p:nvPr>
            <p:ph type="title"/>
          </p:nvPr>
        </p:nvSpPr>
        <p:spPr>
          <a:xfrm>
            <a:off x="663576" y="590550"/>
            <a:ext cx="6497400" cy="4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sz="36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55" name="Google Shape;355;p49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737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</a:pPr>
            <a:endParaRPr sz="2300">
              <a:solidFill>
                <a:schemeClr val="lt2"/>
              </a:solidFill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6000">
                <a:solidFill>
                  <a:schemeClr val="accent2"/>
                </a:solidFill>
                <a:latin typeface="Rubik"/>
                <a:ea typeface="Rubik"/>
                <a:cs typeface="Rubik"/>
                <a:sym typeface="Rubik"/>
              </a:rPr>
              <a:t>Atheist</a:t>
            </a:r>
            <a:endParaRPr sz="6000">
              <a:solidFill>
                <a:schemeClr val="accent2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chemeClr val="accent2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4290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800" b="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= someone who does not believe in god</a:t>
            </a:r>
            <a:endParaRPr sz="2800" b="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2300">
              <a:solidFill>
                <a:schemeClr val="lt2"/>
              </a:solidFill>
            </a:endParaRPr>
          </a:p>
          <a:p>
            <a:pPr marL="34290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6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Big Bang</a:t>
            </a:r>
            <a:endParaRPr/>
          </a:p>
        </p:txBody>
      </p:sp>
      <p:sp>
        <p:nvSpPr>
          <p:cNvPr id="361" name="Google Shape;361;p5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62" name="Google Shape;362;p50"/>
          <p:cNvPicPr preferRelativeResize="0"/>
          <p:nvPr/>
        </p:nvPicPr>
        <p:blipFill rotWithShape="1">
          <a:blip r:embed="rId3">
            <a:alphaModFix/>
          </a:blip>
          <a:srcRect l="3297" r="3297"/>
          <a:stretch/>
        </p:blipFill>
        <p:spPr>
          <a:xfrm>
            <a:off x="716575" y="2199075"/>
            <a:ext cx="2487625" cy="1790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9850" y="796290"/>
            <a:ext cx="3646665" cy="3193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4" name="Google Shape;364;p50"/>
          <p:cNvCxnSpPr/>
          <p:nvPr/>
        </p:nvCxnSpPr>
        <p:spPr>
          <a:xfrm>
            <a:off x="3418775" y="3012500"/>
            <a:ext cx="828000" cy="0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1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Evolution</a:t>
            </a:r>
            <a:endParaRPr/>
          </a:p>
        </p:txBody>
      </p:sp>
      <p:sp>
        <p:nvSpPr>
          <p:cNvPr id="370" name="Google Shape;370;p51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71" name="Google Shape;37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475" y="2163775"/>
            <a:ext cx="2726100" cy="206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51"/>
          <p:cNvPicPr preferRelativeResize="0"/>
          <p:nvPr/>
        </p:nvPicPr>
        <p:blipFill rotWithShape="1">
          <a:blip r:embed="rId4">
            <a:alphaModFix/>
          </a:blip>
          <a:srcRect t="17870" b="18556"/>
          <a:stretch/>
        </p:blipFill>
        <p:spPr>
          <a:xfrm>
            <a:off x="3825688" y="489300"/>
            <a:ext cx="4953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2563" y="2571751"/>
            <a:ext cx="4339226" cy="163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2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9698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</a:pPr>
            <a:r>
              <a:rPr lang="en-GB">
                <a:solidFill>
                  <a:schemeClr val="lt2"/>
                </a:solidFill>
              </a:rPr>
              <a:t>Evolution</a:t>
            </a:r>
            <a:endParaRPr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/>
          </a:p>
        </p:txBody>
      </p:sp>
      <p:sp>
        <p:nvSpPr>
          <p:cNvPr id="379" name="Google Shape;379;p52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‘We’re not the pinnacle of evolution. Instead, we are </a:t>
            </a:r>
            <a:r>
              <a:rPr lang="en-GB" sz="2000"/>
              <a:t>connected</a:t>
            </a:r>
            <a:r>
              <a:rPr lang="en-GB" sz="2000" b="0"/>
              <a:t> with all other species; part of the huge, copiously branching tree of life. As </a:t>
            </a:r>
            <a:r>
              <a:rPr lang="en-GB" sz="2000"/>
              <a:t>conscious</a:t>
            </a:r>
            <a:r>
              <a:rPr lang="en-GB" sz="2000" b="0"/>
              <a:t> beings, we must surely endeavour to look after each other – and the planet.’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0"/>
              <a:t>Alice Roberts, President of Humanists UK</a:t>
            </a:r>
            <a:endParaRPr sz="20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80" name="Google Shape;380;p52"/>
          <p:cNvPicPr preferRelativeResize="0"/>
          <p:nvPr/>
        </p:nvPicPr>
        <p:blipFill rotWithShape="1">
          <a:blip r:embed="rId3">
            <a:alphaModFix/>
          </a:blip>
          <a:srcRect l="13011" r="13018"/>
          <a:stretch/>
        </p:blipFill>
        <p:spPr>
          <a:xfrm>
            <a:off x="7000925" y="1401775"/>
            <a:ext cx="1630350" cy="2203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3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 beings</a:t>
            </a:r>
            <a:endParaRPr/>
          </a:p>
        </p:txBody>
      </p:sp>
      <p:sp>
        <p:nvSpPr>
          <p:cNvPr id="386" name="Google Shape;386;p53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36213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We are made from the same materials as everything else in the universe</a:t>
            </a: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87" name="Google Shape;387;p53"/>
          <p:cNvPicPr preferRelativeResize="0"/>
          <p:nvPr/>
        </p:nvPicPr>
        <p:blipFill rotWithShape="1">
          <a:blip r:embed="rId3">
            <a:alphaModFix/>
          </a:blip>
          <a:srcRect r="21011"/>
          <a:stretch/>
        </p:blipFill>
        <p:spPr>
          <a:xfrm>
            <a:off x="4666700" y="781875"/>
            <a:ext cx="3813726" cy="322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4"/>
          <p:cNvSpPr txBox="1">
            <a:spLocks noGrp="1"/>
          </p:cNvSpPr>
          <p:nvPr>
            <p:ph type="title"/>
          </p:nvPr>
        </p:nvSpPr>
        <p:spPr>
          <a:xfrm>
            <a:off x="661469" y="489300"/>
            <a:ext cx="760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Humanists find wonder in the scientific story</a:t>
            </a:r>
            <a:endParaRPr/>
          </a:p>
        </p:txBody>
      </p:sp>
      <p:sp>
        <p:nvSpPr>
          <p:cNvPr id="393" name="Google Shape;393;p54"/>
          <p:cNvSpPr txBox="1">
            <a:spLocks noGrp="1"/>
          </p:cNvSpPr>
          <p:nvPr>
            <p:ph type="body" idx="1"/>
          </p:nvPr>
        </p:nvSpPr>
        <p:spPr>
          <a:xfrm>
            <a:off x="663575" y="1288325"/>
            <a:ext cx="5821800" cy="29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/>
              <a:t>‘Learning about the nature of space and time or the structure of atoms fills me with </a:t>
            </a:r>
            <a:r>
              <a:rPr lang="en-GB" sz="1400"/>
              <a:t>awe and wonder</a:t>
            </a:r>
            <a:r>
              <a:rPr lang="en-GB" sz="1400" b="0"/>
              <a:t>. It makes me want to learn more.’</a:t>
            </a:r>
            <a:endParaRPr sz="1400" b="0"/>
          </a:p>
          <a:p>
            <a:pPr marL="4572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/>
              <a:t>Jim al-Khalili, scientist and Vice-president of Humanists UK</a:t>
            </a:r>
            <a:endParaRPr sz="1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/>
              <a:t>‘Our entire bodies and brains are made of a few dollars’ worth of common elements.... Assemble them all in the right proportion... and the result is our feeling, thinking, striving, imagining, creative selves. </a:t>
            </a:r>
            <a:r>
              <a:rPr lang="en-GB" sz="1400"/>
              <a:t>Such ordinary elements; such extraordinary results!</a:t>
            </a:r>
            <a:r>
              <a:rPr lang="en-GB" sz="1400" b="0"/>
              <a:t>’</a:t>
            </a:r>
            <a:endParaRPr sz="14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/>
              <a:t>James Hemming, President of Humanists UK (1977-1980)</a:t>
            </a:r>
            <a:endParaRPr sz="14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/>
              <a:t>‘The calcium in our teeth, the iron in our blood, the carbon in our apple pies were made in the interiors of collapsing stars. </a:t>
            </a:r>
            <a:r>
              <a:rPr lang="en-GB" sz="1400"/>
              <a:t>We are made of starstuff</a:t>
            </a:r>
            <a:r>
              <a:rPr lang="en-GB" sz="1400" b="0"/>
              <a:t>.’</a:t>
            </a:r>
            <a:endParaRPr sz="14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/>
              <a:t>Carl Sagan, astronomer</a:t>
            </a:r>
            <a:endParaRPr sz="1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394" name="Google Shape;394;p54"/>
          <p:cNvPicPr preferRelativeResize="0"/>
          <p:nvPr/>
        </p:nvPicPr>
        <p:blipFill rotWithShape="1">
          <a:blip r:embed="rId3">
            <a:alphaModFix/>
          </a:blip>
          <a:srcRect l="10869" t="9818" r="12957" b="10747"/>
          <a:stretch/>
        </p:blipFill>
        <p:spPr>
          <a:xfrm>
            <a:off x="6617581" y="1288325"/>
            <a:ext cx="2491567" cy="2985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5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55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1" name="Google Shape;40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771" y="0"/>
            <a:ext cx="772845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6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two wolves</a:t>
            </a:r>
            <a:endParaRPr/>
          </a:p>
        </p:txBody>
      </p:sp>
      <p:sp>
        <p:nvSpPr>
          <p:cNvPr id="407" name="Google Shape;407;p56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36213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408" name="Google Shape;40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2574" y="1181200"/>
            <a:ext cx="4643275" cy="33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7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two wolves</a:t>
            </a:r>
            <a:endParaRPr/>
          </a:p>
        </p:txBody>
      </p:sp>
      <p:sp>
        <p:nvSpPr>
          <p:cNvPr id="414" name="Google Shape;414;p57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1504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>
                <a:latin typeface="Rubik"/>
                <a:ea typeface="Rubik"/>
                <a:cs typeface="Rubik"/>
                <a:sym typeface="Rubik"/>
              </a:rPr>
              <a:t>An old woman said to her grandson: ‘I have two wolves inside me. One wolf is bad – greedy, angry, jealous, cruel, untrustworthy, arrogant, and cowardly. The other wolf is good – loving, brave, honest, kind, peaceful, modest, and happy. These two wolves are fighting inside me every day. But these two wolves are not just inside me. They are also in you. They are fighting inside everybody.’</a:t>
            </a: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>
                <a:latin typeface="Rubik"/>
                <a:ea typeface="Rubik"/>
                <a:cs typeface="Rubik"/>
                <a:sym typeface="Rubik"/>
              </a:rPr>
              <a:t>After a moment, the boy asked: ‘Which wolf will win?’</a:t>
            </a: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>
                <a:latin typeface="Rubik"/>
                <a:ea typeface="Rubik"/>
                <a:cs typeface="Rubik"/>
                <a:sym typeface="Rubik"/>
              </a:rPr>
              <a:t>The old woman smiled and said: ‘The one that you feed.’</a:t>
            </a: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415" name="Google Shape;41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8799" y="1491551"/>
            <a:ext cx="2760675" cy="198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8"/>
          <p:cNvSpPr txBox="1">
            <a:spLocks noGrp="1"/>
          </p:cNvSpPr>
          <p:nvPr>
            <p:ph type="title"/>
          </p:nvPr>
        </p:nvSpPr>
        <p:spPr>
          <a:xfrm>
            <a:off x="661473" y="489300"/>
            <a:ext cx="49113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 being: good and bad</a:t>
            </a:r>
            <a:endParaRPr/>
          </a:p>
        </p:txBody>
      </p:sp>
      <p:sp>
        <p:nvSpPr>
          <p:cNvPr id="421" name="Google Shape;421;p5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6995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What is </a:t>
            </a:r>
            <a:r>
              <a:rPr lang="en-GB" sz="2400">
                <a:solidFill>
                  <a:srgbClr val="000000"/>
                </a:solidFill>
              </a:rPr>
              <a:t>positive</a:t>
            </a:r>
            <a:r>
              <a:rPr lang="en-GB" sz="2400" b="0">
                <a:solidFill>
                  <a:srgbClr val="000000"/>
                </a:solidFill>
              </a:rPr>
              <a:t> and </a:t>
            </a:r>
            <a:r>
              <a:rPr lang="en-GB" sz="2400">
                <a:solidFill>
                  <a:srgbClr val="000000"/>
                </a:solidFill>
              </a:rPr>
              <a:t>negative</a:t>
            </a:r>
            <a:r>
              <a:rPr lang="en-GB" sz="2400" b="0">
                <a:solidFill>
                  <a:srgbClr val="000000"/>
                </a:solidFill>
              </a:rPr>
              <a:t> about human beings?</a:t>
            </a: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What </a:t>
            </a:r>
            <a:r>
              <a:rPr lang="en-GB" sz="2400">
                <a:solidFill>
                  <a:srgbClr val="000000"/>
                </a:solidFill>
              </a:rPr>
              <a:t>positive</a:t>
            </a:r>
            <a:r>
              <a:rPr lang="en-GB" sz="2400" b="0">
                <a:solidFill>
                  <a:srgbClr val="000000"/>
                </a:solidFill>
              </a:rPr>
              <a:t> and </a:t>
            </a:r>
            <a:r>
              <a:rPr lang="en-GB" sz="2400">
                <a:solidFill>
                  <a:srgbClr val="000000"/>
                </a:solidFill>
              </a:rPr>
              <a:t>negative</a:t>
            </a:r>
            <a:r>
              <a:rPr lang="en-GB" sz="2400" b="0">
                <a:solidFill>
                  <a:srgbClr val="000000"/>
                </a:solidFill>
              </a:rPr>
              <a:t> things have human beings achieved?</a:t>
            </a: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9"/>
          <p:cNvSpPr txBox="1">
            <a:spLocks noGrp="1"/>
          </p:cNvSpPr>
          <p:nvPr>
            <p:ph type="title"/>
          </p:nvPr>
        </p:nvSpPr>
        <p:spPr>
          <a:xfrm>
            <a:off x="661469" y="489300"/>
            <a:ext cx="76938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humanist understanding of human beings</a:t>
            </a:r>
            <a:endParaRPr/>
          </a:p>
        </p:txBody>
      </p:sp>
      <p:sp>
        <p:nvSpPr>
          <p:cNvPr id="427" name="Google Shape;427;p59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3772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en-GB" sz="1900" b="0">
                <a:solidFill>
                  <a:srgbClr val="000000"/>
                </a:solidFill>
              </a:rPr>
              <a:t>We have both </a:t>
            </a:r>
            <a:r>
              <a:rPr lang="en-GB" sz="1900">
                <a:solidFill>
                  <a:srgbClr val="000000"/>
                </a:solidFill>
              </a:rPr>
              <a:t>positive and negative capacities</a:t>
            </a:r>
            <a:endParaRPr sz="1900">
              <a:solidFill>
                <a:srgbClr val="000000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en-GB" sz="1900" b="0">
                <a:solidFill>
                  <a:srgbClr val="000000"/>
                </a:solidFill>
              </a:rPr>
              <a:t>All these capacities are </a:t>
            </a:r>
            <a:r>
              <a:rPr lang="en-GB" sz="1900">
                <a:solidFill>
                  <a:srgbClr val="000000"/>
                </a:solidFill>
              </a:rPr>
              <a:t>natural</a:t>
            </a:r>
            <a:endParaRPr sz="1900">
              <a:solidFill>
                <a:srgbClr val="000000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en-GB" sz="1900" b="0">
                <a:solidFill>
                  <a:srgbClr val="000000"/>
                </a:solidFill>
              </a:rPr>
              <a:t>We have a </a:t>
            </a:r>
            <a:r>
              <a:rPr lang="en-GB" sz="1900">
                <a:solidFill>
                  <a:srgbClr val="000000"/>
                </a:solidFill>
              </a:rPr>
              <a:t>responsibility</a:t>
            </a:r>
            <a:r>
              <a:rPr lang="en-GB" sz="1900" b="0">
                <a:solidFill>
                  <a:srgbClr val="000000"/>
                </a:solidFill>
              </a:rPr>
              <a:t> to think about how we can make the best use of our capacities</a:t>
            </a:r>
            <a:endParaRPr sz="1900" b="0">
              <a:solidFill>
                <a:srgbClr val="000000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en-GB" sz="1900" b="0">
                <a:solidFill>
                  <a:srgbClr val="000000"/>
                </a:solidFill>
              </a:rPr>
              <a:t>We should make the most of our </a:t>
            </a:r>
            <a:r>
              <a:rPr lang="en-GB" sz="1900">
                <a:solidFill>
                  <a:srgbClr val="000000"/>
                </a:solidFill>
              </a:rPr>
              <a:t>potential</a:t>
            </a:r>
            <a:r>
              <a:rPr lang="en-GB" sz="1900" b="0">
                <a:solidFill>
                  <a:srgbClr val="000000"/>
                </a:solidFill>
              </a:rPr>
              <a:t> to try to make the world a better place</a:t>
            </a:r>
            <a:endParaRPr sz="1500"/>
          </a:p>
        </p:txBody>
      </p:sp>
      <p:pic>
        <p:nvPicPr>
          <p:cNvPr id="428" name="Google Shape;428;p59"/>
          <p:cNvPicPr preferRelativeResize="0"/>
          <p:nvPr/>
        </p:nvPicPr>
        <p:blipFill rotWithShape="1">
          <a:blip r:embed="rId3">
            <a:alphaModFix/>
          </a:blip>
          <a:srcRect l="20477" t="14342" r="19523" b="16734"/>
          <a:stretch/>
        </p:blipFill>
        <p:spPr>
          <a:xfrm>
            <a:off x="6079525" y="1218025"/>
            <a:ext cx="120015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59"/>
          <p:cNvPicPr preferRelativeResize="0"/>
          <p:nvPr/>
        </p:nvPicPr>
        <p:blipFill rotWithShape="1">
          <a:blip r:embed="rId4">
            <a:alphaModFix/>
          </a:blip>
          <a:srcRect l="5640" t="9555" r="11281" b="5885"/>
          <a:stretch/>
        </p:blipFill>
        <p:spPr>
          <a:xfrm>
            <a:off x="4447775" y="3348756"/>
            <a:ext cx="1714500" cy="1217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59"/>
          <p:cNvPicPr preferRelativeResize="0"/>
          <p:nvPr/>
        </p:nvPicPr>
        <p:blipFill rotWithShape="1">
          <a:blip r:embed="rId5">
            <a:alphaModFix/>
          </a:blip>
          <a:srcRect l="16452" t="7248" r="13084" b="7969"/>
          <a:stretch/>
        </p:blipFill>
        <p:spPr>
          <a:xfrm>
            <a:off x="6349863" y="3121738"/>
            <a:ext cx="1076325" cy="15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9"/>
          <p:cNvPicPr preferRelativeResize="0"/>
          <p:nvPr/>
        </p:nvPicPr>
        <p:blipFill rotWithShape="1">
          <a:blip r:embed="rId6">
            <a:alphaModFix/>
          </a:blip>
          <a:srcRect l="13476" t="11797" r="8264" b="12815"/>
          <a:stretch/>
        </p:blipFill>
        <p:spPr>
          <a:xfrm>
            <a:off x="7279675" y="1218025"/>
            <a:ext cx="1714500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35275" y="2874450"/>
            <a:ext cx="1258901" cy="1323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0"/>
          <p:cNvSpPr txBox="1">
            <a:spLocks noGrp="1"/>
          </p:cNvSpPr>
          <p:nvPr>
            <p:ph type="title"/>
          </p:nvPr>
        </p:nvSpPr>
        <p:spPr>
          <a:xfrm>
            <a:off x="661469" y="489300"/>
            <a:ext cx="76938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Our positive capacities</a:t>
            </a:r>
            <a:endParaRPr/>
          </a:p>
        </p:txBody>
      </p:sp>
      <p:sp>
        <p:nvSpPr>
          <p:cNvPr id="438" name="Google Shape;438;p60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3745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We can ask and answer questions about the world.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We can be creative and we can imagine how things could be different.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We are capable of empathy, kindness, friendship, and love.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We can communicate with each other, and can share our ideas, knowledge, and experiences.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We can plan for the future.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We can be happy.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Humanist believe all these have </a:t>
            </a:r>
            <a:r>
              <a:rPr lang="en-GB"/>
              <a:t>evolved naturally</a:t>
            </a:r>
            <a:endParaRPr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439" name="Google Shape;439;p60"/>
          <p:cNvPicPr preferRelativeResize="0"/>
          <p:nvPr/>
        </p:nvPicPr>
        <p:blipFill rotWithShape="1">
          <a:blip r:embed="rId3">
            <a:alphaModFix/>
          </a:blip>
          <a:srcRect l="15117" t="9533" r="10299" b="15521"/>
          <a:stretch/>
        </p:blipFill>
        <p:spPr>
          <a:xfrm>
            <a:off x="6206563" y="1062850"/>
            <a:ext cx="2117900" cy="16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60"/>
          <p:cNvPicPr preferRelativeResize="0"/>
          <p:nvPr/>
        </p:nvPicPr>
        <p:blipFill rotWithShape="1">
          <a:blip r:embed="rId4">
            <a:alphaModFix/>
          </a:blip>
          <a:srcRect l="18871" t="21609" r="17353" b="19701"/>
          <a:stretch/>
        </p:blipFill>
        <p:spPr>
          <a:xfrm>
            <a:off x="6430625" y="2959875"/>
            <a:ext cx="1669775" cy="122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1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 beings</a:t>
            </a:r>
            <a:endParaRPr/>
          </a:p>
        </p:txBody>
      </p:sp>
      <p:sp>
        <p:nvSpPr>
          <p:cNvPr id="446" name="Google Shape;446;p61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421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dirty="0">
                <a:solidFill>
                  <a:srgbClr val="222222"/>
                </a:solidFill>
                <a:highlight>
                  <a:srgbClr val="FFFFFF"/>
                </a:highlight>
              </a:rPr>
              <a:t>Create an image of a human being that…</a:t>
            </a:r>
            <a:endParaRPr sz="2400" b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AutoNum type="arabicParenR"/>
            </a:pPr>
            <a:r>
              <a:rPr lang="en-GB" sz="2400" b="0" dirty="0">
                <a:solidFill>
                  <a:srgbClr val="222222"/>
                </a:solidFill>
                <a:highlight>
                  <a:srgbClr val="FFFFFF"/>
                </a:highlight>
              </a:rPr>
              <a:t>Illustrates both sides of our nature (good and bad)</a:t>
            </a: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AutoNum type="arabicParenR"/>
            </a:pPr>
            <a:endParaRPr lang="en-GB" sz="2400" b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AutoNum type="arabicParenR"/>
            </a:pPr>
            <a:r>
              <a:rPr lang="en-GB" sz="2400" b="0" dirty="0">
                <a:solidFill>
                  <a:srgbClr val="222222"/>
                </a:solidFill>
                <a:highlight>
                  <a:srgbClr val="FFFFFF"/>
                </a:highlight>
              </a:rPr>
              <a:t>Highlights the features a </a:t>
            </a:r>
            <a:r>
              <a:rPr lang="en-GB" sz="2400" dirty="0">
                <a:solidFill>
                  <a:srgbClr val="222222"/>
                </a:solidFill>
                <a:highlight>
                  <a:srgbClr val="FFFFFF"/>
                </a:highlight>
              </a:rPr>
              <a:t>humanist</a:t>
            </a:r>
            <a:r>
              <a:rPr lang="en-GB" sz="2400" b="0" dirty="0">
                <a:solidFill>
                  <a:srgbClr val="222222"/>
                </a:solidFill>
                <a:highlight>
                  <a:srgbClr val="FFFFFF"/>
                </a:highlight>
              </a:rPr>
              <a:t> might think we should celebrate and promote</a:t>
            </a:r>
            <a:endParaRPr sz="2400" b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447" name="Google Shape;44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8400" y="275975"/>
            <a:ext cx="2451800" cy="390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2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82764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understanding of human beings</a:t>
            </a:r>
            <a:endParaRPr/>
          </a:p>
        </p:txBody>
      </p:sp>
      <p:sp>
        <p:nvSpPr>
          <p:cNvPr id="453" name="Google Shape;453;p62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Science can give us </a:t>
            </a:r>
            <a:r>
              <a:rPr lang="en-GB" sz="2200" dirty="0">
                <a:solidFill>
                  <a:srgbClr val="000000"/>
                </a:solidFill>
              </a:rPr>
              <a:t>natural explanations </a:t>
            </a:r>
            <a:r>
              <a:rPr lang="en-GB" sz="2200" b="0" dirty="0">
                <a:solidFill>
                  <a:srgbClr val="000000"/>
                </a:solidFill>
              </a:rPr>
              <a:t>for our origins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endParaRPr lang="en-GB" sz="2200" dirty="0">
              <a:solidFill>
                <a:srgbClr val="000000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Human beings evolved </a:t>
            </a:r>
            <a:r>
              <a:rPr lang="en-GB" sz="2200" dirty="0">
                <a:solidFill>
                  <a:srgbClr val="000000"/>
                </a:solidFill>
              </a:rPr>
              <a:t>positive and negative qualities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endParaRPr lang="en-GB" sz="2200" dirty="0">
              <a:solidFill>
                <a:srgbClr val="000000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Human beings can help to </a:t>
            </a:r>
            <a:r>
              <a:rPr lang="en-GB" sz="2200" dirty="0">
                <a:solidFill>
                  <a:srgbClr val="000000"/>
                </a:solidFill>
              </a:rPr>
              <a:t>make the world a better place</a:t>
            </a:r>
            <a:endParaRPr sz="1400" dirty="0"/>
          </a:p>
        </p:txBody>
      </p:sp>
      <p:pic>
        <p:nvPicPr>
          <p:cNvPr id="454" name="Google Shape;45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325" y="1311300"/>
            <a:ext cx="1704100" cy="27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720</Words>
  <Application>Microsoft Office PowerPoint</Application>
  <PresentationFormat>On-screen Show (16:9)</PresentationFormat>
  <Paragraphs>98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Rubik</vt:lpstr>
      <vt:lpstr>Default Theme</vt:lpstr>
      <vt:lpstr>Human beings</vt:lpstr>
      <vt:lpstr>A humanist approach to life: a summary</vt:lpstr>
      <vt:lpstr>A humanist understanding of human beings</vt:lpstr>
      <vt:lpstr>PowerPoint Presentation</vt:lpstr>
      <vt:lpstr>PowerPoint Presentation</vt:lpstr>
      <vt:lpstr>Big questions</vt:lpstr>
      <vt:lpstr>Humanists believe the world is a natural place          We should look for natural explanations</vt:lpstr>
      <vt:lpstr>PowerPoint Presentation</vt:lpstr>
      <vt:lpstr>The Big Bang</vt:lpstr>
      <vt:lpstr>Evolution</vt:lpstr>
      <vt:lpstr>Evolution </vt:lpstr>
      <vt:lpstr>Human beings</vt:lpstr>
      <vt:lpstr>Humanists find wonder in the scientific story</vt:lpstr>
      <vt:lpstr>PowerPoint Presentation</vt:lpstr>
      <vt:lpstr>The two wolves</vt:lpstr>
      <vt:lpstr>The two wolves</vt:lpstr>
      <vt:lpstr>Human being: good and bad</vt:lpstr>
      <vt:lpstr>The humanist understanding of human beings</vt:lpstr>
      <vt:lpstr>Our positive capacities</vt:lpstr>
      <vt:lpstr>Human beings</vt:lpstr>
      <vt:lpstr>A humanist understanding of human beings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beings</dc:title>
  <dc:creator>Luke Donnellan</dc:creator>
  <cp:lastModifiedBy>Luke Donnellan</cp:lastModifiedBy>
  <cp:revision>3</cp:revision>
  <dcterms:modified xsi:type="dcterms:W3CDTF">2021-10-13T15:56:36Z</dcterms:modified>
</cp:coreProperties>
</file>