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34"/>
  </p:notesMasterIdLst>
  <p:sldIdLst>
    <p:sldId id="256"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Lst>
  <p:sldSz cx="9144000" cy="5143500" type="screen16x9"/>
  <p:notesSz cx="6858000" cy="9144000"/>
  <p:embeddedFontLst>
    <p:embeddedFont>
      <p:font typeface="Calibri" panose="020F0502020204030204" pitchFamily="34" charset="0"/>
      <p:regular r:id="rId35"/>
      <p:bold r:id="rId36"/>
      <p:italic r:id="rId37"/>
      <p:boldItalic r:id="rId38"/>
    </p:embeddedFont>
    <p:embeddedFont>
      <p:font typeface="Rubik" panose="00000500000000000000" pitchFamily="2" charset="-79"/>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88c5e83fd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3" name="Google Shape;463;g88c5e83fd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f6ce20d5ad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9" name="Google Shape;469;gf6ce20d5ad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88c5e83fd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6" name="Google Shape;476;g88c5e83fde_0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a9e73fe16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2" name="Google Shape;482;ga9e73fe163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88c5e83fde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8" name="Google Shape;488;g88c5e83fde_0_3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cf1ec99f6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
        <p:nvSpPr>
          <p:cNvPr id="495" name="Google Shape;495;gcf1ec99f6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a25273f7a8_0_50:notes"/>
          <p:cNvSpPr>
            <a:spLocks noGrp="1" noRot="1" noChangeAspect="1"/>
          </p:cNvSpPr>
          <p:nvPr>
            <p:ph type="sldImg" idx="2"/>
          </p:nvPr>
        </p:nvSpPr>
        <p:spPr>
          <a:xfrm>
            <a:off x="91291" y="685838"/>
            <a:ext cx="6675600" cy="3429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ga25273f7a8_0_50:notes"/>
          <p:cNvSpPr txBox="1">
            <a:spLocks noGrp="1"/>
          </p:cNvSpPr>
          <p:nvPr>
            <p:ph type="body" idx="1"/>
          </p:nvPr>
        </p:nvSpPr>
        <p:spPr>
          <a:xfrm>
            <a:off x="685480" y="4343150"/>
            <a:ext cx="5487000" cy="4115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sz="14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br>
              <a:rPr lang="en-GB"/>
            </a:br>
            <a:br>
              <a:rPr lang="en-GB" b="0"/>
            </a:br>
            <a:br>
              <a:rPr lang="en-GB" b="0"/>
            </a:br>
            <a:endParaRPr/>
          </a:p>
        </p:txBody>
      </p:sp>
      <p:sp>
        <p:nvSpPr>
          <p:cNvPr id="503" name="Google Shape;503;ga25273f7a8_0_50:notes"/>
          <p:cNvSpPr txBox="1">
            <a:spLocks noGrp="1"/>
          </p:cNvSpPr>
          <p:nvPr>
            <p:ph type="sldNum" idx="12"/>
          </p:nvPr>
        </p:nvSpPr>
        <p:spPr>
          <a:xfrm>
            <a:off x="3883851" y="8684838"/>
            <a:ext cx="2972400" cy="457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cf1ec99f61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9" name="Google Shape;509;gcf1ec99f61_0_16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cf1ec99f61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8" name="Google Shape;518;gcf1ec99f61_0_17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a9e73fe163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7" name="Google Shape;527;ga9e73fe163_0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cf1ec99f61_0_18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cf1ec99f61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f6ce20d5ad_2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2" name="Google Shape;542;gf6ce20d5ad_2_2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88c5e83fde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9" name="Google Shape;549;g88c5e83fde_0_7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cf1ec99f61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6" name="Google Shape;556;gcf1ec99f61_0_17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cf1ec99f61_0_19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cf1ec99f6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88c5e83fde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0" name="Google Shape;570;g88c5e83fde_0_4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cf1ec99f61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6" name="Google Shape;576;gcf1ec99f61_0_1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cf1ec99f61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7" name="Google Shape;587;gcf1ec99f61_0_8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f6ce20d5ad_2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5" name="Google Shape;595;gf6ce20d5ad_2_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88c5e83fde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2" name="Google Shape;602;g88c5e83fde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88c5e83fde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9" name="Google Shape;609;g88c5e83fde_0_6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88c5e83fde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7" name="Google Shape;617;g88c5e83fde_0_7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88c5e83fde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4" name="Google Shape;624;g88c5e83fde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f6ce20d5ad_2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0" name="Google Shape;630;gf6ce20d5ad_2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bddb3e6719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7" name="Google Shape;637;gbddb3e6719_0_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f6ce20d5ad_2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3" name="Google Shape;643;gf6ce20d5ad_2_2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f6ce20d5ad_2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0" name="Google Shape;650;gf6ce20d5ad_2_2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bddb3e6719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7" name="Google Shape;657;gbddb3e6719_0_19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cf1ec99f61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4" name="Google Shape;664;gcf1ec99f61_0_8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bddb3e6719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1" name="Google Shape;671;gbddb3e6719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Green Humanist Figure" type="secHead">
  <p:cSld name="SECTION_HEADER">
    <p:bg>
      <p:bgPr>
        <a:solidFill>
          <a:schemeClr val="dk2"/>
        </a:solidFill>
        <a:effectLst/>
      </p:bgPr>
    </p:bg>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5" name="Google Shape;25;p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28" name="Google Shape;28;p3"/>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29" name="Google Shape;29;p3"/>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6">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dirty="0"/>
              <a:t>Human beings</a:t>
            </a:r>
            <a:endParaRPr dirty="0"/>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64"/>
          <p:cNvSpPr txBox="1">
            <a:spLocks noGrp="1"/>
          </p:cNvSpPr>
          <p:nvPr>
            <p:ph type="title"/>
          </p:nvPr>
        </p:nvSpPr>
        <p:spPr>
          <a:xfrm>
            <a:off x="661476" y="489300"/>
            <a:ext cx="6738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466" name="Google Shape;466;p64"/>
          <p:cNvSpPr txBox="1">
            <a:spLocks noGrp="1"/>
          </p:cNvSpPr>
          <p:nvPr>
            <p:ph type="body" idx="1"/>
          </p:nvPr>
        </p:nvSpPr>
        <p:spPr>
          <a:xfrm>
            <a:off x="663575" y="1425900"/>
            <a:ext cx="7466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a:t>
            </a:r>
            <a:r>
              <a:rPr lang="en-GB" dirty="0"/>
              <a:t>science</a:t>
            </a:r>
            <a:r>
              <a:rPr lang="en-GB" b="0" dirty="0"/>
              <a:t> provides the best way to understand the world and we should look for </a:t>
            </a:r>
            <a:r>
              <a:rPr lang="en-GB" dirty="0"/>
              <a:t>natural</a:t>
            </a:r>
            <a:r>
              <a:rPr lang="en-GB" b="0" dirty="0"/>
              <a:t> explanations for events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 believe we should be </a:t>
            </a:r>
            <a:r>
              <a:rPr lang="en-GB" dirty="0"/>
              <a:t>free</a:t>
            </a:r>
            <a:r>
              <a:rPr lang="en-GB" b="0" dirty="0"/>
              <a:t> to shape the </a:t>
            </a:r>
            <a:r>
              <a:rPr lang="en-GB" dirty="0"/>
              <a:t>one life </a:t>
            </a:r>
            <a:r>
              <a:rPr lang="en-GB" b="0" dirty="0"/>
              <a:t>we have and that we can make our own lives meaningful by seeking </a:t>
            </a:r>
            <a:r>
              <a:rPr lang="en-GB" dirty="0"/>
              <a:t>happiness</a:t>
            </a:r>
            <a:r>
              <a:rPr lang="en-GB" b="0" dirty="0"/>
              <a:t> in the here and now,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have a </a:t>
            </a:r>
            <a:r>
              <a:rPr lang="en-GB" dirty="0"/>
              <a:t>responsibility</a:t>
            </a:r>
            <a:r>
              <a:rPr lang="en-GB" b="0" dirty="0"/>
              <a:t> to consider the impact of our actions on the welfare of other people and animals</a:t>
            </a:r>
            <a:endParaRPr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65"/>
          <p:cNvSpPr txBox="1">
            <a:spLocks noGrp="1"/>
          </p:cNvSpPr>
          <p:nvPr>
            <p:ph type="title"/>
          </p:nvPr>
        </p:nvSpPr>
        <p:spPr>
          <a:xfrm>
            <a:off x="661475" y="489300"/>
            <a:ext cx="8276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understanding of human beings</a:t>
            </a:r>
            <a:endParaRPr/>
          </a:p>
        </p:txBody>
      </p:sp>
      <p:sp>
        <p:nvSpPr>
          <p:cNvPr id="472" name="Google Shape;472;p65"/>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Clr>
                <a:srgbClr val="000000"/>
              </a:buClr>
              <a:buSzPts val="2200"/>
              <a:buAutoNum type="arabicParenR"/>
            </a:pPr>
            <a:r>
              <a:rPr lang="en-GB" sz="2200" b="0" dirty="0">
                <a:solidFill>
                  <a:srgbClr val="000000"/>
                </a:solidFill>
              </a:rPr>
              <a:t>Science can give us </a:t>
            </a:r>
            <a:r>
              <a:rPr lang="en-GB" sz="2200" dirty="0">
                <a:solidFill>
                  <a:srgbClr val="000000"/>
                </a:solidFill>
              </a:rPr>
              <a:t>natural explanations </a:t>
            </a:r>
            <a:r>
              <a:rPr lang="en-GB" sz="2200" b="0" dirty="0">
                <a:solidFill>
                  <a:srgbClr val="000000"/>
                </a:solidFill>
              </a:rPr>
              <a:t>for our origins</a:t>
            </a:r>
          </a:p>
          <a:p>
            <a:pPr marL="457200" lvl="0" indent="-368300" algn="l" rtl="0">
              <a:lnSpc>
                <a:spcPct val="115000"/>
              </a:lnSpc>
              <a:spcBef>
                <a:spcPts val="0"/>
              </a:spcBef>
              <a:spcAft>
                <a:spcPts val="0"/>
              </a:spcAft>
              <a:buClr>
                <a:srgbClr val="000000"/>
              </a:buClr>
              <a:buSzPts val="2200"/>
              <a:buAutoNum type="arabicParenR"/>
            </a:pPr>
            <a:endParaRPr lang="en-GB" sz="2200" b="0" dirty="0">
              <a:solidFill>
                <a:srgbClr val="000000"/>
              </a:solidFill>
            </a:endParaRPr>
          </a:p>
          <a:p>
            <a:pPr marL="457200" lvl="0" indent="-368300" algn="l" rtl="0">
              <a:lnSpc>
                <a:spcPct val="115000"/>
              </a:lnSpc>
              <a:spcBef>
                <a:spcPts val="0"/>
              </a:spcBef>
              <a:spcAft>
                <a:spcPts val="0"/>
              </a:spcAft>
              <a:buClr>
                <a:srgbClr val="000000"/>
              </a:buClr>
              <a:buSzPts val="2200"/>
              <a:buAutoNum type="arabicParenR"/>
            </a:pPr>
            <a:r>
              <a:rPr lang="en-GB" sz="2200" b="0" dirty="0">
                <a:solidFill>
                  <a:srgbClr val="000000"/>
                </a:solidFill>
              </a:rPr>
              <a:t>Human beings evolved </a:t>
            </a:r>
            <a:r>
              <a:rPr lang="en-GB" sz="2200" dirty="0">
                <a:solidFill>
                  <a:srgbClr val="000000"/>
                </a:solidFill>
              </a:rPr>
              <a:t>positive and negative qualities</a:t>
            </a:r>
          </a:p>
          <a:p>
            <a:pPr marL="457200" lvl="0" indent="-368300" algn="l" rtl="0">
              <a:lnSpc>
                <a:spcPct val="115000"/>
              </a:lnSpc>
              <a:spcBef>
                <a:spcPts val="0"/>
              </a:spcBef>
              <a:spcAft>
                <a:spcPts val="0"/>
              </a:spcAft>
              <a:buClr>
                <a:srgbClr val="000000"/>
              </a:buClr>
              <a:buSzPts val="2200"/>
              <a:buAutoNum type="arabicParenR"/>
            </a:pPr>
            <a:endParaRPr lang="en-GB" sz="2200" dirty="0">
              <a:solidFill>
                <a:srgbClr val="000000"/>
              </a:solidFill>
            </a:endParaRPr>
          </a:p>
          <a:p>
            <a:pPr marL="457200" lvl="0" indent="-368300" algn="l" rtl="0">
              <a:lnSpc>
                <a:spcPct val="115000"/>
              </a:lnSpc>
              <a:spcBef>
                <a:spcPts val="0"/>
              </a:spcBef>
              <a:spcAft>
                <a:spcPts val="0"/>
              </a:spcAft>
              <a:buClr>
                <a:srgbClr val="000000"/>
              </a:buClr>
              <a:buSzPts val="2200"/>
              <a:buAutoNum type="arabicParenR"/>
            </a:pPr>
            <a:r>
              <a:rPr lang="en-GB" sz="2200" b="0" dirty="0">
                <a:solidFill>
                  <a:srgbClr val="000000"/>
                </a:solidFill>
              </a:rPr>
              <a:t>Human beings can help to </a:t>
            </a:r>
            <a:r>
              <a:rPr lang="en-GB" sz="2200" dirty="0">
                <a:solidFill>
                  <a:srgbClr val="000000"/>
                </a:solidFill>
              </a:rPr>
              <a:t>make the world a better place</a:t>
            </a:r>
            <a:endParaRPr sz="1400" dirty="0"/>
          </a:p>
        </p:txBody>
      </p:sp>
      <p:pic>
        <p:nvPicPr>
          <p:cNvPr id="473" name="Google Shape;473;p65"/>
          <p:cNvPicPr preferRelativeResize="0"/>
          <p:nvPr/>
        </p:nvPicPr>
        <p:blipFill>
          <a:blip r:embed="rId3">
            <a:alphaModFix/>
          </a:blip>
          <a:stretch>
            <a:fillRect/>
          </a:stretch>
        </p:blipFill>
        <p:spPr>
          <a:xfrm>
            <a:off x="6776325" y="1311300"/>
            <a:ext cx="1704100" cy="2704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66"/>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endParaRPr/>
          </a:p>
        </p:txBody>
      </p:sp>
      <p:sp>
        <p:nvSpPr>
          <p:cNvPr id="479" name="Google Shape;479;p66"/>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9600" b="0">
                <a:solidFill>
                  <a:srgbClr val="000000"/>
                </a:solidFill>
              </a:rPr>
              <a:t>Humanism</a:t>
            </a:r>
            <a:endParaRPr sz="9600" b="0"/>
          </a:p>
          <a:p>
            <a:pPr marL="0" lvl="0" indent="0" algn="l" rtl="0">
              <a:lnSpc>
                <a:spcPct val="108750"/>
              </a:lnSpc>
              <a:spcBef>
                <a:spcPts val="0"/>
              </a:spcBef>
              <a:spcAft>
                <a:spcPts val="0"/>
              </a:spcAft>
              <a:buClr>
                <a:schemeClr val="dk1"/>
              </a:buClr>
              <a:buSzPts val="16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67"/>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endParaRPr/>
          </a:p>
        </p:txBody>
      </p:sp>
      <p:sp>
        <p:nvSpPr>
          <p:cNvPr id="485" name="Google Shape;485;p67"/>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9600" b="0">
                <a:solidFill>
                  <a:schemeClr val="accent2"/>
                </a:solidFill>
              </a:rPr>
              <a:t>Human</a:t>
            </a:r>
            <a:r>
              <a:rPr lang="en-GB" sz="9600" b="0">
                <a:solidFill>
                  <a:srgbClr val="000000"/>
                </a:solidFill>
              </a:rPr>
              <a:t>ism</a:t>
            </a:r>
            <a:endParaRPr sz="9600" b="1"/>
          </a:p>
          <a:p>
            <a:pPr marL="0" lvl="0" indent="0" algn="l" rtl="0">
              <a:lnSpc>
                <a:spcPct val="108750"/>
              </a:lnSpc>
              <a:spcBef>
                <a:spcPts val="0"/>
              </a:spcBef>
              <a:spcAft>
                <a:spcPts val="0"/>
              </a:spcAft>
              <a:buClr>
                <a:schemeClr val="dk1"/>
              </a:buClr>
              <a:buSzPts val="16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68"/>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Big questions</a:t>
            </a:r>
            <a:endParaRPr/>
          </a:p>
        </p:txBody>
      </p:sp>
      <p:sp>
        <p:nvSpPr>
          <p:cNvPr id="491" name="Google Shape;491;p68"/>
          <p:cNvSpPr txBox="1">
            <a:spLocks noGrp="1"/>
          </p:cNvSpPr>
          <p:nvPr>
            <p:ph type="body" idx="1"/>
          </p:nvPr>
        </p:nvSpPr>
        <p:spPr>
          <a:xfrm>
            <a:off x="661475" y="1243684"/>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400">
                <a:solidFill>
                  <a:srgbClr val="000000"/>
                </a:solidFill>
              </a:rPr>
              <a:t>Human</a:t>
            </a:r>
            <a:r>
              <a:rPr lang="en-GB" sz="2400" b="0">
                <a:solidFill>
                  <a:srgbClr val="000000"/>
                </a:solidFill>
              </a:rPr>
              <a:t> </a:t>
            </a:r>
            <a:r>
              <a:rPr lang="en-GB" sz="2400">
                <a:solidFill>
                  <a:srgbClr val="000000"/>
                </a:solidFill>
              </a:rPr>
              <a:t>origins</a:t>
            </a:r>
            <a:r>
              <a:rPr lang="en-GB" sz="2400" b="0">
                <a:solidFill>
                  <a:srgbClr val="000000"/>
                </a:solidFill>
              </a:rPr>
              <a:t>:</a:t>
            </a:r>
            <a:endParaRPr sz="2400" b="0">
              <a:solidFill>
                <a:srgbClr val="000000"/>
              </a:solidFill>
            </a:endParaRPr>
          </a:p>
          <a:p>
            <a:pPr marL="0" lvl="0" indent="0" algn="l" rtl="0">
              <a:lnSpc>
                <a:spcPct val="115000"/>
              </a:lnSpc>
              <a:spcBef>
                <a:spcPts val="0"/>
              </a:spcBef>
              <a:spcAft>
                <a:spcPts val="0"/>
              </a:spcAft>
              <a:buNone/>
            </a:pPr>
            <a:r>
              <a:rPr lang="en-GB" sz="2400" b="0">
                <a:solidFill>
                  <a:srgbClr val="000000"/>
                </a:solidFill>
              </a:rPr>
              <a:t>Where do we come from?</a:t>
            </a:r>
            <a:endParaRPr sz="2400" b="0">
              <a:solidFill>
                <a:srgbClr val="000000"/>
              </a:solidFill>
            </a:endParaRPr>
          </a:p>
          <a:p>
            <a:pPr marL="453599" lvl="0" indent="0" algn="l" rtl="0">
              <a:lnSpc>
                <a:spcPct val="115000"/>
              </a:lnSpc>
              <a:spcBef>
                <a:spcPts val="0"/>
              </a:spcBef>
              <a:spcAft>
                <a:spcPts val="0"/>
              </a:spcAft>
              <a:buNone/>
            </a:pPr>
            <a:endParaRPr sz="2400" b="0">
              <a:solidFill>
                <a:srgbClr val="000000"/>
              </a:solidFill>
            </a:endParaRPr>
          </a:p>
          <a:p>
            <a:pPr marL="0" lvl="0" indent="0" algn="l" rtl="0">
              <a:lnSpc>
                <a:spcPct val="115000"/>
              </a:lnSpc>
              <a:spcBef>
                <a:spcPts val="0"/>
              </a:spcBef>
              <a:spcAft>
                <a:spcPts val="0"/>
              </a:spcAft>
              <a:buNone/>
            </a:pPr>
            <a:r>
              <a:rPr lang="en-GB" sz="2400">
                <a:solidFill>
                  <a:srgbClr val="000000"/>
                </a:solidFill>
              </a:rPr>
              <a:t>Human</a:t>
            </a:r>
            <a:r>
              <a:rPr lang="en-GB" sz="2400" b="0">
                <a:solidFill>
                  <a:srgbClr val="000000"/>
                </a:solidFill>
              </a:rPr>
              <a:t> </a:t>
            </a:r>
            <a:r>
              <a:rPr lang="en-GB" sz="2400">
                <a:solidFill>
                  <a:srgbClr val="000000"/>
                </a:solidFill>
              </a:rPr>
              <a:t>nature</a:t>
            </a:r>
            <a:r>
              <a:rPr lang="en-GB" sz="2400" b="0">
                <a:solidFill>
                  <a:srgbClr val="000000"/>
                </a:solidFill>
              </a:rPr>
              <a:t>:</a:t>
            </a:r>
            <a:endParaRPr sz="2400" b="0">
              <a:solidFill>
                <a:srgbClr val="000000"/>
              </a:solidFill>
            </a:endParaRPr>
          </a:p>
          <a:p>
            <a:pPr marL="0" lvl="0" indent="0" algn="l" rtl="0">
              <a:lnSpc>
                <a:spcPct val="115000"/>
              </a:lnSpc>
              <a:spcBef>
                <a:spcPts val="0"/>
              </a:spcBef>
              <a:spcAft>
                <a:spcPts val="0"/>
              </a:spcAft>
              <a:buNone/>
            </a:pPr>
            <a:r>
              <a:rPr lang="en-GB" sz="2400" b="0">
                <a:solidFill>
                  <a:srgbClr val="000000"/>
                </a:solidFill>
              </a:rPr>
              <a:t>What are we?</a:t>
            </a:r>
            <a:endParaRPr sz="2400" b="0">
              <a:solidFill>
                <a:srgbClr val="000000"/>
              </a:solidFill>
            </a:endParaRPr>
          </a:p>
          <a:p>
            <a:pPr marL="453599" lvl="0" indent="0" algn="l" rtl="0">
              <a:lnSpc>
                <a:spcPct val="115000"/>
              </a:lnSpc>
              <a:spcBef>
                <a:spcPts val="0"/>
              </a:spcBef>
              <a:spcAft>
                <a:spcPts val="0"/>
              </a:spcAft>
              <a:buNone/>
            </a:pPr>
            <a:endParaRPr sz="2400" b="0">
              <a:solidFill>
                <a:srgbClr val="000000"/>
              </a:solidFill>
            </a:endParaRPr>
          </a:p>
          <a:p>
            <a:pPr marL="0" lvl="0" indent="0" algn="l" rtl="0">
              <a:lnSpc>
                <a:spcPct val="115000"/>
              </a:lnSpc>
              <a:spcBef>
                <a:spcPts val="0"/>
              </a:spcBef>
              <a:spcAft>
                <a:spcPts val="0"/>
              </a:spcAft>
              <a:buNone/>
            </a:pPr>
            <a:r>
              <a:rPr lang="en-GB" sz="2400">
                <a:solidFill>
                  <a:srgbClr val="000000"/>
                </a:solidFill>
              </a:rPr>
              <a:t>Human</a:t>
            </a:r>
            <a:r>
              <a:rPr lang="en-GB" sz="2400" b="0">
                <a:solidFill>
                  <a:srgbClr val="000000"/>
                </a:solidFill>
              </a:rPr>
              <a:t> </a:t>
            </a:r>
            <a:r>
              <a:rPr lang="en-GB" sz="2400">
                <a:solidFill>
                  <a:srgbClr val="000000"/>
                </a:solidFill>
              </a:rPr>
              <a:t>potential</a:t>
            </a:r>
            <a:r>
              <a:rPr lang="en-GB" sz="2400" b="0">
                <a:solidFill>
                  <a:srgbClr val="000000"/>
                </a:solidFill>
              </a:rPr>
              <a:t>:</a:t>
            </a:r>
            <a:endParaRPr sz="2400" b="0">
              <a:solidFill>
                <a:srgbClr val="000000"/>
              </a:solidFill>
            </a:endParaRPr>
          </a:p>
          <a:p>
            <a:pPr marL="0" lvl="0" indent="0" algn="l" rtl="0">
              <a:lnSpc>
                <a:spcPct val="115000"/>
              </a:lnSpc>
              <a:spcBef>
                <a:spcPts val="0"/>
              </a:spcBef>
              <a:spcAft>
                <a:spcPts val="0"/>
              </a:spcAft>
              <a:buNone/>
            </a:pPr>
            <a:r>
              <a:rPr lang="en-GB" sz="2400" b="0">
                <a:solidFill>
                  <a:srgbClr val="000000"/>
                </a:solidFill>
              </a:rPr>
              <a:t>Where are we going?</a:t>
            </a: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92" name="Google Shape;492;p68"/>
          <p:cNvPicPr preferRelativeResize="0"/>
          <p:nvPr/>
        </p:nvPicPr>
        <p:blipFill>
          <a:blip r:embed="rId3">
            <a:alphaModFix/>
          </a:blip>
          <a:stretch>
            <a:fillRect/>
          </a:stretch>
        </p:blipFill>
        <p:spPr>
          <a:xfrm>
            <a:off x="4183853" y="1131050"/>
            <a:ext cx="4610401" cy="3072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496"/>
        <p:cNvGrpSpPr/>
        <p:nvPr/>
      </p:nvGrpSpPr>
      <p:grpSpPr>
        <a:xfrm>
          <a:off x="0" y="0"/>
          <a:ext cx="0" cy="0"/>
          <a:chOff x="0" y="0"/>
          <a:chExt cx="0" cy="0"/>
        </a:xfrm>
      </p:grpSpPr>
      <p:sp>
        <p:nvSpPr>
          <p:cNvPr id="497" name="Google Shape;497;p69"/>
          <p:cNvSpPr txBox="1">
            <a:spLocks noGrp="1"/>
          </p:cNvSpPr>
          <p:nvPr>
            <p:ph type="title"/>
          </p:nvPr>
        </p:nvSpPr>
        <p:spPr>
          <a:xfrm>
            <a:off x="661475" y="489300"/>
            <a:ext cx="7737000" cy="669600"/>
          </a:xfrm>
          <a:prstGeom prst="rect">
            <a:avLst/>
          </a:prstGeom>
          <a:noFill/>
          <a:ln>
            <a:noFill/>
          </a:ln>
        </p:spPr>
        <p:txBody>
          <a:bodyPr spcFirstLastPara="1" wrap="square" lIns="0" tIns="0" rIns="0" bIns="0" anchor="t" anchorCtr="0">
            <a:noAutofit/>
          </a:bodyPr>
          <a:lstStyle/>
          <a:p>
            <a:pPr marL="0" lvl="0" indent="0" algn="ctr" rtl="0">
              <a:lnSpc>
                <a:spcPct val="86666"/>
              </a:lnSpc>
              <a:spcBef>
                <a:spcPts val="0"/>
              </a:spcBef>
              <a:spcAft>
                <a:spcPts val="0"/>
              </a:spcAft>
              <a:buClr>
                <a:srgbClr val="4C4184"/>
              </a:buClr>
              <a:buSzPts val="3000"/>
              <a:buFont typeface="Calibri"/>
              <a:buNone/>
            </a:pPr>
            <a:r>
              <a:rPr lang="en-GB" sz="2800" dirty="0">
                <a:solidFill>
                  <a:srgbClr val="FFFFFF"/>
                </a:solidFill>
              </a:rPr>
              <a:t>Humanists believe the world is a natural place</a:t>
            </a: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dirty="0">
              <a:solidFill>
                <a:srgbClr val="FFFFFF"/>
              </a:solidFill>
            </a:endParaRPr>
          </a:p>
          <a:p>
            <a:pPr marL="0" lvl="0" indent="0" algn="ctr" rtl="0">
              <a:lnSpc>
                <a:spcPct val="86666"/>
              </a:lnSpc>
              <a:spcBef>
                <a:spcPts val="0"/>
              </a:spcBef>
              <a:spcAft>
                <a:spcPts val="0"/>
              </a:spcAft>
              <a:buClr>
                <a:srgbClr val="4C4184"/>
              </a:buClr>
              <a:buSzPts val="3000"/>
              <a:buFont typeface="Calibri"/>
              <a:buNone/>
            </a:pPr>
            <a:r>
              <a:rPr lang="en-GB" sz="2800" dirty="0">
                <a:solidFill>
                  <a:srgbClr val="FFFFFF"/>
                </a:solidFill>
              </a:rPr>
              <a:t>We should look for natural explanations</a:t>
            </a:r>
            <a:endParaRPr sz="2800" dirty="0">
              <a:solidFill>
                <a:srgbClr val="FFFFFF"/>
              </a:solidFill>
            </a:endParaRPr>
          </a:p>
        </p:txBody>
      </p:sp>
      <p:sp>
        <p:nvSpPr>
          <p:cNvPr id="498" name="Google Shape;498;p69"/>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pic>
        <p:nvPicPr>
          <p:cNvPr id="499" name="Google Shape;499;p69"/>
          <p:cNvPicPr preferRelativeResize="0"/>
          <p:nvPr/>
        </p:nvPicPr>
        <p:blipFill>
          <a:blip r:embed="rId3">
            <a:alphaModFix/>
          </a:blip>
          <a:stretch>
            <a:fillRect/>
          </a:stretch>
        </p:blipFill>
        <p:spPr>
          <a:xfrm>
            <a:off x="2795750" y="971975"/>
            <a:ext cx="3196875" cy="31995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8">
                                            <p:txEl>
                                              <p:pRg st="0" end="0"/>
                                            </p:txEl>
                                          </p:spTgt>
                                        </p:tgtEl>
                                        <p:attrNameLst>
                                          <p:attrName>style.visibility</p:attrName>
                                        </p:attrNameLst>
                                      </p:cBhvr>
                                      <p:to>
                                        <p:strVal val="visible"/>
                                      </p:to>
                                    </p:set>
                                    <p:animEffect transition="in" filter="fade">
                                      <p:cBhvr>
                                        <p:cTn id="7" dur="1000"/>
                                        <p:tgtEl>
                                          <p:spTgt spid="4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8">
                                            <p:txEl>
                                              <p:pRg st="1" end="1"/>
                                            </p:txEl>
                                          </p:spTgt>
                                        </p:tgtEl>
                                        <p:attrNameLst>
                                          <p:attrName>style.visibility</p:attrName>
                                        </p:attrNameLst>
                                      </p:cBhvr>
                                      <p:to>
                                        <p:strVal val="visible"/>
                                      </p:to>
                                    </p:set>
                                    <p:animEffect transition="in" filter="fade">
                                      <p:cBhvr>
                                        <p:cTn id="12" dur="1000"/>
                                        <p:tgtEl>
                                          <p:spTgt spid="4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70"/>
          <p:cNvSpPr txBox="1">
            <a:spLocks noGrp="1"/>
          </p:cNvSpPr>
          <p:nvPr>
            <p:ph type="title"/>
          </p:nvPr>
        </p:nvSpPr>
        <p:spPr>
          <a:xfrm>
            <a:off x="663576" y="590550"/>
            <a:ext cx="6497400" cy="482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300"/>
              <a:buNone/>
            </a:pPr>
            <a:endParaRPr sz="3600">
              <a:latin typeface="Rubik"/>
              <a:ea typeface="Rubik"/>
              <a:cs typeface="Rubik"/>
              <a:sym typeface="Rubik"/>
            </a:endParaRPr>
          </a:p>
        </p:txBody>
      </p:sp>
      <p:sp>
        <p:nvSpPr>
          <p:cNvPr id="506" name="Google Shape;506;p70"/>
          <p:cNvSpPr txBox="1">
            <a:spLocks noGrp="1"/>
          </p:cNvSpPr>
          <p:nvPr>
            <p:ph type="body" idx="1"/>
          </p:nvPr>
        </p:nvSpPr>
        <p:spPr>
          <a:xfrm>
            <a:off x="663575" y="1425900"/>
            <a:ext cx="7737600" cy="2847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chemeClr val="lt2"/>
              </a:buClr>
              <a:buSzPts val="3000"/>
              <a:buNone/>
            </a:pPr>
            <a:endParaRPr sz="2300">
              <a:solidFill>
                <a:schemeClr val="lt2"/>
              </a:solidFill>
            </a:endParaRPr>
          </a:p>
          <a:p>
            <a:pPr marL="342900" lvl="0" indent="-165100" algn="l" rtl="0">
              <a:spcBef>
                <a:spcPts val="0"/>
              </a:spcBef>
              <a:spcAft>
                <a:spcPts val="0"/>
              </a:spcAft>
              <a:buClr>
                <a:schemeClr val="dk1"/>
              </a:buClr>
              <a:buSzPts val="1100"/>
              <a:buFont typeface="Arial"/>
              <a:buNone/>
            </a:pPr>
            <a:r>
              <a:rPr lang="en-GB" sz="6000">
                <a:solidFill>
                  <a:schemeClr val="accent2"/>
                </a:solidFill>
                <a:latin typeface="Rubik"/>
                <a:ea typeface="Rubik"/>
                <a:cs typeface="Rubik"/>
                <a:sym typeface="Rubik"/>
              </a:rPr>
              <a:t>Atheist</a:t>
            </a:r>
            <a:endParaRPr sz="6000">
              <a:solidFill>
                <a:schemeClr val="accent2"/>
              </a:solidFill>
              <a:latin typeface="Rubik"/>
              <a:ea typeface="Rubik"/>
              <a:cs typeface="Rubik"/>
              <a:sym typeface="Rubik"/>
            </a:endParaRPr>
          </a:p>
          <a:p>
            <a:pPr marL="342900" lvl="0" indent="-165100" algn="l" rtl="0">
              <a:spcBef>
                <a:spcPts val="0"/>
              </a:spcBef>
              <a:spcAft>
                <a:spcPts val="0"/>
              </a:spcAft>
              <a:buClr>
                <a:schemeClr val="dk1"/>
              </a:buClr>
              <a:buSzPts val="1100"/>
              <a:buFont typeface="Arial"/>
              <a:buNone/>
            </a:pPr>
            <a:endParaRPr sz="2800">
              <a:solidFill>
                <a:schemeClr val="accent2"/>
              </a:solidFill>
              <a:latin typeface="Rubik"/>
              <a:ea typeface="Rubik"/>
              <a:cs typeface="Rubik"/>
              <a:sym typeface="Rubik"/>
            </a:endParaRPr>
          </a:p>
          <a:p>
            <a:pPr marL="342900" lvl="0" indent="-165100" algn="l" rtl="0">
              <a:spcBef>
                <a:spcPts val="0"/>
              </a:spcBef>
              <a:spcAft>
                <a:spcPts val="0"/>
              </a:spcAft>
              <a:buClr>
                <a:schemeClr val="dk1"/>
              </a:buClr>
              <a:buSzPts val="1100"/>
              <a:buFont typeface="Arial"/>
              <a:buNone/>
            </a:pPr>
            <a:r>
              <a:rPr lang="en-GB" sz="2800" b="0">
                <a:solidFill>
                  <a:srgbClr val="000000"/>
                </a:solidFill>
                <a:latin typeface="Rubik"/>
                <a:ea typeface="Rubik"/>
                <a:cs typeface="Rubik"/>
                <a:sym typeface="Rubik"/>
              </a:rPr>
              <a:t>= someone who does not believe in god</a:t>
            </a:r>
            <a:endParaRPr sz="2800" b="0">
              <a:solidFill>
                <a:srgbClr val="000000"/>
              </a:solidFill>
              <a:latin typeface="Rubik"/>
              <a:ea typeface="Rubik"/>
              <a:cs typeface="Rubik"/>
              <a:sym typeface="Rubik"/>
            </a:endParaRPr>
          </a:p>
          <a:p>
            <a:pPr marL="0" lvl="0" indent="0" algn="l" rtl="0">
              <a:lnSpc>
                <a:spcPct val="100000"/>
              </a:lnSpc>
              <a:spcBef>
                <a:spcPts val="0"/>
              </a:spcBef>
              <a:spcAft>
                <a:spcPts val="0"/>
              </a:spcAft>
              <a:buClr>
                <a:schemeClr val="dk1"/>
              </a:buClr>
              <a:buSzPts val="1200"/>
              <a:buNone/>
            </a:pPr>
            <a:endParaRPr sz="2300">
              <a:solidFill>
                <a:schemeClr val="lt2"/>
              </a:solidFill>
            </a:endParaRPr>
          </a:p>
          <a:p>
            <a:pPr marL="342900" lvl="0" indent="-165100" algn="l" rtl="0">
              <a:lnSpc>
                <a:spcPct val="100000"/>
              </a:lnSpc>
              <a:spcBef>
                <a:spcPts val="0"/>
              </a:spcBef>
              <a:spcAft>
                <a:spcPts val="0"/>
              </a:spcAft>
              <a:buClr>
                <a:schemeClr val="dk1"/>
              </a:buClr>
              <a:buSzPts val="1200"/>
              <a:buNone/>
            </a:pPr>
            <a:endParaRPr sz="6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71"/>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Big Bang</a:t>
            </a:r>
            <a:endParaRPr/>
          </a:p>
        </p:txBody>
      </p:sp>
      <p:sp>
        <p:nvSpPr>
          <p:cNvPr id="512" name="Google Shape;512;p71"/>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solidFill>
                <a:srgbClr val="FF0000"/>
              </a:solidFill>
            </a:endParaRPr>
          </a:p>
          <a:p>
            <a:pPr marL="0" lvl="0" indent="0" algn="l" rtl="0">
              <a:lnSpc>
                <a:spcPct val="108750"/>
              </a:lnSpc>
              <a:spcBef>
                <a:spcPts val="0"/>
              </a:spcBef>
              <a:spcAft>
                <a:spcPts val="0"/>
              </a:spcAft>
              <a:buClr>
                <a:schemeClr val="dk1"/>
              </a:buClr>
              <a:buSzPts val="1600"/>
              <a:buNone/>
            </a:pPr>
            <a:endParaRPr/>
          </a:p>
        </p:txBody>
      </p:sp>
      <p:pic>
        <p:nvPicPr>
          <p:cNvPr id="513" name="Google Shape;513;p71"/>
          <p:cNvPicPr preferRelativeResize="0"/>
          <p:nvPr/>
        </p:nvPicPr>
        <p:blipFill rotWithShape="1">
          <a:blip r:embed="rId3">
            <a:alphaModFix/>
          </a:blip>
          <a:srcRect l="3297" r="3297"/>
          <a:stretch/>
        </p:blipFill>
        <p:spPr>
          <a:xfrm>
            <a:off x="716575" y="2199075"/>
            <a:ext cx="2487625" cy="1790336"/>
          </a:xfrm>
          <a:prstGeom prst="rect">
            <a:avLst/>
          </a:prstGeom>
          <a:noFill/>
          <a:ln>
            <a:noFill/>
          </a:ln>
        </p:spPr>
      </p:pic>
      <p:pic>
        <p:nvPicPr>
          <p:cNvPr id="514" name="Google Shape;514;p71"/>
          <p:cNvPicPr preferRelativeResize="0"/>
          <p:nvPr/>
        </p:nvPicPr>
        <p:blipFill>
          <a:blip r:embed="rId4">
            <a:alphaModFix/>
          </a:blip>
          <a:stretch>
            <a:fillRect/>
          </a:stretch>
        </p:blipFill>
        <p:spPr>
          <a:xfrm>
            <a:off x="4539850" y="796290"/>
            <a:ext cx="3646665" cy="3193100"/>
          </a:xfrm>
          <a:prstGeom prst="rect">
            <a:avLst/>
          </a:prstGeom>
          <a:noFill/>
          <a:ln>
            <a:noFill/>
          </a:ln>
        </p:spPr>
      </p:pic>
      <p:cxnSp>
        <p:nvCxnSpPr>
          <p:cNvPr id="515" name="Google Shape;515;p71"/>
          <p:cNvCxnSpPr/>
          <p:nvPr/>
        </p:nvCxnSpPr>
        <p:spPr>
          <a:xfrm>
            <a:off x="3418775" y="3012500"/>
            <a:ext cx="828000" cy="0"/>
          </a:xfrm>
          <a:prstGeom prst="straightConnector1">
            <a:avLst/>
          </a:prstGeom>
          <a:noFill/>
          <a:ln w="76200" cap="flat" cmpd="sng">
            <a:solidFill>
              <a:schemeClr val="accent2"/>
            </a:solidFill>
            <a:prstDash val="solid"/>
            <a:round/>
            <a:headEnd type="none" w="med" len="med"/>
            <a:tailEnd type="triangl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72"/>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Evolution</a:t>
            </a:r>
            <a:endParaRPr/>
          </a:p>
        </p:txBody>
      </p:sp>
      <p:sp>
        <p:nvSpPr>
          <p:cNvPr id="521" name="Google Shape;521;p72"/>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endParaRPr sz="2400" b="0"/>
          </a:p>
          <a:p>
            <a:pPr marL="0" lvl="0" indent="0" algn="l" rtl="0">
              <a:lnSpc>
                <a:spcPct val="115000"/>
              </a:lnSpc>
              <a:spcBef>
                <a:spcPts val="0"/>
              </a:spcBef>
              <a:spcAft>
                <a:spcPts val="0"/>
              </a:spcAft>
              <a:buNone/>
            </a:pPr>
            <a:endParaRPr sz="2400" b="0">
              <a:solidFill>
                <a:srgbClr val="FF0000"/>
              </a:solidFill>
            </a:endParaRPr>
          </a:p>
          <a:p>
            <a:pPr marL="0" lvl="0" indent="0" algn="l" rtl="0">
              <a:lnSpc>
                <a:spcPct val="108750"/>
              </a:lnSpc>
              <a:spcBef>
                <a:spcPts val="0"/>
              </a:spcBef>
              <a:spcAft>
                <a:spcPts val="0"/>
              </a:spcAft>
              <a:buClr>
                <a:schemeClr val="dk1"/>
              </a:buClr>
              <a:buSzPts val="1600"/>
              <a:buNone/>
            </a:pPr>
            <a:endParaRPr/>
          </a:p>
        </p:txBody>
      </p:sp>
      <p:pic>
        <p:nvPicPr>
          <p:cNvPr id="522" name="Google Shape;522;p72"/>
          <p:cNvPicPr preferRelativeResize="0"/>
          <p:nvPr/>
        </p:nvPicPr>
        <p:blipFill>
          <a:blip r:embed="rId3">
            <a:alphaModFix/>
          </a:blip>
          <a:stretch>
            <a:fillRect/>
          </a:stretch>
        </p:blipFill>
        <p:spPr>
          <a:xfrm>
            <a:off x="661475" y="2163775"/>
            <a:ext cx="2726100" cy="2062750"/>
          </a:xfrm>
          <a:prstGeom prst="rect">
            <a:avLst/>
          </a:prstGeom>
          <a:noFill/>
          <a:ln>
            <a:noFill/>
          </a:ln>
        </p:spPr>
      </p:pic>
      <p:pic>
        <p:nvPicPr>
          <p:cNvPr id="523" name="Google Shape;523;p72"/>
          <p:cNvPicPr preferRelativeResize="0"/>
          <p:nvPr/>
        </p:nvPicPr>
        <p:blipFill rotWithShape="1">
          <a:blip r:embed="rId4">
            <a:alphaModFix/>
          </a:blip>
          <a:srcRect t="17870" b="18556"/>
          <a:stretch/>
        </p:blipFill>
        <p:spPr>
          <a:xfrm>
            <a:off x="3825688" y="489300"/>
            <a:ext cx="4953000" cy="1524000"/>
          </a:xfrm>
          <a:prstGeom prst="rect">
            <a:avLst/>
          </a:prstGeom>
          <a:noFill/>
          <a:ln>
            <a:noFill/>
          </a:ln>
        </p:spPr>
      </p:pic>
      <p:pic>
        <p:nvPicPr>
          <p:cNvPr id="524" name="Google Shape;524;p72"/>
          <p:cNvPicPr preferRelativeResize="0"/>
          <p:nvPr/>
        </p:nvPicPr>
        <p:blipFill>
          <a:blip r:embed="rId5">
            <a:alphaModFix/>
          </a:blip>
          <a:stretch>
            <a:fillRect/>
          </a:stretch>
        </p:blipFill>
        <p:spPr>
          <a:xfrm>
            <a:off x="4132563" y="2571751"/>
            <a:ext cx="4339226" cy="1637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73"/>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Evidence for evolution</a:t>
            </a:r>
            <a:endParaRPr/>
          </a:p>
        </p:txBody>
      </p:sp>
      <p:sp>
        <p:nvSpPr>
          <p:cNvPr id="530" name="Google Shape;530;p73"/>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08750"/>
              </a:lnSpc>
              <a:spcBef>
                <a:spcPts val="0"/>
              </a:spcBef>
              <a:spcAft>
                <a:spcPts val="0"/>
              </a:spcAft>
              <a:buClr>
                <a:schemeClr val="dk1"/>
              </a:buClr>
              <a:buSzPts val="1600"/>
              <a:buNone/>
            </a:pPr>
            <a:endParaRPr/>
          </a:p>
        </p:txBody>
      </p:sp>
      <p:pic>
        <p:nvPicPr>
          <p:cNvPr id="531" name="Google Shape;531;p73"/>
          <p:cNvPicPr preferRelativeResize="0"/>
          <p:nvPr/>
        </p:nvPicPr>
        <p:blipFill rotWithShape="1">
          <a:blip r:embed="rId3">
            <a:alphaModFix/>
          </a:blip>
          <a:srcRect l="12561" t="8841" r="7527" b="9445"/>
          <a:stretch/>
        </p:blipFill>
        <p:spPr>
          <a:xfrm>
            <a:off x="1437275" y="1237200"/>
            <a:ext cx="3035325" cy="3225001"/>
          </a:xfrm>
          <a:prstGeom prst="rect">
            <a:avLst/>
          </a:prstGeom>
          <a:noFill/>
          <a:ln>
            <a:noFill/>
          </a:ln>
        </p:spPr>
      </p:pic>
      <p:pic>
        <p:nvPicPr>
          <p:cNvPr id="532" name="Google Shape;532;p73"/>
          <p:cNvPicPr preferRelativeResize="0"/>
          <p:nvPr/>
        </p:nvPicPr>
        <p:blipFill rotWithShape="1">
          <a:blip r:embed="rId4">
            <a:alphaModFix/>
          </a:blip>
          <a:srcRect l="29896" t="12335" r="28849" b="12948"/>
          <a:stretch/>
        </p:blipFill>
        <p:spPr>
          <a:xfrm>
            <a:off x="5565874" y="489300"/>
            <a:ext cx="1366626" cy="384312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7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38" name="Google Shape;538;p74"/>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39" name="Google Shape;539;p74"/>
          <p:cNvPicPr preferRelativeResize="0"/>
          <p:nvPr/>
        </p:nvPicPr>
        <p:blipFill>
          <a:blip r:embed="rId3">
            <a:alphaModFix/>
          </a:blip>
          <a:stretch>
            <a:fillRect/>
          </a:stretch>
        </p:blipFill>
        <p:spPr>
          <a:xfrm>
            <a:off x="713433" y="0"/>
            <a:ext cx="7717135" cy="51435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75"/>
          <p:cNvSpPr txBox="1">
            <a:spLocks noGrp="1"/>
          </p:cNvSpPr>
          <p:nvPr>
            <p:ph type="title"/>
          </p:nvPr>
        </p:nvSpPr>
        <p:spPr>
          <a:xfrm>
            <a:off x="661476" y="489300"/>
            <a:ext cx="7969800" cy="66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2"/>
              </a:buClr>
              <a:buSzPts val="3000"/>
              <a:buFont typeface="Calibri"/>
              <a:buNone/>
            </a:pPr>
            <a:r>
              <a:rPr lang="en-GB">
                <a:solidFill>
                  <a:schemeClr val="lt2"/>
                </a:solidFill>
              </a:rPr>
              <a:t>Evolution</a:t>
            </a:r>
            <a:endParaRPr>
              <a:solidFill>
                <a:schemeClr val="lt2"/>
              </a:solidFill>
            </a:endParaRPr>
          </a:p>
          <a:p>
            <a:pPr marL="0" lvl="0" indent="0" algn="l" rtl="0">
              <a:lnSpc>
                <a:spcPct val="86666"/>
              </a:lnSpc>
              <a:spcBef>
                <a:spcPts val="0"/>
              </a:spcBef>
              <a:spcAft>
                <a:spcPts val="0"/>
              </a:spcAft>
              <a:buClr>
                <a:srgbClr val="4C4184"/>
              </a:buClr>
              <a:buSzPts val="3000"/>
              <a:buFont typeface="Calibri"/>
              <a:buNone/>
            </a:pPr>
            <a:endParaRPr/>
          </a:p>
        </p:txBody>
      </p:sp>
      <p:sp>
        <p:nvSpPr>
          <p:cNvPr id="545" name="Google Shape;545;p75"/>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000" b="0"/>
              <a:t>‘We’re not the pinnacle of evolution. Instead, we are </a:t>
            </a:r>
            <a:r>
              <a:rPr lang="en-GB" sz="2000"/>
              <a:t>connected</a:t>
            </a:r>
            <a:r>
              <a:rPr lang="en-GB" sz="2000" b="0"/>
              <a:t> with all other species; part of the huge, copiously branching tree of life. As </a:t>
            </a:r>
            <a:r>
              <a:rPr lang="en-GB" sz="2000"/>
              <a:t>conscious</a:t>
            </a:r>
            <a:r>
              <a:rPr lang="en-GB" sz="2000" b="0"/>
              <a:t> beings, we must surely endeavour to look after each other – and the planet.’</a:t>
            </a:r>
            <a:endParaRPr sz="2000" b="0"/>
          </a:p>
          <a:p>
            <a:pPr marL="0" lvl="0" indent="0" algn="l" rtl="0">
              <a:lnSpc>
                <a:spcPct val="115000"/>
              </a:lnSpc>
              <a:spcBef>
                <a:spcPts val="0"/>
              </a:spcBef>
              <a:spcAft>
                <a:spcPts val="0"/>
              </a:spcAft>
              <a:buNone/>
            </a:pPr>
            <a:endParaRPr sz="2000" b="0"/>
          </a:p>
          <a:p>
            <a:pPr marL="0" lvl="0" indent="0" algn="r" rtl="0">
              <a:lnSpc>
                <a:spcPct val="115000"/>
              </a:lnSpc>
              <a:spcBef>
                <a:spcPts val="0"/>
              </a:spcBef>
              <a:spcAft>
                <a:spcPts val="0"/>
              </a:spcAft>
              <a:buNone/>
            </a:pPr>
            <a:r>
              <a:rPr lang="en-GB" sz="2000" b="0"/>
              <a:t>Alice Roberts, President of Humanists UK</a:t>
            </a:r>
            <a:endParaRPr sz="2000" b="0"/>
          </a:p>
          <a:p>
            <a:pPr marL="0" lvl="0" indent="0" algn="l" rtl="0">
              <a:lnSpc>
                <a:spcPct val="108750"/>
              </a:lnSpc>
              <a:spcBef>
                <a:spcPts val="0"/>
              </a:spcBef>
              <a:spcAft>
                <a:spcPts val="0"/>
              </a:spcAft>
              <a:buClr>
                <a:schemeClr val="dk1"/>
              </a:buClr>
              <a:buSzPts val="1600"/>
              <a:buNone/>
            </a:pPr>
            <a:endParaRPr/>
          </a:p>
        </p:txBody>
      </p:sp>
      <p:pic>
        <p:nvPicPr>
          <p:cNvPr id="546" name="Google Shape;546;p75"/>
          <p:cNvPicPr preferRelativeResize="0"/>
          <p:nvPr/>
        </p:nvPicPr>
        <p:blipFill rotWithShape="1">
          <a:blip r:embed="rId3">
            <a:alphaModFix/>
          </a:blip>
          <a:srcRect l="13011" r="13018"/>
          <a:stretch/>
        </p:blipFill>
        <p:spPr>
          <a:xfrm>
            <a:off x="7000925" y="1401775"/>
            <a:ext cx="1630350" cy="220399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76"/>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beings</a:t>
            </a:r>
            <a:endParaRPr/>
          </a:p>
        </p:txBody>
      </p:sp>
      <p:sp>
        <p:nvSpPr>
          <p:cNvPr id="552" name="Google Shape;552;p76"/>
          <p:cNvSpPr txBox="1">
            <a:spLocks noGrp="1"/>
          </p:cNvSpPr>
          <p:nvPr>
            <p:ph type="body" idx="1"/>
          </p:nvPr>
        </p:nvSpPr>
        <p:spPr>
          <a:xfrm>
            <a:off x="663575" y="1425900"/>
            <a:ext cx="36213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400" b="0">
                <a:solidFill>
                  <a:srgbClr val="000000"/>
                </a:solidFill>
              </a:rPr>
              <a:t>We are made from the same materials as everything else in the universe</a:t>
            </a:r>
            <a:endParaRPr sz="2400" b="0">
              <a:solidFill>
                <a:srgbClr val="000000"/>
              </a:solidFill>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53" name="Google Shape;553;p76"/>
          <p:cNvPicPr preferRelativeResize="0"/>
          <p:nvPr/>
        </p:nvPicPr>
        <p:blipFill rotWithShape="1">
          <a:blip r:embed="rId3">
            <a:alphaModFix/>
          </a:blip>
          <a:srcRect r="21011"/>
          <a:stretch/>
        </p:blipFill>
        <p:spPr>
          <a:xfrm>
            <a:off x="4666700" y="781875"/>
            <a:ext cx="3813726" cy="32214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77"/>
          <p:cNvSpPr txBox="1">
            <a:spLocks noGrp="1"/>
          </p:cNvSpPr>
          <p:nvPr>
            <p:ph type="title"/>
          </p:nvPr>
        </p:nvSpPr>
        <p:spPr>
          <a:xfrm>
            <a:off x="661469" y="489300"/>
            <a:ext cx="760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Humanists find wonder in the scientific story</a:t>
            </a:r>
            <a:endParaRPr/>
          </a:p>
        </p:txBody>
      </p:sp>
      <p:sp>
        <p:nvSpPr>
          <p:cNvPr id="559" name="Google Shape;559;p77"/>
          <p:cNvSpPr txBox="1">
            <a:spLocks noGrp="1"/>
          </p:cNvSpPr>
          <p:nvPr>
            <p:ph type="body" idx="1"/>
          </p:nvPr>
        </p:nvSpPr>
        <p:spPr>
          <a:xfrm>
            <a:off x="663575" y="1288325"/>
            <a:ext cx="5821800" cy="2985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400" b="0"/>
              <a:t>‘Learning about the nature of space and time or the structure of atoms fills me with </a:t>
            </a:r>
            <a:r>
              <a:rPr lang="en-GB" sz="1400"/>
              <a:t>awe and wonder</a:t>
            </a:r>
            <a:r>
              <a:rPr lang="en-GB" sz="1400" b="0"/>
              <a:t>. It makes me want to learn more.’</a:t>
            </a:r>
            <a:endParaRPr sz="1400" b="0"/>
          </a:p>
          <a:p>
            <a:pPr marL="457200" lvl="0" indent="0" algn="r" rtl="0">
              <a:lnSpc>
                <a:spcPct val="115000"/>
              </a:lnSpc>
              <a:spcBef>
                <a:spcPts val="0"/>
              </a:spcBef>
              <a:spcAft>
                <a:spcPts val="0"/>
              </a:spcAft>
              <a:buClr>
                <a:schemeClr val="dk1"/>
              </a:buClr>
              <a:buSzPts val="1100"/>
              <a:buFont typeface="Arial"/>
              <a:buNone/>
            </a:pPr>
            <a:r>
              <a:rPr lang="en-GB" sz="1400" b="0"/>
              <a:t>Jim al-Khalili, scientist and Vice-president of Humanists UK</a:t>
            </a:r>
            <a:endParaRPr sz="1400" b="0"/>
          </a:p>
          <a:p>
            <a:pPr marL="0" lvl="0" indent="0" algn="l" rtl="0">
              <a:lnSpc>
                <a:spcPct val="115000"/>
              </a:lnSpc>
              <a:spcBef>
                <a:spcPts val="0"/>
              </a:spcBef>
              <a:spcAft>
                <a:spcPts val="0"/>
              </a:spcAft>
              <a:buClr>
                <a:schemeClr val="dk1"/>
              </a:buClr>
              <a:buSzPts val="1100"/>
              <a:buFont typeface="Arial"/>
              <a:buNone/>
            </a:pPr>
            <a:endParaRPr sz="1400" b="0"/>
          </a:p>
          <a:p>
            <a:pPr marL="0" lvl="0" indent="0" algn="l" rtl="0">
              <a:lnSpc>
                <a:spcPct val="115000"/>
              </a:lnSpc>
              <a:spcBef>
                <a:spcPts val="0"/>
              </a:spcBef>
              <a:spcAft>
                <a:spcPts val="0"/>
              </a:spcAft>
              <a:buClr>
                <a:schemeClr val="dk1"/>
              </a:buClr>
              <a:buSzPts val="1100"/>
              <a:buFont typeface="Arial"/>
              <a:buNone/>
            </a:pPr>
            <a:r>
              <a:rPr lang="en-GB" sz="1400" b="0"/>
              <a:t>‘Our entire bodies and brains are made of a few dollars’ worth of common elements.... Assemble them all in the right proportion... and the result is our feeling, thinking, striving, imagining, creative selves. </a:t>
            </a:r>
            <a:r>
              <a:rPr lang="en-GB" sz="1400"/>
              <a:t>Such ordinary elements; such extraordinary results!</a:t>
            </a:r>
            <a:r>
              <a:rPr lang="en-GB" sz="1400" b="0"/>
              <a:t>’</a:t>
            </a:r>
            <a:endParaRPr sz="1400" b="0"/>
          </a:p>
          <a:p>
            <a:pPr marL="0" lvl="0" indent="0" algn="r" rtl="0">
              <a:lnSpc>
                <a:spcPct val="115000"/>
              </a:lnSpc>
              <a:spcBef>
                <a:spcPts val="0"/>
              </a:spcBef>
              <a:spcAft>
                <a:spcPts val="0"/>
              </a:spcAft>
              <a:buClr>
                <a:schemeClr val="dk1"/>
              </a:buClr>
              <a:buSzPts val="1100"/>
              <a:buFont typeface="Arial"/>
              <a:buNone/>
            </a:pPr>
            <a:r>
              <a:rPr lang="en-GB" sz="1400" b="0"/>
              <a:t>James Hemming, President of Humanists UK (1977-1980)</a:t>
            </a:r>
            <a:endParaRPr sz="1400" b="0"/>
          </a:p>
          <a:p>
            <a:pPr marL="0" lvl="0" indent="0" algn="r" rtl="0">
              <a:lnSpc>
                <a:spcPct val="115000"/>
              </a:lnSpc>
              <a:spcBef>
                <a:spcPts val="0"/>
              </a:spcBef>
              <a:spcAft>
                <a:spcPts val="0"/>
              </a:spcAft>
              <a:buClr>
                <a:schemeClr val="dk1"/>
              </a:buClr>
              <a:buSzPts val="1100"/>
              <a:buFont typeface="Arial"/>
              <a:buNone/>
            </a:pPr>
            <a:endParaRPr sz="1400" b="0"/>
          </a:p>
          <a:p>
            <a:pPr marL="0" lvl="0" indent="0" algn="l" rtl="0">
              <a:lnSpc>
                <a:spcPct val="115000"/>
              </a:lnSpc>
              <a:spcBef>
                <a:spcPts val="0"/>
              </a:spcBef>
              <a:spcAft>
                <a:spcPts val="0"/>
              </a:spcAft>
              <a:buClr>
                <a:schemeClr val="dk1"/>
              </a:buClr>
              <a:buSzPts val="1100"/>
              <a:buFont typeface="Arial"/>
              <a:buNone/>
            </a:pPr>
            <a:r>
              <a:rPr lang="en-GB" sz="1400" b="0"/>
              <a:t>‘The calcium in our teeth, the iron in our blood, the carbon in our apple pies were made in the interiors of collapsing stars. </a:t>
            </a:r>
            <a:r>
              <a:rPr lang="en-GB" sz="1400"/>
              <a:t>We are made of starstuff</a:t>
            </a:r>
            <a:r>
              <a:rPr lang="en-GB" sz="1400" b="0"/>
              <a:t>.’</a:t>
            </a:r>
            <a:endParaRPr sz="1400" b="0"/>
          </a:p>
          <a:p>
            <a:pPr marL="0" lvl="0" indent="0" algn="r" rtl="0">
              <a:lnSpc>
                <a:spcPct val="115000"/>
              </a:lnSpc>
              <a:spcBef>
                <a:spcPts val="0"/>
              </a:spcBef>
              <a:spcAft>
                <a:spcPts val="0"/>
              </a:spcAft>
              <a:buClr>
                <a:schemeClr val="dk1"/>
              </a:buClr>
              <a:buSzPts val="1100"/>
              <a:buFont typeface="Arial"/>
              <a:buNone/>
            </a:pPr>
            <a:r>
              <a:rPr lang="en-GB" sz="1400" b="0"/>
              <a:t>Carl Sagan, astronomer</a:t>
            </a:r>
            <a:endParaRPr sz="1400" b="0"/>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60" name="Google Shape;560;p77"/>
          <p:cNvPicPr preferRelativeResize="0"/>
          <p:nvPr/>
        </p:nvPicPr>
        <p:blipFill rotWithShape="1">
          <a:blip r:embed="rId3">
            <a:alphaModFix/>
          </a:blip>
          <a:srcRect l="10869" t="9818" r="12957" b="10747"/>
          <a:stretch/>
        </p:blipFill>
        <p:spPr>
          <a:xfrm>
            <a:off x="6617581" y="1288325"/>
            <a:ext cx="2491567" cy="298530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78"/>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66" name="Google Shape;566;p78"/>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67" name="Google Shape;567;p78"/>
          <p:cNvPicPr preferRelativeResize="0"/>
          <p:nvPr/>
        </p:nvPicPr>
        <p:blipFill>
          <a:blip r:embed="rId3">
            <a:alphaModFix/>
          </a:blip>
          <a:stretch>
            <a:fillRect/>
          </a:stretch>
        </p:blipFill>
        <p:spPr>
          <a:xfrm>
            <a:off x="707771" y="0"/>
            <a:ext cx="7728456" cy="51434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79"/>
          <p:cNvSpPr txBox="1">
            <a:spLocks noGrp="1"/>
          </p:cNvSpPr>
          <p:nvPr>
            <p:ph type="title"/>
          </p:nvPr>
        </p:nvSpPr>
        <p:spPr>
          <a:xfrm>
            <a:off x="661473" y="489300"/>
            <a:ext cx="49113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being: good and bad</a:t>
            </a:r>
            <a:endParaRPr/>
          </a:p>
        </p:txBody>
      </p:sp>
      <p:sp>
        <p:nvSpPr>
          <p:cNvPr id="573" name="Google Shape;573;p79"/>
          <p:cNvSpPr txBox="1">
            <a:spLocks noGrp="1"/>
          </p:cNvSpPr>
          <p:nvPr>
            <p:ph type="body" idx="1"/>
          </p:nvPr>
        </p:nvSpPr>
        <p:spPr>
          <a:xfrm>
            <a:off x="663575" y="1425900"/>
            <a:ext cx="7699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400" b="0">
                <a:solidFill>
                  <a:srgbClr val="000000"/>
                </a:solidFill>
              </a:rPr>
              <a:t>What is </a:t>
            </a:r>
            <a:r>
              <a:rPr lang="en-GB" sz="2400">
                <a:solidFill>
                  <a:srgbClr val="000000"/>
                </a:solidFill>
              </a:rPr>
              <a:t>positive</a:t>
            </a:r>
            <a:r>
              <a:rPr lang="en-GB" sz="2400" b="0">
                <a:solidFill>
                  <a:srgbClr val="000000"/>
                </a:solidFill>
              </a:rPr>
              <a:t> and </a:t>
            </a:r>
            <a:r>
              <a:rPr lang="en-GB" sz="2400">
                <a:solidFill>
                  <a:srgbClr val="000000"/>
                </a:solidFill>
              </a:rPr>
              <a:t>negative</a:t>
            </a:r>
            <a:r>
              <a:rPr lang="en-GB" sz="2400" b="0">
                <a:solidFill>
                  <a:srgbClr val="000000"/>
                </a:solidFill>
              </a:rPr>
              <a:t> about human beings?</a:t>
            </a:r>
            <a:endParaRPr sz="2400" b="0">
              <a:solidFill>
                <a:srgbClr val="000000"/>
              </a:solidFill>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15000"/>
              </a:lnSpc>
              <a:spcBef>
                <a:spcPts val="0"/>
              </a:spcBef>
              <a:spcAft>
                <a:spcPts val="0"/>
              </a:spcAft>
              <a:buNone/>
            </a:pPr>
            <a:r>
              <a:rPr lang="en-GB" sz="2400" b="0">
                <a:solidFill>
                  <a:srgbClr val="000000"/>
                </a:solidFill>
              </a:rPr>
              <a:t>What </a:t>
            </a:r>
            <a:r>
              <a:rPr lang="en-GB" sz="2400">
                <a:solidFill>
                  <a:srgbClr val="000000"/>
                </a:solidFill>
              </a:rPr>
              <a:t>positive</a:t>
            </a:r>
            <a:r>
              <a:rPr lang="en-GB" sz="2400" b="0">
                <a:solidFill>
                  <a:srgbClr val="000000"/>
                </a:solidFill>
              </a:rPr>
              <a:t> and </a:t>
            </a:r>
            <a:r>
              <a:rPr lang="en-GB" sz="2400">
                <a:solidFill>
                  <a:srgbClr val="000000"/>
                </a:solidFill>
              </a:rPr>
              <a:t>negative</a:t>
            </a:r>
            <a:r>
              <a:rPr lang="en-GB" sz="2400" b="0">
                <a:solidFill>
                  <a:srgbClr val="000000"/>
                </a:solidFill>
              </a:rPr>
              <a:t> things have human beings achieved?</a:t>
            </a:r>
            <a:endParaRPr sz="2400" b="0">
              <a:solidFill>
                <a:srgbClr val="000000"/>
              </a:solidFill>
            </a:endParaRPr>
          </a:p>
          <a:p>
            <a:pPr marL="0" lvl="0" indent="0" algn="l" rtl="0">
              <a:lnSpc>
                <a:spcPct val="115000"/>
              </a:lnSpc>
              <a:spcBef>
                <a:spcPts val="0"/>
              </a:spcBef>
              <a:spcAft>
                <a:spcPts val="0"/>
              </a:spcAft>
              <a:buNone/>
            </a:pPr>
            <a:endParaRPr sz="2400" b="0"/>
          </a:p>
          <a:p>
            <a:pPr marL="0" lvl="0" indent="0" algn="l" rtl="0">
              <a:lnSpc>
                <a:spcPct val="115000"/>
              </a:lnSpc>
              <a:spcBef>
                <a:spcPts val="0"/>
              </a:spcBef>
              <a:spcAft>
                <a:spcPts val="0"/>
              </a:spcAft>
              <a:buNone/>
            </a:pPr>
            <a:endParaRPr sz="2400" b="0"/>
          </a:p>
          <a:p>
            <a:pPr marL="0" lvl="0" indent="0" algn="l" rtl="0">
              <a:lnSpc>
                <a:spcPct val="115000"/>
              </a:lnSpc>
              <a:spcBef>
                <a:spcPts val="0"/>
              </a:spcBef>
              <a:spcAft>
                <a:spcPts val="0"/>
              </a:spcAft>
              <a:buClr>
                <a:schemeClr val="dk1"/>
              </a:buClr>
              <a:buSzPts val="1100"/>
              <a:buFont typeface="Arial"/>
              <a:buNone/>
            </a:pPr>
            <a:endParaRPr sz="2400" b="0"/>
          </a:p>
          <a:p>
            <a:pPr marL="0" lvl="0" indent="0" algn="l" rtl="0">
              <a:lnSpc>
                <a:spcPct val="108750"/>
              </a:lnSpc>
              <a:spcBef>
                <a:spcPts val="0"/>
              </a:spcBef>
              <a:spcAft>
                <a:spcPts val="0"/>
              </a:spcAft>
              <a:buClr>
                <a:schemeClr val="dk1"/>
              </a:buClr>
              <a:buSzPts val="16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80"/>
          <p:cNvSpPr txBox="1">
            <a:spLocks noGrp="1"/>
          </p:cNvSpPr>
          <p:nvPr>
            <p:ph type="title"/>
          </p:nvPr>
        </p:nvSpPr>
        <p:spPr>
          <a:xfrm>
            <a:off x="661469" y="489300"/>
            <a:ext cx="76938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humanist understanding of human beings</a:t>
            </a:r>
            <a:endParaRPr/>
          </a:p>
        </p:txBody>
      </p:sp>
      <p:sp>
        <p:nvSpPr>
          <p:cNvPr id="579" name="Google Shape;579;p80"/>
          <p:cNvSpPr txBox="1">
            <a:spLocks noGrp="1"/>
          </p:cNvSpPr>
          <p:nvPr>
            <p:ph type="body" idx="1"/>
          </p:nvPr>
        </p:nvSpPr>
        <p:spPr>
          <a:xfrm>
            <a:off x="663575" y="1425900"/>
            <a:ext cx="53772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Clr>
                <a:srgbClr val="000000"/>
              </a:buClr>
              <a:buSzPts val="2000"/>
              <a:buChar char="●"/>
            </a:pPr>
            <a:r>
              <a:rPr lang="en-GB" sz="2000" b="0">
                <a:solidFill>
                  <a:srgbClr val="000000"/>
                </a:solidFill>
              </a:rPr>
              <a:t>We have both </a:t>
            </a:r>
            <a:r>
              <a:rPr lang="en-GB" sz="2000">
                <a:solidFill>
                  <a:srgbClr val="000000"/>
                </a:solidFill>
              </a:rPr>
              <a:t>positive and negative capacities</a:t>
            </a:r>
            <a:endParaRPr sz="2000">
              <a:solidFill>
                <a:srgbClr val="000000"/>
              </a:solidFill>
            </a:endParaRPr>
          </a:p>
          <a:p>
            <a:pPr marL="457200" lvl="0" indent="-355600" algn="l" rtl="0">
              <a:lnSpc>
                <a:spcPct val="115000"/>
              </a:lnSpc>
              <a:spcBef>
                <a:spcPts val="0"/>
              </a:spcBef>
              <a:spcAft>
                <a:spcPts val="0"/>
              </a:spcAft>
              <a:buClr>
                <a:srgbClr val="000000"/>
              </a:buClr>
              <a:buSzPts val="2000"/>
              <a:buChar char="●"/>
            </a:pPr>
            <a:r>
              <a:rPr lang="en-GB" sz="2000" b="0">
                <a:solidFill>
                  <a:srgbClr val="000000"/>
                </a:solidFill>
              </a:rPr>
              <a:t>All these capacities are </a:t>
            </a:r>
            <a:r>
              <a:rPr lang="en-GB" sz="2000">
                <a:solidFill>
                  <a:srgbClr val="000000"/>
                </a:solidFill>
              </a:rPr>
              <a:t>natural</a:t>
            </a:r>
            <a:endParaRPr sz="2000">
              <a:solidFill>
                <a:srgbClr val="000000"/>
              </a:solidFill>
            </a:endParaRPr>
          </a:p>
          <a:p>
            <a:pPr marL="457200" lvl="0" indent="-355600" algn="l" rtl="0">
              <a:lnSpc>
                <a:spcPct val="115000"/>
              </a:lnSpc>
              <a:spcBef>
                <a:spcPts val="0"/>
              </a:spcBef>
              <a:spcAft>
                <a:spcPts val="0"/>
              </a:spcAft>
              <a:buClr>
                <a:srgbClr val="000000"/>
              </a:buClr>
              <a:buSzPts val="2000"/>
              <a:buChar char="●"/>
            </a:pPr>
            <a:r>
              <a:rPr lang="en-GB" sz="2000" b="0">
                <a:solidFill>
                  <a:srgbClr val="000000"/>
                </a:solidFill>
              </a:rPr>
              <a:t>We have a </a:t>
            </a:r>
            <a:r>
              <a:rPr lang="en-GB" sz="2000">
                <a:solidFill>
                  <a:srgbClr val="000000"/>
                </a:solidFill>
              </a:rPr>
              <a:t>responsibility</a:t>
            </a:r>
            <a:r>
              <a:rPr lang="en-GB" sz="2000" b="0">
                <a:solidFill>
                  <a:srgbClr val="000000"/>
                </a:solidFill>
              </a:rPr>
              <a:t> to think about how we can make the best use of our capacities</a:t>
            </a:r>
            <a:endParaRPr sz="2000" b="0">
              <a:solidFill>
                <a:srgbClr val="000000"/>
              </a:solidFill>
            </a:endParaRPr>
          </a:p>
          <a:p>
            <a:pPr marL="457200" lvl="0" indent="-355600" algn="l" rtl="0">
              <a:lnSpc>
                <a:spcPct val="115000"/>
              </a:lnSpc>
              <a:spcBef>
                <a:spcPts val="0"/>
              </a:spcBef>
              <a:spcAft>
                <a:spcPts val="0"/>
              </a:spcAft>
              <a:buClr>
                <a:srgbClr val="000000"/>
              </a:buClr>
              <a:buSzPts val="2000"/>
              <a:buChar char="●"/>
            </a:pPr>
            <a:r>
              <a:rPr lang="en-GB" sz="2000" b="0">
                <a:solidFill>
                  <a:srgbClr val="000000"/>
                </a:solidFill>
              </a:rPr>
              <a:t>We should make the most of our </a:t>
            </a:r>
            <a:r>
              <a:rPr lang="en-GB" sz="2000">
                <a:solidFill>
                  <a:srgbClr val="000000"/>
                </a:solidFill>
              </a:rPr>
              <a:t>potential</a:t>
            </a:r>
            <a:r>
              <a:rPr lang="en-GB" sz="2000" b="0">
                <a:solidFill>
                  <a:srgbClr val="000000"/>
                </a:solidFill>
              </a:rPr>
              <a:t> to try to make the world a better place</a:t>
            </a:r>
            <a:endParaRPr/>
          </a:p>
        </p:txBody>
      </p:sp>
      <p:pic>
        <p:nvPicPr>
          <p:cNvPr id="580" name="Google Shape;580;p80"/>
          <p:cNvPicPr preferRelativeResize="0"/>
          <p:nvPr/>
        </p:nvPicPr>
        <p:blipFill rotWithShape="1">
          <a:blip r:embed="rId3">
            <a:alphaModFix/>
          </a:blip>
          <a:srcRect l="20477" t="14342" r="19523" b="16734"/>
          <a:stretch/>
        </p:blipFill>
        <p:spPr>
          <a:xfrm>
            <a:off x="6079525" y="1218025"/>
            <a:ext cx="1200150" cy="1647825"/>
          </a:xfrm>
          <a:prstGeom prst="rect">
            <a:avLst/>
          </a:prstGeom>
          <a:noFill/>
          <a:ln>
            <a:noFill/>
          </a:ln>
        </p:spPr>
      </p:pic>
      <p:pic>
        <p:nvPicPr>
          <p:cNvPr id="581" name="Google Shape;581;p80"/>
          <p:cNvPicPr preferRelativeResize="0"/>
          <p:nvPr/>
        </p:nvPicPr>
        <p:blipFill rotWithShape="1">
          <a:blip r:embed="rId4">
            <a:alphaModFix/>
          </a:blip>
          <a:srcRect l="5640" t="9555" r="11281" b="5885"/>
          <a:stretch/>
        </p:blipFill>
        <p:spPr>
          <a:xfrm>
            <a:off x="4514025" y="3473006"/>
            <a:ext cx="1714500" cy="1217094"/>
          </a:xfrm>
          <a:prstGeom prst="rect">
            <a:avLst/>
          </a:prstGeom>
          <a:noFill/>
          <a:ln>
            <a:noFill/>
          </a:ln>
        </p:spPr>
      </p:pic>
      <p:pic>
        <p:nvPicPr>
          <p:cNvPr id="582" name="Google Shape;582;p80"/>
          <p:cNvPicPr preferRelativeResize="0"/>
          <p:nvPr/>
        </p:nvPicPr>
        <p:blipFill rotWithShape="1">
          <a:blip r:embed="rId5">
            <a:alphaModFix/>
          </a:blip>
          <a:srcRect l="16452" t="7248" r="13084" b="7969"/>
          <a:stretch/>
        </p:blipFill>
        <p:spPr>
          <a:xfrm>
            <a:off x="6349863" y="3121738"/>
            <a:ext cx="1076325" cy="1504950"/>
          </a:xfrm>
          <a:prstGeom prst="rect">
            <a:avLst/>
          </a:prstGeom>
          <a:noFill/>
          <a:ln>
            <a:noFill/>
          </a:ln>
        </p:spPr>
      </p:pic>
      <p:pic>
        <p:nvPicPr>
          <p:cNvPr id="583" name="Google Shape;583;p80"/>
          <p:cNvPicPr preferRelativeResize="0"/>
          <p:nvPr/>
        </p:nvPicPr>
        <p:blipFill rotWithShape="1">
          <a:blip r:embed="rId6">
            <a:alphaModFix/>
          </a:blip>
          <a:srcRect l="13476" t="11797" r="8264" b="12815"/>
          <a:stretch/>
        </p:blipFill>
        <p:spPr>
          <a:xfrm>
            <a:off x="7279675" y="1218025"/>
            <a:ext cx="1714500" cy="1400175"/>
          </a:xfrm>
          <a:prstGeom prst="rect">
            <a:avLst/>
          </a:prstGeom>
          <a:noFill/>
          <a:ln>
            <a:noFill/>
          </a:ln>
        </p:spPr>
      </p:pic>
      <p:pic>
        <p:nvPicPr>
          <p:cNvPr id="584" name="Google Shape;584;p80"/>
          <p:cNvPicPr preferRelativeResize="0"/>
          <p:nvPr/>
        </p:nvPicPr>
        <p:blipFill>
          <a:blip r:embed="rId7">
            <a:alphaModFix/>
          </a:blip>
          <a:stretch>
            <a:fillRect/>
          </a:stretch>
        </p:blipFill>
        <p:spPr>
          <a:xfrm>
            <a:off x="7735275" y="2874450"/>
            <a:ext cx="1258901" cy="13238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81"/>
          <p:cNvSpPr txBox="1">
            <a:spLocks noGrp="1"/>
          </p:cNvSpPr>
          <p:nvPr>
            <p:ph type="title"/>
          </p:nvPr>
        </p:nvSpPr>
        <p:spPr>
          <a:xfrm>
            <a:off x="661469" y="489300"/>
            <a:ext cx="76938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Our positive capacities</a:t>
            </a:r>
            <a:endParaRPr/>
          </a:p>
        </p:txBody>
      </p:sp>
      <p:sp>
        <p:nvSpPr>
          <p:cNvPr id="590" name="Google Shape;590;p81"/>
          <p:cNvSpPr txBox="1">
            <a:spLocks noGrp="1"/>
          </p:cNvSpPr>
          <p:nvPr>
            <p:ph type="body" idx="1"/>
          </p:nvPr>
        </p:nvSpPr>
        <p:spPr>
          <a:xfrm>
            <a:off x="663575" y="1425900"/>
            <a:ext cx="5399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a:t>We can ask and answer questions about the world.</a:t>
            </a:r>
            <a:endParaRPr b="0"/>
          </a:p>
          <a:p>
            <a:pPr marL="457200" lvl="0" indent="-330200" algn="l" rtl="0">
              <a:lnSpc>
                <a:spcPct val="115000"/>
              </a:lnSpc>
              <a:spcBef>
                <a:spcPts val="0"/>
              </a:spcBef>
              <a:spcAft>
                <a:spcPts val="0"/>
              </a:spcAft>
              <a:buSzPts val="1600"/>
              <a:buFont typeface="Calibri"/>
              <a:buAutoNum type="arabicParenR"/>
            </a:pPr>
            <a:r>
              <a:rPr lang="en-GB" b="0"/>
              <a:t>We can be creative and we can imagine how things could be different.</a:t>
            </a:r>
            <a:endParaRPr b="0"/>
          </a:p>
          <a:p>
            <a:pPr marL="457200" lvl="0" indent="-330200" algn="l" rtl="0">
              <a:lnSpc>
                <a:spcPct val="115000"/>
              </a:lnSpc>
              <a:spcBef>
                <a:spcPts val="0"/>
              </a:spcBef>
              <a:spcAft>
                <a:spcPts val="0"/>
              </a:spcAft>
              <a:buSzPts val="1600"/>
              <a:buFont typeface="Calibri"/>
              <a:buAutoNum type="arabicParenR"/>
            </a:pPr>
            <a:r>
              <a:rPr lang="en-GB" b="0"/>
              <a:t>We are capable of empathy, kindness, friendship, and love.</a:t>
            </a:r>
            <a:endParaRPr b="0"/>
          </a:p>
          <a:p>
            <a:pPr marL="457200" lvl="0" indent="-330200" algn="l" rtl="0">
              <a:lnSpc>
                <a:spcPct val="115000"/>
              </a:lnSpc>
              <a:spcBef>
                <a:spcPts val="0"/>
              </a:spcBef>
              <a:spcAft>
                <a:spcPts val="0"/>
              </a:spcAft>
              <a:buSzPts val="1600"/>
              <a:buFont typeface="Calibri"/>
              <a:buAutoNum type="arabicParenR"/>
            </a:pPr>
            <a:r>
              <a:rPr lang="en-GB" b="0"/>
              <a:t>We can use language to communicate with each other, and can share our ideas, knowledge, and experiences.</a:t>
            </a:r>
            <a:endParaRPr b="0"/>
          </a:p>
          <a:p>
            <a:pPr marL="457200" lvl="0" indent="-330200" algn="l" rtl="0">
              <a:lnSpc>
                <a:spcPct val="115000"/>
              </a:lnSpc>
              <a:spcBef>
                <a:spcPts val="0"/>
              </a:spcBef>
              <a:spcAft>
                <a:spcPts val="0"/>
              </a:spcAft>
              <a:buSzPts val="1600"/>
              <a:buFont typeface="Calibri"/>
              <a:buAutoNum type="arabicParenR"/>
            </a:pPr>
            <a:r>
              <a:rPr lang="en-GB" b="0"/>
              <a:t>We can plan for the future and reflect on our choices.</a:t>
            </a:r>
            <a:endParaRPr b="0"/>
          </a:p>
          <a:p>
            <a:pPr marL="457200" lvl="0" indent="-330200" algn="l" rtl="0">
              <a:lnSpc>
                <a:spcPct val="115000"/>
              </a:lnSpc>
              <a:spcBef>
                <a:spcPts val="0"/>
              </a:spcBef>
              <a:spcAft>
                <a:spcPts val="0"/>
              </a:spcAft>
              <a:buSzPts val="1600"/>
              <a:buFont typeface="Calibri"/>
              <a:buAutoNum type="arabicParenR"/>
            </a:pPr>
            <a:r>
              <a:rPr lang="en-GB" b="0"/>
              <a:t>We can be happy.</a:t>
            </a:r>
            <a:endParaRPr sz="2100"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Humanist believe all these have </a:t>
            </a:r>
            <a:r>
              <a:rPr lang="en-GB"/>
              <a:t>evolved naturally</a:t>
            </a:r>
            <a:endParaRPr/>
          </a:p>
          <a:p>
            <a:pPr marL="0" lvl="0" indent="0" algn="l" rtl="0">
              <a:lnSpc>
                <a:spcPct val="108750"/>
              </a:lnSpc>
              <a:spcBef>
                <a:spcPts val="0"/>
              </a:spcBef>
              <a:spcAft>
                <a:spcPts val="0"/>
              </a:spcAft>
              <a:buClr>
                <a:schemeClr val="dk1"/>
              </a:buClr>
              <a:buSzPts val="1600"/>
              <a:buNone/>
            </a:pPr>
            <a:endParaRPr/>
          </a:p>
        </p:txBody>
      </p:sp>
      <p:pic>
        <p:nvPicPr>
          <p:cNvPr id="591" name="Google Shape;591;p81"/>
          <p:cNvPicPr preferRelativeResize="0"/>
          <p:nvPr/>
        </p:nvPicPr>
        <p:blipFill rotWithShape="1">
          <a:blip r:embed="rId3">
            <a:alphaModFix/>
          </a:blip>
          <a:srcRect l="15117" t="9533" r="10299" b="15521"/>
          <a:stretch/>
        </p:blipFill>
        <p:spPr>
          <a:xfrm>
            <a:off x="6206563" y="1091663"/>
            <a:ext cx="2117900" cy="1604150"/>
          </a:xfrm>
          <a:prstGeom prst="rect">
            <a:avLst/>
          </a:prstGeom>
          <a:noFill/>
          <a:ln>
            <a:noFill/>
          </a:ln>
        </p:spPr>
      </p:pic>
      <p:pic>
        <p:nvPicPr>
          <p:cNvPr id="592" name="Google Shape;592;p81"/>
          <p:cNvPicPr preferRelativeResize="0"/>
          <p:nvPr/>
        </p:nvPicPr>
        <p:blipFill rotWithShape="1">
          <a:blip r:embed="rId4">
            <a:alphaModFix/>
          </a:blip>
          <a:srcRect l="18871" t="21609" r="17353" b="19701"/>
          <a:stretch/>
        </p:blipFill>
        <p:spPr>
          <a:xfrm>
            <a:off x="6430625" y="2959875"/>
            <a:ext cx="1669775" cy="1224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82"/>
          <p:cNvSpPr txBox="1">
            <a:spLocks noGrp="1"/>
          </p:cNvSpPr>
          <p:nvPr>
            <p:ph type="title"/>
          </p:nvPr>
        </p:nvSpPr>
        <p:spPr>
          <a:xfrm>
            <a:off x="661475" y="489300"/>
            <a:ext cx="4995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potential</a:t>
            </a:r>
            <a:endParaRPr/>
          </a:p>
        </p:txBody>
      </p:sp>
      <p:sp>
        <p:nvSpPr>
          <p:cNvPr id="598" name="Google Shape;598;p82"/>
          <p:cNvSpPr txBox="1">
            <a:spLocks noGrp="1"/>
          </p:cNvSpPr>
          <p:nvPr>
            <p:ph type="body" idx="1"/>
          </p:nvPr>
        </p:nvSpPr>
        <p:spPr>
          <a:xfrm>
            <a:off x="663575" y="1209250"/>
            <a:ext cx="5473800" cy="3064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2000" b="0">
                <a:highlight>
                  <a:srgbClr val="FFFFFF"/>
                </a:highlight>
              </a:rPr>
              <a:t>‘You are related to every other animal on the planet, but you are different from other animals. You don’t just move through your life with events happening to you. You experience those events. You can look back at them, think about them, and in your mind you give them meaning. You can look forward and think about your future. You can make plans. And you can choose to live this one life well.’</a:t>
            </a:r>
            <a:endParaRPr sz="2000" b="0">
              <a:highlight>
                <a:srgbClr val="FFFFFF"/>
              </a:highlight>
            </a:endParaRPr>
          </a:p>
          <a:p>
            <a:pPr marL="0" lvl="0" indent="0" algn="l" rtl="0">
              <a:lnSpc>
                <a:spcPct val="100000"/>
              </a:lnSpc>
              <a:spcBef>
                <a:spcPts val="0"/>
              </a:spcBef>
              <a:spcAft>
                <a:spcPts val="0"/>
              </a:spcAft>
              <a:buClr>
                <a:schemeClr val="dk1"/>
              </a:buClr>
              <a:buSzPts val="1100"/>
              <a:buFont typeface="Arial"/>
              <a:buNone/>
            </a:pPr>
            <a:endParaRPr sz="2000" b="0"/>
          </a:p>
          <a:p>
            <a:pPr marL="457200" lvl="0" indent="0" algn="r" rtl="0">
              <a:lnSpc>
                <a:spcPct val="100000"/>
              </a:lnSpc>
              <a:spcBef>
                <a:spcPts val="0"/>
              </a:spcBef>
              <a:spcAft>
                <a:spcPts val="0"/>
              </a:spcAft>
              <a:buClr>
                <a:schemeClr val="dk1"/>
              </a:buClr>
              <a:buSzPts val="1100"/>
              <a:buFont typeface="Arial"/>
              <a:buNone/>
            </a:pPr>
            <a:r>
              <a:rPr lang="en-GB" sz="2000"/>
              <a:t>from the Little Book of Humanism</a:t>
            </a:r>
            <a:endParaRPr sz="2000" b="0"/>
          </a:p>
          <a:p>
            <a:pPr marL="457200" lvl="0" indent="0" algn="r" rtl="0">
              <a:lnSpc>
                <a:spcPct val="115000"/>
              </a:lnSpc>
              <a:spcBef>
                <a:spcPts val="0"/>
              </a:spcBef>
              <a:spcAft>
                <a:spcPts val="0"/>
              </a:spcAft>
              <a:buNone/>
            </a:pPr>
            <a:endParaRPr sz="200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99" name="Google Shape;599;p82"/>
          <p:cNvPicPr preferRelativeResize="0"/>
          <p:nvPr/>
        </p:nvPicPr>
        <p:blipFill>
          <a:blip r:embed="rId3">
            <a:alphaModFix/>
          </a:blip>
          <a:stretch>
            <a:fillRect/>
          </a:stretch>
        </p:blipFill>
        <p:spPr>
          <a:xfrm>
            <a:off x="6289875" y="1494175"/>
            <a:ext cx="2420127" cy="242012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83"/>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beings</a:t>
            </a:r>
            <a:endParaRPr/>
          </a:p>
        </p:txBody>
      </p:sp>
      <p:sp>
        <p:nvSpPr>
          <p:cNvPr id="605" name="Google Shape;605;p83"/>
          <p:cNvSpPr txBox="1">
            <a:spLocks noGrp="1"/>
          </p:cNvSpPr>
          <p:nvPr>
            <p:ph type="body" idx="1"/>
          </p:nvPr>
        </p:nvSpPr>
        <p:spPr>
          <a:xfrm>
            <a:off x="663575" y="1425900"/>
            <a:ext cx="54210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b="0" dirty="0">
                <a:solidFill>
                  <a:srgbClr val="222222"/>
                </a:solidFill>
                <a:highlight>
                  <a:srgbClr val="FFFFFF"/>
                </a:highlight>
              </a:rPr>
              <a:t>Create an image of a human being that…</a:t>
            </a:r>
            <a:endParaRPr sz="2400" b="0" dirty="0">
              <a:solidFill>
                <a:srgbClr val="222222"/>
              </a:solidFill>
              <a:highlight>
                <a:srgbClr val="FFFFFF"/>
              </a:highlight>
            </a:endParaRPr>
          </a:p>
          <a:p>
            <a:pPr marL="0" lvl="0" indent="0" algn="l" rtl="0">
              <a:lnSpc>
                <a:spcPct val="100000"/>
              </a:lnSpc>
              <a:spcBef>
                <a:spcPts val="0"/>
              </a:spcBef>
              <a:spcAft>
                <a:spcPts val="0"/>
              </a:spcAft>
              <a:buNone/>
            </a:pPr>
            <a:endParaRPr sz="2400" b="0" dirty="0">
              <a:solidFill>
                <a:srgbClr val="222222"/>
              </a:solidFill>
              <a:highlight>
                <a:srgbClr val="FFFFFF"/>
              </a:highlight>
            </a:endParaRPr>
          </a:p>
          <a:p>
            <a:pPr marL="457200" lvl="0" indent="-381000" algn="l" rtl="0">
              <a:lnSpc>
                <a:spcPct val="100000"/>
              </a:lnSpc>
              <a:spcBef>
                <a:spcPts val="0"/>
              </a:spcBef>
              <a:spcAft>
                <a:spcPts val="0"/>
              </a:spcAft>
              <a:buClr>
                <a:srgbClr val="222222"/>
              </a:buClr>
              <a:buSzPts val="2400"/>
              <a:buAutoNum type="arabicParenR"/>
            </a:pPr>
            <a:r>
              <a:rPr lang="en-GB" sz="2400" b="0" dirty="0">
                <a:solidFill>
                  <a:srgbClr val="222222"/>
                </a:solidFill>
                <a:highlight>
                  <a:srgbClr val="FFFFFF"/>
                </a:highlight>
              </a:rPr>
              <a:t>Illustrates both sides of our nature (good and bad)</a:t>
            </a:r>
          </a:p>
          <a:p>
            <a:pPr marL="457200" lvl="0" indent="-381000" algn="l" rtl="0">
              <a:lnSpc>
                <a:spcPct val="100000"/>
              </a:lnSpc>
              <a:spcBef>
                <a:spcPts val="0"/>
              </a:spcBef>
              <a:spcAft>
                <a:spcPts val="0"/>
              </a:spcAft>
              <a:buClr>
                <a:srgbClr val="222222"/>
              </a:buClr>
              <a:buSzPts val="2400"/>
              <a:buAutoNum type="arabicParenR"/>
            </a:pPr>
            <a:endParaRPr lang="en-GB" sz="2400" b="0" dirty="0">
              <a:solidFill>
                <a:srgbClr val="222222"/>
              </a:solidFill>
              <a:highlight>
                <a:srgbClr val="FFFFFF"/>
              </a:highlight>
            </a:endParaRPr>
          </a:p>
          <a:p>
            <a:pPr marL="457200" lvl="0" indent="-381000" algn="l" rtl="0">
              <a:lnSpc>
                <a:spcPct val="100000"/>
              </a:lnSpc>
              <a:spcBef>
                <a:spcPts val="0"/>
              </a:spcBef>
              <a:spcAft>
                <a:spcPts val="0"/>
              </a:spcAft>
              <a:buClr>
                <a:srgbClr val="222222"/>
              </a:buClr>
              <a:buSzPts val="2400"/>
              <a:buAutoNum type="arabicParenR"/>
            </a:pPr>
            <a:r>
              <a:rPr lang="en-GB" sz="2400" b="0" dirty="0">
                <a:solidFill>
                  <a:srgbClr val="222222"/>
                </a:solidFill>
                <a:highlight>
                  <a:srgbClr val="FFFFFF"/>
                </a:highlight>
              </a:rPr>
              <a:t>Highlights the features a </a:t>
            </a:r>
            <a:r>
              <a:rPr lang="en-GB" sz="2400" dirty="0">
                <a:solidFill>
                  <a:srgbClr val="222222"/>
                </a:solidFill>
                <a:highlight>
                  <a:srgbClr val="FFFFFF"/>
                </a:highlight>
              </a:rPr>
              <a:t>humanist</a:t>
            </a:r>
            <a:r>
              <a:rPr lang="en-GB" sz="2400" b="0" dirty="0">
                <a:solidFill>
                  <a:srgbClr val="222222"/>
                </a:solidFill>
                <a:highlight>
                  <a:srgbClr val="FFFFFF"/>
                </a:highlight>
              </a:rPr>
              <a:t> might think we should celebrate and promote</a:t>
            </a:r>
            <a:endParaRPr sz="2400" b="0" dirty="0">
              <a:solidFill>
                <a:srgbClr val="222222"/>
              </a:solidFill>
              <a:highlight>
                <a:srgbClr val="FFFFFF"/>
              </a:highlight>
            </a:endParaRPr>
          </a:p>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pic>
        <p:nvPicPr>
          <p:cNvPr id="606" name="Google Shape;606;p83"/>
          <p:cNvPicPr preferRelativeResize="0"/>
          <p:nvPr/>
        </p:nvPicPr>
        <p:blipFill>
          <a:blip r:embed="rId3">
            <a:alphaModFix/>
          </a:blip>
          <a:stretch>
            <a:fillRect/>
          </a:stretch>
        </p:blipFill>
        <p:spPr>
          <a:xfrm>
            <a:off x="6198400" y="275975"/>
            <a:ext cx="2451800" cy="39016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84"/>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Charles Darwin</a:t>
            </a:r>
            <a:endParaRPr/>
          </a:p>
        </p:txBody>
      </p:sp>
      <p:sp>
        <p:nvSpPr>
          <p:cNvPr id="612" name="Google Shape;612;p84"/>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endParaRPr sz="2400" b="0">
              <a:solidFill>
                <a:srgbClr val="FF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613" name="Google Shape;613;p84"/>
          <p:cNvPicPr preferRelativeResize="0"/>
          <p:nvPr/>
        </p:nvPicPr>
        <p:blipFill rotWithShape="1">
          <a:blip r:embed="rId3">
            <a:alphaModFix/>
          </a:blip>
          <a:srcRect l="16537" t="5424" r="30897" b="36375"/>
          <a:stretch/>
        </p:blipFill>
        <p:spPr>
          <a:xfrm>
            <a:off x="4875175" y="919350"/>
            <a:ext cx="2403508" cy="3354150"/>
          </a:xfrm>
          <a:prstGeom prst="rect">
            <a:avLst/>
          </a:prstGeom>
          <a:noFill/>
          <a:ln>
            <a:noFill/>
          </a:ln>
        </p:spPr>
      </p:pic>
      <p:pic>
        <p:nvPicPr>
          <p:cNvPr id="614" name="Google Shape;614;p84"/>
          <p:cNvPicPr preferRelativeResize="0"/>
          <p:nvPr/>
        </p:nvPicPr>
        <p:blipFill rotWithShape="1">
          <a:blip r:embed="rId4">
            <a:alphaModFix/>
          </a:blip>
          <a:srcRect l="14270" t="13950" r="14661" b="14875"/>
          <a:stretch/>
        </p:blipFill>
        <p:spPr>
          <a:xfrm>
            <a:off x="1499175" y="919350"/>
            <a:ext cx="2741550" cy="3660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85"/>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Mortality</a:t>
            </a:r>
            <a:endParaRPr/>
          </a:p>
        </p:txBody>
      </p:sp>
      <p:sp>
        <p:nvSpPr>
          <p:cNvPr id="620" name="Google Shape;620;p85"/>
          <p:cNvSpPr txBox="1">
            <a:spLocks noGrp="1"/>
          </p:cNvSpPr>
          <p:nvPr>
            <p:ph type="body" idx="1"/>
          </p:nvPr>
        </p:nvSpPr>
        <p:spPr>
          <a:xfrm>
            <a:off x="663575" y="1425900"/>
            <a:ext cx="40410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b="0"/>
              <a:t>Humanists believe this is the </a:t>
            </a:r>
            <a:r>
              <a:rPr lang="en-GB" sz="2400"/>
              <a:t>one life</a:t>
            </a:r>
            <a:r>
              <a:rPr lang="en-GB" sz="2400" b="0"/>
              <a:t> we have.</a:t>
            </a:r>
            <a:endParaRPr sz="2400" b="0"/>
          </a:p>
          <a:p>
            <a:pPr marL="0" lvl="0" indent="0" algn="l" rtl="0">
              <a:lnSpc>
                <a:spcPct val="100000"/>
              </a:lnSpc>
              <a:spcBef>
                <a:spcPts val="0"/>
              </a:spcBef>
              <a:spcAft>
                <a:spcPts val="0"/>
              </a:spcAft>
              <a:buNone/>
            </a:pPr>
            <a:endParaRPr sz="2400" b="0"/>
          </a:p>
          <a:p>
            <a:pPr marL="0" lvl="0" indent="0" algn="l" rtl="0">
              <a:lnSpc>
                <a:spcPct val="100000"/>
              </a:lnSpc>
              <a:spcBef>
                <a:spcPts val="0"/>
              </a:spcBef>
              <a:spcAft>
                <a:spcPts val="0"/>
              </a:spcAft>
              <a:buNone/>
            </a:pPr>
            <a:r>
              <a:rPr lang="en-GB" sz="2400" b="0"/>
              <a:t>They see no good or persuasive reason or </a:t>
            </a:r>
            <a:r>
              <a:rPr lang="en-GB" sz="2400"/>
              <a:t>evidence</a:t>
            </a:r>
            <a:r>
              <a:rPr lang="en-GB" sz="2400" b="0"/>
              <a:t> to believe we live on after our physical death.</a:t>
            </a:r>
            <a:endParaRPr sz="2400" b="0"/>
          </a:p>
          <a:p>
            <a:pPr marL="0" lvl="0" indent="0" algn="l" rtl="0">
              <a:lnSpc>
                <a:spcPct val="100000"/>
              </a:lnSpc>
              <a:spcBef>
                <a:spcPts val="0"/>
              </a:spcBef>
              <a:spcAft>
                <a:spcPts val="0"/>
              </a:spcAft>
              <a:buNone/>
            </a:pPr>
            <a:endParaRPr sz="2400" b="0">
              <a:solidFill>
                <a:srgbClr val="FF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621" name="Google Shape;621;p85"/>
          <p:cNvPicPr preferRelativeResize="0"/>
          <p:nvPr/>
        </p:nvPicPr>
        <p:blipFill>
          <a:blip r:embed="rId3">
            <a:alphaModFix/>
          </a:blip>
          <a:stretch>
            <a:fillRect/>
          </a:stretch>
        </p:blipFill>
        <p:spPr>
          <a:xfrm>
            <a:off x="5245553" y="1469325"/>
            <a:ext cx="3234875" cy="213402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86"/>
          <p:cNvSpPr txBox="1">
            <a:spLocks noGrp="1"/>
          </p:cNvSpPr>
          <p:nvPr>
            <p:ph type="title"/>
          </p:nvPr>
        </p:nvSpPr>
        <p:spPr>
          <a:xfrm>
            <a:off x="661475" y="489300"/>
            <a:ext cx="65211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 beings: humanist responses</a:t>
            </a:r>
            <a:endParaRPr/>
          </a:p>
        </p:txBody>
      </p:sp>
      <p:sp>
        <p:nvSpPr>
          <p:cNvPr id="627" name="Google Shape;627;p86"/>
          <p:cNvSpPr txBox="1">
            <a:spLocks noGrp="1"/>
          </p:cNvSpPr>
          <p:nvPr>
            <p:ph type="body" idx="1"/>
          </p:nvPr>
        </p:nvSpPr>
        <p:spPr>
          <a:xfrm>
            <a:off x="663575" y="1425900"/>
            <a:ext cx="7078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dirty="0"/>
              <a:t>How might a humanist respond to these statements?</a:t>
            </a:r>
            <a:endParaRPr dirty="0"/>
          </a:p>
          <a:p>
            <a:pPr marL="0" lvl="0" indent="0" algn="l" rtl="0">
              <a:lnSpc>
                <a:spcPct val="115000"/>
              </a:lnSpc>
              <a:spcBef>
                <a:spcPts val="0"/>
              </a:spcBef>
              <a:spcAft>
                <a:spcPts val="0"/>
              </a:spcAft>
              <a:buClr>
                <a:schemeClr val="dk1"/>
              </a:buClr>
              <a:buSzPts val="1100"/>
              <a:buFont typeface="Arial"/>
              <a:buNone/>
            </a:pPr>
            <a:endParaRPr b="0" dirty="0"/>
          </a:p>
          <a:p>
            <a:pPr marL="457200" lvl="0" indent="-330200" algn="l" rtl="0">
              <a:lnSpc>
                <a:spcPct val="115000"/>
              </a:lnSpc>
              <a:spcBef>
                <a:spcPts val="0"/>
              </a:spcBef>
              <a:spcAft>
                <a:spcPts val="0"/>
              </a:spcAft>
              <a:buSzPts val="1600"/>
              <a:buFont typeface="Calibri"/>
              <a:buAutoNum type="arabicParenR"/>
            </a:pPr>
            <a:r>
              <a:rPr lang="en-GB" b="0" dirty="0"/>
              <a:t>Human beings can do so many amazing things that we must have been created with a special purpose.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Science hasn’t answered all our questions about where we come from, so we need to turn to religion to explain our origins.</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 beings are nothing but trouble. We have only made things worse and will continue to do so in the future.</a:t>
            </a:r>
            <a:endParaRPr b="0" dirty="0"/>
          </a:p>
          <a:p>
            <a:pPr marL="0" lvl="0" indent="0" algn="l" rtl="0">
              <a:lnSpc>
                <a:spcPct val="100000"/>
              </a:lnSpc>
              <a:spcBef>
                <a:spcPts val="0"/>
              </a:spcBef>
              <a:spcAft>
                <a:spcPts val="0"/>
              </a:spcAft>
              <a:buNone/>
            </a:pPr>
            <a:endParaRPr sz="2400" b="0" dirty="0">
              <a:solidFill>
                <a:srgbClr val="000000"/>
              </a:solidFill>
              <a:highlight>
                <a:srgbClr val="FFFFFF"/>
              </a:highlight>
            </a:endParaRPr>
          </a:p>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87"/>
          <p:cNvSpPr txBox="1">
            <a:spLocks noGrp="1"/>
          </p:cNvSpPr>
          <p:nvPr>
            <p:ph type="title"/>
          </p:nvPr>
        </p:nvSpPr>
        <p:spPr>
          <a:xfrm>
            <a:off x="661475" y="489300"/>
            <a:ext cx="8276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understanding of human beings</a:t>
            </a:r>
            <a:endParaRPr/>
          </a:p>
        </p:txBody>
      </p:sp>
      <p:sp>
        <p:nvSpPr>
          <p:cNvPr id="633" name="Google Shape;633;p87"/>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Clr>
                <a:srgbClr val="000000"/>
              </a:buClr>
              <a:buSzPts val="2200"/>
              <a:buAutoNum type="arabicParenR"/>
            </a:pPr>
            <a:r>
              <a:rPr lang="en-GB" sz="2200" b="0" dirty="0">
                <a:solidFill>
                  <a:srgbClr val="000000"/>
                </a:solidFill>
              </a:rPr>
              <a:t>Science can give us </a:t>
            </a:r>
            <a:r>
              <a:rPr lang="en-GB" sz="2200" dirty="0">
                <a:solidFill>
                  <a:srgbClr val="000000"/>
                </a:solidFill>
              </a:rPr>
              <a:t>natural explanations </a:t>
            </a:r>
            <a:r>
              <a:rPr lang="en-GB" sz="2200" b="0" dirty="0">
                <a:solidFill>
                  <a:srgbClr val="000000"/>
                </a:solidFill>
              </a:rPr>
              <a:t>for our origins</a:t>
            </a:r>
          </a:p>
          <a:p>
            <a:pPr marL="457200" lvl="0" indent="-368300" algn="l" rtl="0">
              <a:lnSpc>
                <a:spcPct val="115000"/>
              </a:lnSpc>
              <a:spcBef>
                <a:spcPts val="0"/>
              </a:spcBef>
              <a:spcAft>
                <a:spcPts val="0"/>
              </a:spcAft>
              <a:buClr>
                <a:srgbClr val="000000"/>
              </a:buClr>
              <a:buSzPts val="2200"/>
              <a:buAutoNum type="arabicParenR"/>
            </a:pPr>
            <a:endParaRPr lang="en-GB" sz="2200" dirty="0">
              <a:solidFill>
                <a:srgbClr val="000000"/>
              </a:solidFill>
            </a:endParaRPr>
          </a:p>
          <a:p>
            <a:pPr marL="457200" lvl="0" indent="-368300" algn="l" rtl="0">
              <a:lnSpc>
                <a:spcPct val="115000"/>
              </a:lnSpc>
              <a:spcBef>
                <a:spcPts val="0"/>
              </a:spcBef>
              <a:spcAft>
                <a:spcPts val="0"/>
              </a:spcAft>
              <a:buClr>
                <a:srgbClr val="000000"/>
              </a:buClr>
              <a:buSzPts val="2200"/>
              <a:buAutoNum type="arabicParenR"/>
            </a:pPr>
            <a:r>
              <a:rPr lang="en-GB" sz="2200" b="0" dirty="0">
                <a:solidFill>
                  <a:srgbClr val="000000"/>
                </a:solidFill>
              </a:rPr>
              <a:t>Human beings evolved </a:t>
            </a:r>
            <a:r>
              <a:rPr lang="en-GB" sz="2200" dirty="0">
                <a:solidFill>
                  <a:srgbClr val="000000"/>
                </a:solidFill>
              </a:rPr>
              <a:t>positive and negative qualities</a:t>
            </a:r>
          </a:p>
          <a:p>
            <a:pPr marL="457200" lvl="0" indent="-368300" algn="l" rtl="0">
              <a:lnSpc>
                <a:spcPct val="115000"/>
              </a:lnSpc>
              <a:spcBef>
                <a:spcPts val="0"/>
              </a:spcBef>
              <a:spcAft>
                <a:spcPts val="0"/>
              </a:spcAft>
              <a:buClr>
                <a:srgbClr val="000000"/>
              </a:buClr>
              <a:buSzPts val="2200"/>
              <a:buAutoNum type="arabicParenR"/>
            </a:pPr>
            <a:endParaRPr lang="en-GB" sz="2200" dirty="0">
              <a:solidFill>
                <a:srgbClr val="000000"/>
              </a:solidFill>
            </a:endParaRPr>
          </a:p>
          <a:p>
            <a:pPr marL="457200" lvl="0" indent="-368300" algn="l" rtl="0">
              <a:lnSpc>
                <a:spcPct val="115000"/>
              </a:lnSpc>
              <a:spcBef>
                <a:spcPts val="0"/>
              </a:spcBef>
              <a:spcAft>
                <a:spcPts val="0"/>
              </a:spcAft>
              <a:buClr>
                <a:srgbClr val="000000"/>
              </a:buClr>
              <a:buSzPts val="2200"/>
              <a:buAutoNum type="arabicParenR"/>
            </a:pPr>
            <a:r>
              <a:rPr lang="en-GB" sz="2200" b="0" dirty="0">
                <a:solidFill>
                  <a:srgbClr val="000000"/>
                </a:solidFill>
              </a:rPr>
              <a:t>Human beings can help to </a:t>
            </a:r>
            <a:r>
              <a:rPr lang="en-GB" sz="2200" dirty="0">
                <a:solidFill>
                  <a:srgbClr val="000000"/>
                </a:solidFill>
              </a:rPr>
              <a:t>make the world a better place</a:t>
            </a:r>
            <a:endParaRPr sz="1400" dirty="0"/>
          </a:p>
        </p:txBody>
      </p:sp>
      <p:pic>
        <p:nvPicPr>
          <p:cNvPr id="634" name="Google Shape;634;p87"/>
          <p:cNvPicPr preferRelativeResize="0"/>
          <p:nvPr/>
        </p:nvPicPr>
        <p:blipFill>
          <a:blip r:embed="rId3">
            <a:alphaModFix/>
          </a:blip>
          <a:stretch>
            <a:fillRect/>
          </a:stretch>
        </p:blipFill>
        <p:spPr>
          <a:xfrm>
            <a:off x="6776325" y="1311300"/>
            <a:ext cx="1704100" cy="27049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88"/>
          <p:cNvSpPr txBox="1">
            <a:spLocks noGrp="1"/>
          </p:cNvSpPr>
          <p:nvPr>
            <p:ph type="title"/>
          </p:nvPr>
        </p:nvSpPr>
        <p:spPr>
          <a:xfrm>
            <a:off x="663575" y="1330191"/>
            <a:ext cx="7816800" cy="762000"/>
          </a:xfrm>
          <a:prstGeom prst="rect">
            <a:avLst/>
          </a:prstGeom>
          <a:noFill/>
          <a:ln>
            <a:noFill/>
          </a:ln>
        </p:spPr>
        <p:txBody>
          <a:bodyPr spcFirstLastPara="1" wrap="square" lIns="0" tIns="0" rIns="0" bIns="0" anchor="b" anchorCtr="0">
            <a:noAutofit/>
          </a:bodyPr>
          <a:lstStyle/>
          <a:p>
            <a:pPr marL="0" lvl="0" indent="0" algn="ctr" rtl="0">
              <a:lnSpc>
                <a:spcPct val="100000"/>
              </a:lnSpc>
              <a:spcBef>
                <a:spcPts val="0"/>
              </a:spcBef>
              <a:spcAft>
                <a:spcPts val="0"/>
              </a:spcAft>
              <a:buClr>
                <a:schemeClr val="lt2"/>
              </a:buClr>
              <a:buSzPts val="2900"/>
              <a:buFont typeface="Calibri"/>
              <a:buNone/>
            </a:pPr>
            <a:r>
              <a:rPr lang="en-GB" dirty="0"/>
              <a:t>Additional quotes</a:t>
            </a:r>
            <a:endParaRPr dirty="0"/>
          </a:p>
        </p:txBody>
      </p:sp>
      <p:sp>
        <p:nvSpPr>
          <p:cNvPr id="640" name="Google Shape;640;p88"/>
          <p:cNvSpPr txBox="1">
            <a:spLocks noGrp="1"/>
          </p:cNvSpPr>
          <p:nvPr>
            <p:ph type="body" idx="1"/>
          </p:nvPr>
        </p:nvSpPr>
        <p:spPr>
          <a:xfrm>
            <a:off x="663574" y="2192735"/>
            <a:ext cx="7816800" cy="6798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2"/>
              </a:buClr>
              <a:buSzPts val="160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89"/>
          <p:cNvSpPr txBox="1">
            <a:spLocks noGrp="1"/>
          </p:cNvSpPr>
          <p:nvPr>
            <p:ph type="title"/>
          </p:nvPr>
        </p:nvSpPr>
        <p:spPr>
          <a:xfrm>
            <a:off x="661476" y="489300"/>
            <a:ext cx="7969800" cy="66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2"/>
              </a:buClr>
              <a:buSzPts val="3000"/>
              <a:buFont typeface="Calibri"/>
              <a:buNone/>
            </a:pPr>
            <a:r>
              <a:rPr lang="en-GB">
                <a:solidFill>
                  <a:schemeClr val="lt2"/>
                </a:solidFill>
              </a:rPr>
              <a:t>A humanist understanding of human beings</a:t>
            </a:r>
            <a:endParaRPr>
              <a:solidFill>
                <a:schemeClr val="lt2"/>
              </a:solidFill>
            </a:endParaRPr>
          </a:p>
          <a:p>
            <a:pPr marL="0" lvl="0" indent="0" algn="l" rtl="0">
              <a:lnSpc>
                <a:spcPct val="86666"/>
              </a:lnSpc>
              <a:spcBef>
                <a:spcPts val="0"/>
              </a:spcBef>
              <a:spcAft>
                <a:spcPts val="0"/>
              </a:spcAft>
              <a:buClr>
                <a:srgbClr val="4C4184"/>
              </a:buClr>
              <a:buSzPts val="3000"/>
              <a:buFont typeface="Calibri"/>
              <a:buNone/>
            </a:pPr>
            <a:endParaRPr/>
          </a:p>
        </p:txBody>
      </p:sp>
      <p:sp>
        <p:nvSpPr>
          <p:cNvPr id="646" name="Google Shape;646;p89"/>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‘We, as humans, have the </a:t>
            </a:r>
            <a:r>
              <a:rPr lang="en-GB" sz="1800"/>
              <a:t>power</a:t>
            </a:r>
            <a:r>
              <a:rPr lang="en-GB" sz="1800" b="0"/>
              <a:t> to make good choices, to lead a good life, to create a better society – and look after our planet, too. Humanists think that hope for a better future lies with the choices we make, and that our own </a:t>
            </a:r>
            <a:r>
              <a:rPr lang="en-GB" sz="1800"/>
              <a:t>human</a:t>
            </a:r>
            <a:r>
              <a:rPr lang="en-GB" sz="1800" b="0"/>
              <a:t> </a:t>
            </a:r>
            <a:r>
              <a:rPr lang="en-GB" sz="1800"/>
              <a:t>capacities</a:t>
            </a:r>
            <a:r>
              <a:rPr lang="en-GB" sz="1800" b="0"/>
              <a:t> for reason, love and empathy and moral sense can make us better people.’</a:t>
            </a:r>
            <a:endParaRPr sz="1800" b="0"/>
          </a:p>
          <a:p>
            <a:pPr marL="0" lvl="0" indent="0" algn="l" rtl="0">
              <a:lnSpc>
                <a:spcPct val="115000"/>
              </a:lnSpc>
              <a:spcBef>
                <a:spcPts val="0"/>
              </a:spcBef>
              <a:spcAft>
                <a:spcPts val="0"/>
              </a:spcAft>
              <a:buNone/>
            </a:pPr>
            <a:endParaRPr sz="1800" b="0"/>
          </a:p>
          <a:p>
            <a:pPr marL="0" lvl="0" indent="0" algn="r" rtl="0">
              <a:lnSpc>
                <a:spcPct val="115000"/>
              </a:lnSpc>
              <a:spcBef>
                <a:spcPts val="0"/>
              </a:spcBef>
              <a:spcAft>
                <a:spcPts val="0"/>
              </a:spcAft>
              <a:buNone/>
            </a:pPr>
            <a:r>
              <a:rPr lang="en-GB" sz="1800" b="0"/>
              <a:t>Alice Roberts, President of Humanists UK</a:t>
            </a:r>
            <a:endParaRPr sz="1100" b="0"/>
          </a:p>
          <a:p>
            <a:pPr marL="0" lvl="0" indent="0" algn="l" rtl="0">
              <a:lnSpc>
                <a:spcPct val="108750"/>
              </a:lnSpc>
              <a:spcBef>
                <a:spcPts val="0"/>
              </a:spcBef>
              <a:spcAft>
                <a:spcPts val="0"/>
              </a:spcAft>
              <a:buClr>
                <a:schemeClr val="dk1"/>
              </a:buClr>
              <a:buSzPts val="1600"/>
              <a:buNone/>
            </a:pPr>
            <a:endParaRPr/>
          </a:p>
        </p:txBody>
      </p:sp>
      <p:pic>
        <p:nvPicPr>
          <p:cNvPr id="647" name="Google Shape;647;p89"/>
          <p:cNvPicPr preferRelativeResize="0"/>
          <p:nvPr/>
        </p:nvPicPr>
        <p:blipFill rotWithShape="1">
          <a:blip r:embed="rId3">
            <a:alphaModFix/>
          </a:blip>
          <a:srcRect l="13011" r="13018"/>
          <a:stretch/>
        </p:blipFill>
        <p:spPr>
          <a:xfrm>
            <a:off x="7000925" y="1401775"/>
            <a:ext cx="1630350" cy="220399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90"/>
          <p:cNvSpPr txBox="1">
            <a:spLocks noGrp="1"/>
          </p:cNvSpPr>
          <p:nvPr>
            <p:ph type="title"/>
          </p:nvPr>
        </p:nvSpPr>
        <p:spPr>
          <a:xfrm>
            <a:off x="661476" y="489300"/>
            <a:ext cx="7969800" cy="66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2"/>
              </a:buClr>
              <a:buSzPts val="3000"/>
              <a:buFont typeface="Calibri"/>
              <a:buNone/>
            </a:pPr>
            <a:r>
              <a:rPr lang="en-GB">
                <a:solidFill>
                  <a:schemeClr val="lt2"/>
                </a:solidFill>
              </a:rPr>
              <a:t>A humanist understanding of human beings</a:t>
            </a:r>
            <a:endParaRPr>
              <a:solidFill>
                <a:schemeClr val="lt2"/>
              </a:solidFill>
            </a:endParaRPr>
          </a:p>
          <a:p>
            <a:pPr marL="0" lvl="0" indent="0" algn="l" rtl="0">
              <a:lnSpc>
                <a:spcPct val="86666"/>
              </a:lnSpc>
              <a:spcBef>
                <a:spcPts val="0"/>
              </a:spcBef>
              <a:spcAft>
                <a:spcPts val="0"/>
              </a:spcAft>
              <a:buClr>
                <a:srgbClr val="4C4184"/>
              </a:buClr>
              <a:buSzPts val="3000"/>
              <a:buFont typeface="Calibri"/>
              <a:buNone/>
            </a:pPr>
            <a:endParaRPr/>
          </a:p>
        </p:txBody>
      </p:sp>
      <p:sp>
        <p:nvSpPr>
          <p:cNvPr id="653" name="Google Shape;653;p90"/>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400" b="0">
                <a:highlight>
                  <a:srgbClr val="FFFFFF"/>
                </a:highlight>
              </a:rPr>
              <a:t>‘We do have </a:t>
            </a:r>
            <a:r>
              <a:rPr lang="en-GB" sz="1400">
                <a:highlight>
                  <a:srgbClr val="FFFFFF"/>
                </a:highlight>
              </a:rPr>
              <a:t>special abilities</a:t>
            </a:r>
            <a:r>
              <a:rPr lang="en-GB" sz="1400" b="0">
                <a:highlight>
                  <a:srgbClr val="FFFFFF"/>
                </a:highlight>
              </a:rPr>
              <a:t> that mean we have the power not only to understand but to transform the world around us. We can manipulate our environment in ways and to a degree that no other animal can or has been able to do. We have the capacity to make tools and machines that help us to obtain food, to travel vast distances, and to survive harsh environments. We have developed the ability to combat disease and to produce amazing architecture as well as great art and music. We are capable of all these things – but also of searing acts of destruction that place us and millions of other species at risk. Our </a:t>
            </a:r>
            <a:r>
              <a:rPr lang="en-GB" sz="1400">
                <a:highlight>
                  <a:srgbClr val="FFFFFF"/>
                </a:highlight>
              </a:rPr>
              <a:t>conscious</a:t>
            </a:r>
            <a:r>
              <a:rPr lang="en-GB" sz="1400" b="0">
                <a:highlight>
                  <a:srgbClr val="FFFFFF"/>
                </a:highlight>
              </a:rPr>
              <a:t> appreciation of who we are and where we’ve come from brings with it a huge </a:t>
            </a:r>
            <a:r>
              <a:rPr lang="en-GB" sz="1400">
                <a:highlight>
                  <a:srgbClr val="FFFFFF"/>
                </a:highlight>
              </a:rPr>
              <a:t>responsibility</a:t>
            </a:r>
            <a:r>
              <a:rPr lang="en-GB" sz="1400" b="0">
                <a:highlight>
                  <a:srgbClr val="FFFFFF"/>
                </a:highlight>
              </a:rPr>
              <a:t>. We are not just like every other animal: we are both incredibly powerful and aware of our impact.’</a:t>
            </a:r>
            <a:endParaRPr sz="1400" b="0"/>
          </a:p>
          <a:p>
            <a:pPr marL="0" lvl="0" indent="0" algn="r" rtl="0">
              <a:lnSpc>
                <a:spcPct val="115000"/>
              </a:lnSpc>
              <a:spcBef>
                <a:spcPts val="0"/>
              </a:spcBef>
              <a:spcAft>
                <a:spcPts val="0"/>
              </a:spcAft>
              <a:buNone/>
            </a:pPr>
            <a:r>
              <a:rPr lang="en-GB" sz="1400" b="0"/>
              <a:t>Alice Roberts, President of Humanists UK</a:t>
            </a:r>
            <a:endParaRPr sz="1400" b="0"/>
          </a:p>
          <a:p>
            <a:pPr marL="0" lvl="0" indent="0" algn="l" rtl="0">
              <a:lnSpc>
                <a:spcPct val="108750"/>
              </a:lnSpc>
              <a:spcBef>
                <a:spcPts val="0"/>
              </a:spcBef>
              <a:spcAft>
                <a:spcPts val="0"/>
              </a:spcAft>
              <a:buClr>
                <a:schemeClr val="dk1"/>
              </a:buClr>
              <a:buSzPts val="1600"/>
              <a:buNone/>
            </a:pPr>
            <a:endParaRPr/>
          </a:p>
        </p:txBody>
      </p:sp>
      <p:pic>
        <p:nvPicPr>
          <p:cNvPr id="654" name="Google Shape;654;p90"/>
          <p:cNvPicPr preferRelativeResize="0"/>
          <p:nvPr/>
        </p:nvPicPr>
        <p:blipFill rotWithShape="1">
          <a:blip r:embed="rId3">
            <a:alphaModFix/>
          </a:blip>
          <a:srcRect l="13011" r="13018"/>
          <a:stretch/>
        </p:blipFill>
        <p:spPr>
          <a:xfrm>
            <a:off x="7000925" y="1401775"/>
            <a:ext cx="1630350" cy="220399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91"/>
          <p:cNvSpPr txBox="1">
            <a:spLocks noGrp="1"/>
          </p:cNvSpPr>
          <p:nvPr>
            <p:ph type="title"/>
          </p:nvPr>
        </p:nvSpPr>
        <p:spPr>
          <a:xfrm>
            <a:off x="661476" y="489300"/>
            <a:ext cx="7969800" cy="66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2"/>
              </a:buClr>
              <a:buSzPts val="3000"/>
              <a:buFont typeface="Calibri"/>
              <a:buNone/>
            </a:pPr>
            <a:r>
              <a:rPr lang="en-GB">
                <a:solidFill>
                  <a:schemeClr val="lt2"/>
                </a:solidFill>
              </a:rPr>
              <a:t>A humanist understanding of human beings</a:t>
            </a:r>
            <a:endParaRPr>
              <a:solidFill>
                <a:schemeClr val="lt2"/>
              </a:solidFill>
            </a:endParaRPr>
          </a:p>
          <a:p>
            <a:pPr marL="0" lvl="0" indent="0" algn="l" rtl="0">
              <a:lnSpc>
                <a:spcPct val="86666"/>
              </a:lnSpc>
              <a:spcBef>
                <a:spcPts val="0"/>
              </a:spcBef>
              <a:spcAft>
                <a:spcPts val="0"/>
              </a:spcAft>
              <a:buClr>
                <a:srgbClr val="4C4184"/>
              </a:buClr>
              <a:buSzPts val="3000"/>
              <a:buFont typeface="Calibri"/>
              <a:buNone/>
            </a:pPr>
            <a:endParaRPr/>
          </a:p>
        </p:txBody>
      </p:sp>
      <p:sp>
        <p:nvSpPr>
          <p:cNvPr id="660" name="Google Shape;660;p91"/>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sz="1800" b="0"/>
              <a:t>‘Although denying that we have a special position in the natural world might seem becomingly modest in the eye of eternity, it might also be used as an excuse for evading our responsibilities. The fact is that no species has ever had such wholesale control over everything on earth, living or dead, as we now have. That lays upon us, whether we like it or not, an awesome </a:t>
            </a:r>
            <a:r>
              <a:rPr lang="en-GB" sz="1800"/>
              <a:t>responsibility</a:t>
            </a:r>
            <a:r>
              <a:rPr lang="en-GB" sz="1800" b="0"/>
              <a:t>. In our hands now lies not only our own future, but that of all other living creatures with whom we share the earth.’</a:t>
            </a:r>
            <a:endParaRPr sz="1800" b="0"/>
          </a:p>
          <a:p>
            <a:pPr marL="0" lvl="0" indent="0" algn="r" rtl="0">
              <a:lnSpc>
                <a:spcPct val="115000"/>
              </a:lnSpc>
              <a:spcBef>
                <a:spcPts val="0"/>
              </a:spcBef>
              <a:spcAft>
                <a:spcPts val="0"/>
              </a:spcAft>
              <a:buClr>
                <a:schemeClr val="dk1"/>
              </a:buClr>
              <a:buSzPts val="1100"/>
              <a:buNone/>
            </a:pPr>
            <a:r>
              <a:rPr lang="en-GB" sz="1800" b="0"/>
              <a:t>David Attenborough, natural historian and broadcaster</a:t>
            </a:r>
            <a:endParaRPr sz="1800" b="0"/>
          </a:p>
        </p:txBody>
      </p:sp>
      <p:pic>
        <p:nvPicPr>
          <p:cNvPr id="661" name="Google Shape;661;p91"/>
          <p:cNvPicPr preferRelativeResize="0"/>
          <p:nvPr/>
        </p:nvPicPr>
        <p:blipFill rotWithShape="1">
          <a:blip r:embed="rId3">
            <a:alphaModFix/>
          </a:blip>
          <a:srcRect l="17682" t="6543" r="18227" b="31838"/>
          <a:stretch/>
        </p:blipFill>
        <p:spPr>
          <a:xfrm>
            <a:off x="6869200" y="1401775"/>
            <a:ext cx="1762075" cy="2441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92"/>
          <p:cNvSpPr txBox="1">
            <a:spLocks noGrp="1"/>
          </p:cNvSpPr>
          <p:nvPr>
            <p:ph type="title"/>
          </p:nvPr>
        </p:nvSpPr>
        <p:spPr>
          <a:xfrm>
            <a:off x="661476" y="489300"/>
            <a:ext cx="7969800" cy="66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2"/>
              </a:buClr>
              <a:buSzPts val="3000"/>
              <a:buFont typeface="Calibri"/>
              <a:buNone/>
            </a:pPr>
            <a:r>
              <a:rPr lang="en-GB">
                <a:solidFill>
                  <a:schemeClr val="lt2"/>
                </a:solidFill>
              </a:rPr>
              <a:t>A humanist understanding of human beings</a:t>
            </a:r>
            <a:endParaRPr>
              <a:solidFill>
                <a:schemeClr val="lt2"/>
              </a:solidFill>
            </a:endParaRPr>
          </a:p>
          <a:p>
            <a:pPr marL="0" lvl="0" indent="0" algn="l" rtl="0">
              <a:lnSpc>
                <a:spcPct val="86666"/>
              </a:lnSpc>
              <a:spcBef>
                <a:spcPts val="0"/>
              </a:spcBef>
              <a:spcAft>
                <a:spcPts val="0"/>
              </a:spcAft>
              <a:buClr>
                <a:srgbClr val="4C4184"/>
              </a:buClr>
              <a:buSzPts val="3000"/>
              <a:buFont typeface="Calibri"/>
              <a:buNone/>
            </a:pPr>
            <a:endParaRPr/>
          </a:p>
        </p:txBody>
      </p:sp>
      <p:sp>
        <p:nvSpPr>
          <p:cNvPr id="667" name="Google Shape;667;p92"/>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sz="1700" b="0"/>
              <a:t>‘Our destinies are in our hands, not predetermined. And it's left for us to shape our lives and destinies to reflect our best hopes and aspirations. I believe that human beings have the </a:t>
            </a:r>
            <a:r>
              <a:rPr lang="en-GB" sz="1700"/>
              <a:t>power</a:t>
            </a:r>
            <a:r>
              <a:rPr lang="en-GB" sz="1700" b="0"/>
              <a:t> to turn situations of poverty into those of wealth and prosperity. We have the </a:t>
            </a:r>
            <a:r>
              <a:rPr lang="en-GB" sz="1700"/>
              <a:t>capacity</a:t>
            </a:r>
            <a:r>
              <a:rPr lang="en-GB" sz="1700" b="0"/>
              <a:t> to alleviate suffering, extend life, prevent diseases, cure debilitating ailments, reduce infant mortality, and preserve our planet… Human beings are creative beings. We have the power to generate new ideas, new solutions, and new cures. It is in our nature to create anew, to be inventive and innovative.’</a:t>
            </a:r>
            <a:endParaRPr sz="1700" b="0"/>
          </a:p>
          <a:p>
            <a:pPr marL="457200" lvl="0" indent="0" algn="r" rtl="0">
              <a:lnSpc>
                <a:spcPct val="115000"/>
              </a:lnSpc>
              <a:spcBef>
                <a:spcPts val="0"/>
              </a:spcBef>
              <a:spcAft>
                <a:spcPts val="0"/>
              </a:spcAft>
              <a:buClr>
                <a:schemeClr val="dk1"/>
              </a:buClr>
              <a:buSzPts val="1100"/>
              <a:buNone/>
            </a:pPr>
            <a:r>
              <a:rPr lang="en-GB" sz="1700" b="0"/>
              <a:t>Leo Igwe, founder of Nigerian Humanists</a:t>
            </a:r>
            <a:endParaRPr sz="1700" b="0"/>
          </a:p>
        </p:txBody>
      </p:sp>
      <p:pic>
        <p:nvPicPr>
          <p:cNvPr id="668" name="Google Shape;668;p92"/>
          <p:cNvPicPr preferRelativeResize="0"/>
          <p:nvPr/>
        </p:nvPicPr>
        <p:blipFill rotWithShape="1">
          <a:blip r:embed="rId3">
            <a:alphaModFix/>
          </a:blip>
          <a:srcRect l="14707" r="4706"/>
          <a:stretch/>
        </p:blipFill>
        <p:spPr>
          <a:xfrm>
            <a:off x="6503975" y="1425900"/>
            <a:ext cx="2127300" cy="237105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93"/>
          <p:cNvSpPr txBox="1">
            <a:spLocks noGrp="1"/>
          </p:cNvSpPr>
          <p:nvPr>
            <p:ph type="title"/>
          </p:nvPr>
        </p:nvSpPr>
        <p:spPr>
          <a:xfrm>
            <a:off x="661476" y="489300"/>
            <a:ext cx="7969800" cy="66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2"/>
              </a:buClr>
              <a:buSzPts val="3000"/>
              <a:buFont typeface="Calibri"/>
              <a:buNone/>
            </a:pPr>
            <a:r>
              <a:rPr lang="en-GB">
                <a:solidFill>
                  <a:schemeClr val="lt2"/>
                </a:solidFill>
              </a:rPr>
              <a:t>A humanist understanding of human beings</a:t>
            </a:r>
            <a:endParaRPr>
              <a:solidFill>
                <a:schemeClr val="lt2"/>
              </a:solidFill>
            </a:endParaRPr>
          </a:p>
          <a:p>
            <a:pPr marL="0" lvl="0" indent="0" algn="l" rtl="0">
              <a:lnSpc>
                <a:spcPct val="86666"/>
              </a:lnSpc>
              <a:spcBef>
                <a:spcPts val="0"/>
              </a:spcBef>
              <a:spcAft>
                <a:spcPts val="0"/>
              </a:spcAft>
              <a:buClr>
                <a:srgbClr val="4C4184"/>
              </a:buClr>
              <a:buSzPts val="3000"/>
              <a:buFont typeface="Calibri"/>
              <a:buNone/>
            </a:pPr>
            <a:endParaRPr/>
          </a:p>
        </p:txBody>
      </p:sp>
      <p:sp>
        <p:nvSpPr>
          <p:cNvPr id="674" name="Google Shape;674;p93"/>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sz="1800" b="0" dirty="0"/>
              <a:t>‘[Humanism] is an attitude towards the task of thinking about how to live a life worth living… do this thinking on the basis of the best, most </a:t>
            </a:r>
            <a:r>
              <a:rPr lang="en-GB" sz="1800" dirty="0"/>
              <a:t>sympathetic</a:t>
            </a:r>
            <a:r>
              <a:rPr lang="en-GB" sz="1800" b="0" dirty="0"/>
              <a:t>, most </a:t>
            </a:r>
            <a:r>
              <a:rPr lang="en-GB" sz="1800" dirty="0"/>
              <a:t>generous</a:t>
            </a:r>
            <a:r>
              <a:rPr lang="en-GB" sz="1800" b="0" dirty="0"/>
              <a:t> and </a:t>
            </a:r>
            <a:r>
              <a:rPr lang="en-GB" sz="1800" dirty="0"/>
              <a:t>realistic</a:t>
            </a:r>
            <a:r>
              <a:rPr lang="en-GB" sz="1800" b="0" dirty="0"/>
              <a:t> understanding of human nature and the human condition that we can muster.’</a:t>
            </a:r>
            <a:endParaRPr sz="1800" b="0" dirty="0"/>
          </a:p>
          <a:p>
            <a:pPr marL="0" lvl="0" indent="0" algn="l" rtl="0">
              <a:lnSpc>
                <a:spcPct val="115000"/>
              </a:lnSpc>
              <a:spcBef>
                <a:spcPts val="0"/>
              </a:spcBef>
              <a:spcAft>
                <a:spcPts val="0"/>
              </a:spcAft>
              <a:buClr>
                <a:schemeClr val="dk1"/>
              </a:buClr>
              <a:buSzPts val="1100"/>
              <a:buNone/>
            </a:pPr>
            <a:endParaRPr sz="1800" b="0" dirty="0"/>
          </a:p>
          <a:p>
            <a:pPr marL="457200" lvl="0" indent="0" algn="r" rtl="0">
              <a:lnSpc>
                <a:spcPct val="115000"/>
              </a:lnSpc>
              <a:spcBef>
                <a:spcPts val="0"/>
              </a:spcBef>
              <a:spcAft>
                <a:spcPts val="0"/>
              </a:spcAft>
              <a:buClr>
                <a:schemeClr val="dk1"/>
              </a:buClr>
              <a:buSzPts val="1100"/>
              <a:buNone/>
            </a:pPr>
            <a:r>
              <a:rPr lang="en-GB" sz="1800" b="0" dirty="0"/>
              <a:t>AC Grayling, Handbook of Humanism</a:t>
            </a:r>
            <a:endParaRPr sz="1800" b="0" dirty="0"/>
          </a:p>
        </p:txBody>
      </p:sp>
      <p:pic>
        <p:nvPicPr>
          <p:cNvPr id="675" name="Google Shape;675;p93"/>
          <p:cNvPicPr preferRelativeResize="0"/>
          <p:nvPr/>
        </p:nvPicPr>
        <p:blipFill rotWithShape="1">
          <a:blip r:embed="rId3">
            <a:alphaModFix/>
          </a:blip>
          <a:srcRect l="20758" t="5051" r="28262"/>
          <a:stretch/>
        </p:blipFill>
        <p:spPr>
          <a:xfrm>
            <a:off x="6725150" y="1401775"/>
            <a:ext cx="1755276" cy="2170050"/>
          </a:xfrm>
          <a:prstGeom prst="rect">
            <a:avLst/>
          </a:prstGeom>
          <a:noFill/>
          <a:ln>
            <a:noFill/>
          </a:ln>
        </p:spPr>
      </p:pic>
      <p:sp>
        <p:nvSpPr>
          <p:cNvPr id="6" name="TextBox 5">
            <a:extLst>
              <a:ext uri="{FF2B5EF4-FFF2-40B4-BE49-F238E27FC236}">
                <a16:creationId xmlns:a16="http://schemas.microsoft.com/office/drawing/2014/main" id="{490DB0B1-D742-42AC-A9C2-01CCF983C118}"/>
              </a:ext>
            </a:extLst>
          </p:cNvPr>
          <p:cNvSpPr txBox="1"/>
          <p:nvPr/>
        </p:nvSpPr>
        <p:spPr>
          <a:xfrm>
            <a:off x="2286000" y="2418982"/>
            <a:ext cx="4572000" cy="307777"/>
          </a:xfrm>
          <a:prstGeom prst="rect">
            <a:avLst/>
          </a:prstGeom>
          <a:noFill/>
        </p:spPr>
        <p:txBody>
          <a:bodyPr wrap="square">
            <a:spAutoFit/>
          </a:bodyPr>
          <a:lstStyle/>
          <a:p>
            <a:r>
              <a:rPr lang="en-US" b="0" dirty="0">
                <a:effectLst/>
              </a:rPr>
              <a:t>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3B15B-5BE4-45A9-9673-8360EE9D875C}"/>
              </a:ext>
            </a:extLst>
          </p:cNvPr>
          <p:cNvSpPr>
            <a:spLocks noGrp="1"/>
          </p:cNvSpPr>
          <p:nvPr>
            <p:ph type="title"/>
          </p:nvPr>
        </p:nvSpPr>
        <p:spPr>
          <a:xfrm>
            <a:off x="661481" y="489293"/>
            <a:ext cx="4322895" cy="669600"/>
          </a:xfrm>
        </p:spPr>
        <p:txBody>
          <a:bodyPr/>
          <a:lstStyle/>
          <a:p>
            <a:r>
              <a:rPr lang="en-GB" dirty="0"/>
              <a:t>Reflecting on our position</a:t>
            </a:r>
            <a:endParaRPr lang="en-US" dirty="0"/>
          </a:p>
        </p:txBody>
      </p:sp>
      <p:pic>
        <p:nvPicPr>
          <p:cNvPr id="1026" name="Picture 2">
            <a:extLst>
              <a:ext uri="{FF2B5EF4-FFF2-40B4-BE49-F238E27FC236}">
                <a16:creationId xmlns:a16="http://schemas.microsoft.com/office/drawing/2014/main" id="{0F77ECC6-E2DB-41D0-9DD5-1BE02040F5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9017" y="1425909"/>
            <a:ext cx="2038536" cy="25719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674;p93">
            <a:extLst>
              <a:ext uri="{FF2B5EF4-FFF2-40B4-BE49-F238E27FC236}">
                <a16:creationId xmlns:a16="http://schemas.microsoft.com/office/drawing/2014/main" id="{0286400E-E94A-40C8-A809-9C2B9B6D27E6}"/>
              </a:ext>
            </a:extLst>
          </p:cNvPr>
          <p:cNvSpPr txBox="1">
            <a:spLocks noGrp="1"/>
          </p:cNvSpPr>
          <p:nvPr>
            <p:ph type="body" idx="1"/>
          </p:nvPr>
        </p:nvSpPr>
        <p:spPr>
          <a:xfrm>
            <a:off x="663575" y="1425909"/>
            <a:ext cx="4948331"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sz="2000" b="0" dirty="0"/>
              <a:t>‘We want to stand upon our own feet and look fair and square at the world – its good facts, its bad facts, its beauties, and its ugliness; </a:t>
            </a:r>
            <a:r>
              <a:rPr lang="en-GB" sz="2000" dirty="0"/>
              <a:t>see the world as it is, and not be afraid of it</a:t>
            </a:r>
            <a:r>
              <a:rPr lang="en-GB" sz="2000" b="0" dirty="0"/>
              <a:t>.’</a:t>
            </a:r>
          </a:p>
          <a:p>
            <a:pPr marL="0" lvl="0" indent="0" algn="l" rtl="0">
              <a:lnSpc>
                <a:spcPct val="115000"/>
              </a:lnSpc>
              <a:spcBef>
                <a:spcPts val="0"/>
              </a:spcBef>
              <a:spcAft>
                <a:spcPts val="0"/>
              </a:spcAft>
              <a:buClr>
                <a:schemeClr val="dk1"/>
              </a:buClr>
              <a:buSzPts val="1100"/>
              <a:buNone/>
            </a:pPr>
            <a:endParaRPr lang="en-GB" sz="2000" b="0" dirty="0"/>
          </a:p>
          <a:p>
            <a:pPr marL="0" lvl="0" indent="0" algn="r" rtl="0">
              <a:lnSpc>
                <a:spcPct val="115000"/>
              </a:lnSpc>
              <a:spcBef>
                <a:spcPts val="0"/>
              </a:spcBef>
              <a:spcAft>
                <a:spcPts val="0"/>
              </a:spcAft>
              <a:buClr>
                <a:schemeClr val="dk1"/>
              </a:buClr>
              <a:buSzPts val="1100"/>
              <a:buNone/>
            </a:pPr>
            <a:r>
              <a:rPr lang="en-GB" sz="2000" b="0" dirty="0"/>
              <a:t>Bertrand Russell, humanist philosopher</a:t>
            </a:r>
          </a:p>
        </p:txBody>
      </p:sp>
    </p:spTree>
    <p:extLst>
      <p:ext uri="{BB962C8B-B14F-4D97-AF65-F5344CB8AC3E}">
        <p14:creationId xmlns:p14="http://schemas.microsoft.com/office/powerpoint/2010/main" val="1176246284"/>
      </p:ext>
    </p:extLst>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1462</Words>
  <Application>Microsoft Office PowerPoint</Application>
  <PresentationFormat>On-screen Show (16:9)</PresentationFormat>
  <Paragraphs>138</Paragraphs>
  <Slides>32</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Rubik</vt:lpstr>
      <vt:lpstr>Calibri</vt:lpstr>
      <vt:lpstr>Default Theme</vt:lpstr>
      <vt:lpstr>Human beings</vt:lpstr>
      <vt:lpstr>A humanist approach to life: a summary</vt:lpstr>
      <vt:lpstr>A humanist understanding of human beings</vt:lpstr>
      <vt:lpstr>PowerPoint Presentation</vt:lpstr>
      <vt:lpstr>PowerPoint Presentation</vt:lpstr>
      <vt:lpstr>Big questions</vt:lpstr>
      <vt:lpstr>Humanists believe the world is a natural place          We should look for natural explanations</vt:lpstr>
      <vt:lpstr>PowerPoint Presentation</vt:lpstr>
      <vt:lpstr>The Big Bang</vt:lpstr>
      <vt:lpstr>Evolution</vt:lpstr>
      <vt:lpstr>Evidence for evolution</vt:lpstr>
      <vt:lpstr>PowerPoint Presentation</vt:lpstr>
      <vt:lpstr>Evolution </vt:lpstr>
      <vt:lpstr>Human beings</vt:lpstr>
      <vt:lpstr>Humanists find wonder in the scientific story</vt:lpstr>
      <vt:lpstr>PowerPoint Presentation</vt:lpstr>
      <vt:lpstr>Human being: good and bad</vt:lpstr>
      <vt:lpstr>The humanist understanding of human beings</vt:lpstr>
      <vt:lpstr>Our positive capacities</vt:lpstr>
      <vt:lpstr>Human potential</vt:lpstr>
      <vt:lpstr>Human beings</vt:lpstr>
      <vt:lpstr>Charles Darwin</vt:lpstr>
      <vt:lpstr>Mortality</vt:lpstr>
      <vt:lpstr>Human beings: humanist responses</vt:lpstr>
      <vt:lpstr>A humanist understanding of human beings</vt:lpstr>
      <vt:lpstr>Additional quotes</vt:lpstr>
      <vt:lpstr>A humanist understanding of human beings </vt:lpstr>
      <vt:lpstr>A humanist understanding of human beings </vt:lpstr>
      <vt:lpstr>A humanist understanding of human beings </vt:lpstr>
      <vt:lpstr>A humanist understanding of human beings </vt:lpstr>
      <vt:lpstr>A humanist understanding of human beings </vt:lpstr>
      <vt:lpstr>Reflecting on our position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beings</dc:title>
  <dc:creator>Luke Donnellan</dc:creator>
  <cp:lastModifiedBy>Luke Donnellan</cp:lastModifiedBy>
  <cp:revision>3</cp:revision>
  <dcterms:modified xsi:type="dcterms:W3CDTF">2021-10-13T15:56:49Z</dcterms:modified>
</cp:coreProperties>
</file>