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ubik" panose="00000500000000000000" pitchFamily="2" charset="-79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08+qyQOhrQs3xqvMRLP23Mugn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Dyma wasanaeth all gael ei ddefnyddio ar gyfer Diwrnod Dyneiddwyr y Byd (21 Mehefin) neu fel cyflwyniad cyffredinol i ddyneiddiaeth.</a:t>
            </a:r>
            <a:endParaRPr/>
          </a:p>
        </p:txBody>
      </p:sp>
      <p:sp>
        <p:nvSpPr>
          <p:cNvPr id="199" name="Google Shape;19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Chwaraewch </a:t>
            </a:r>
            <a:r>
              <a:rPr lang="en-GB"/>
              <a:t>'Be More Kind' gan Frank Turner wrth i'r disgyblion ddod i mewn i'r gwasanaeth.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Gofynnwch </a:t>
            </a:r>
            <a:r>
              <a:rPr lang="en-GB"/>
              <a:t>i'r disgyblion a oeddent wedi clywed y gân o'r blaen? Oes unrhyw un yn adnabod y cerddor? Am beth oedd y gân yn eu barn nhw?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fod Frank Turner yn ddyneiddiwr a bod y gân hon yn adlewyrchu ei fyd-olwg ddyneiddiol.</a:t>
            </a:r>
            <a:endParaRPr/>
          </a:p>
        </p:txBody>
      </p:sp>
      <p:sp>
        <p:nvSpPr>
          <p:cNvPr id="206" name="Google Shape;20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mai heddiw (neu 21 Mehefin) yw Diwrnod Dyneiddwyr y Byd, diwrnod sy'n cael ei ddathlu gan ddyneiddwyr ledled y byd. Nid crefydd yw dyneiddiaeth ond </a:t>
            </a:r>
            <a:r>
              <a:rPr lang="en-GB" u="sng"/>
              <a:t>agwedd anghrefyddol tuag at fywyd</a:t>
            </a:r>
            <a:r>
              <a:rPr lang="en-GB"/>
              <a:t> a ddilynir gan lawer o bobl yn y DU a ledled y byd. Nid yw'r diwrnod yn cael ei nodi gyda thraddodiad neu ddefod, yn lle hynny, mae llawer o grwpiau a sefydliadau dyneiddiol yn ei nodi â gweithgareddau sy'n anelu at godi ymwybyddiaeth o'u gwerthoedd. Yn y gwasanaeth hwn rydych chi'n mynd i ddysgu ychydig mwy am beth yw'r gwerthoedd hyn.</a:t>
            </a:r>
            <a:endParaRPr/>
          </a:p>
        </p:txBody>
      </p:sp>
      <p:sp>
        <p:nvSpPr>
          <p:cNvPr id="212" name="Google Shape;21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luniau'r tri dyneiddiwr.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Gofynnwch </a:t>
            </a:r>
            <a:r>
              <a:rPr lang="en-GB"/>
              <a:t>i'r disgyblion a ydyn nhw'n adnabod unrhyw un o'r dyneiddwyr hyn. Beth maen nhw'n gwybod amdanyn nhw os ydyn nhw'n eu hadnabod?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Esboniwch: </a:t>
            </a:r>
            <a:r>
              <a:rPr lang="en-GB"/>
              <a:t>Trwy edrych ar y tri dyneiddiwr yma, rydym</a:t>
            </a:r>
            <a:r>
              <a:rPr lang="en-GB" b="1"/>
              <a:t> </a:t>
            </a:r>
            <a:r>
              <a:rPr lang="en-GB"/>
              <a:t>yn mynd i ddysgu tri pheth y mae dyneiddwyr yn eu dathlu ac yn eu gwerthfawrogi am fod yn ddynol: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arenR"/>
            </a:pPr>
            <a:r>
              <a:rPr lang="en-GB"/>
              <a:t>Ein gallu i ddefnyddio </a:t>
            </a:r>
            <a:r>
              <a:rPr lang="en-GB" u="sng"/>
              <a:t>gwyddoniaeth</a:t>
            </a:r>
            <a:r>
              <a:rPr lang="en-GB"/>
              <a:t> i ateb cwestiynau am y byd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arenR"/>
            </a:pPr>
            <a:r>
              <a:rPr lang="en-GB"/>
              <a:t>Ein gallu naturiol i ddangos </a:t>
            </a:r>
            <a:r>
              <a:rPr lang="en-GB" u="sng"/>
              <a:t>empathi</a:t>
            </a:r>
            <a:r>
              <a:rPr lang="en-GB"/>
              <a:t> a phwysigrwydd hawliau dynol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arenR"/>
            </a:pPr>
            <a:r>
              <a:rPr lang="en-GB"/>
              <a:t>Ein </a:t>
            </a:r>
            <a:r>
              <a:rPr lang="en-GB" u="sng"/>
              <a:t>creadigrwydd</a:t>
            </a:r>
            <a:r>
              <a:rPr lang="en-GB"/>
              <a:t> ac amrywiaeth ein doniau a'n potensial</a:t>
            </a:r>
            <a:endParaRPr b="1"/>
          </a:p>
        </p:txBody>
      </p:sp>
      <p:sp>
        <p:nvSpPr>
          <p:cNvPr id="220" name="Google Shape;22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llun o </a:t>
            </a:r>
            <a:r>
              <a:rPr lang="en-GB" u="sng"/>
              <a:t>Alice Roberts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eich bod chi'n mynd i ddysgu am yr Athro Alice Roberts yn gyntaf.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Esboniwch</a:t>
            </a:r>
            <a:r>
              <a:rPr lang="en-GB"/>
              <a:t> y cafodd Alice ei magu ym Mryste yn Ne Orllewin Lloegr. Er iddi ddangos dawn am gelf a darlunio - ac ennill gwobr Blue Peter am ei gwaith celf pan oedd yn 15 oed - dilynodd wyddoniaeth fel ei phwnc o ddewis.</a:t>
            </a:r>
            <a:endParaRPr b="0"/>
          </a:p>
        </p:txBody>
      </p:sp>
      <p:sp>
        <p:nvSpPr>
          <p:cNvPr id="229" name="Google Shape;22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fod Alice wedi astudio meddygaeth yn y brifysgol, ac yna aeth hi ymlaen i arbenigo mewn anatomeg, gan ddod yn ddarlithydd anatomeg yn y pen draw. Cwblhaodd PhD mewn astudiaeth o afiechyd mewn gweddillion dynol hynafol (ancient human remains). Mae hi bellach yn gyflwynydd rhaglenni teledu gwyddonol ac archeolegol, a hi hefyd yw Llywydd Dyneiddwyr y DU, elusen sy'n codi ymwybyddiaeth o ddyneiddiaeth ac yn cefnogi pobl ddigrefydd.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Esboniwch:</a:t>
            </a:r>
            <a:r>
              <a:rPr lang="en-GB"/>
              <a:t> Trwy ddilyn gwyddoniaeth, mae gwaith a bywyd Alice yn cynnwys gofyn cwestiynau am y byd, a chymhwyso'r </a:t>
            </a:r>
            <a:r>
              <a:rPr lang="en-GB" u="sng"/>
              <a:t>dull gwyddonol</a:t>
            </a:r>
            <a:r>
              <a:rPr lang="en-GB"/>
              <a:t> i ddod o hyd i </a:t>
            </a:r>
            <a:r>
              <a:rPr lang="en-GB" u="sng"/>
              <a:t>dystiolaeth</a:t>
            </a:r>
            <a:r>
              <a:rPr lang="en-GB"/>
              <a:t> gall ein galluogi i ddod o hyd i atebion.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dyfyniad. Fel y mae Alice yn ei ddisgrifio yma, 'Gwyddoniaeth yw'r offeryn gorau sydd gennym ar gyfer deall y byd o'n cwmpas, ac mae hynny'n hyfryd ac yn werthfawr ynddo'i hun, yn ogystal â bod yn hanfodol ar gyfer gwenud penderfyniadau gwleidyddol, economaidd ac amgylcheddol.'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fod dyneiddwyr yn credu y dylem ofyn </a:t>
            </a:r>
            <a:r>
              <a:rPr lang="en-GB" u="sng"/>
              <a:t>cwestiynau</a:t>
            </a:r>
            <a:r>
              <a:rPr lang="en-GB"/>
              <a:t> am y byd o'n cwmpas, ac maen nhw'n credu mai gwyddoniaeth yw'r dull gorau sydd gennym i weithio allan beth sy'n wir. Mae dyneiddwyr yn credu bod y byd yn lle naturiol, gan nad ydyn nhw'n gweld unrhyw dystiolaeth wyddonol berswadiol dros y goruwchnaturiol. Dydyn nhw ddim yn credu mewn duw na duwiau.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dyfyniad. Fel y dywed Alice yma: 'Mae bod yn ddyneiddiwr yn golygu wastad gofyn cwestiynau am y byd o'ch cwmpas, trin eraill â dealltwriaeth a charedigrwydd, a chydnabod bod y byd yn lle naturiol heb unrhyw ochr goruwchnaturiol.'</a:t>
            </a:r>
            <a:endParaRPr/>
          </a:p>
        </p:txBody>
      </p:sp>
      <p:sp>
        <p:nvSpPr>
          <p:cNvPr id="236" name="Google Shape;23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llun o </a:t>
            </a:r>
            <a:r>
              <a:rPr lang="en-GB" u="sng"/>
              <a:t>Gulalai Ismail</a:t>
            </a:r>
            <a:r>
              <a:rPr lang="en-GB"/>
              <a:t>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Esboniwch </a:t>
            </a:r>
            <a:r>
              <a:rPr lang="en-GB"/>
              <a:t>fod gwaith a bywyd y dyneiddiwr nesaf yn darparu enghraifft arall o’r byd-olwg ddyneiddiol. Ei henw yw Gulalai Ismail.</a:t>
            </a:r>
            <a:endParaRPr b="0"/>
          </a:p>
        </p:txBody>
      </p:sp>
      <p:sp>
        <p:nvSpPr>
          <p:cNvPr id="255" name="Google Shape;255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fod Gulalai wedi ei magu ym Mhacistan. Roedd ei thad yn actifydd dros hawliau dynol, ac o oedran ifanc dysgodd Gulalai am hawliau dynol. Er oedd ganddi diddordeb mewn gwyddoniaeth, gan astudio biotechnoleg yn y brifysgol, ni allai anwybyddu'r anghydraddoldeb y gallai ei weld yn y ffordd yr oedd ei chymdeithas yn trin merched a bechgyn. Pan oedd ei chefnder benywaidd yn 15 oed, cafodd briodas wedi'i threfnu â dyn ddwywaith ei hoedran, a bu rhaid iddi adael yr ysgol. Nid oedd yr un pwysau ar ei chefndryd gwrywaidd; caniatawyd iddynt aros yn yr ysgol a gorffen eu haddysg. Fe wnaeth y digwyddiad hwn yrru Gulalai i frwydro dros hawliau menywod. Pan oedd hi'n 16 oed, creodd hi a’i chwaer sefydliad o’r enw 'Aware Girls'. Rhoddodd hwn ymwybyddiaeth i ferched ifanc o'u hawliau dynol a'r gallu i annog eu teuluoedd a'u cymunedau i gefnogi eu haddysg. Roedd Gulalai eisiau eu grymuso i fod yn rhydd i ddewis sut roeddent yn byw eu bywydau. Am hyn, enillodd gwobr ‘Dyneiddiwr Rhyngwladol y Flwyddyn’ yn 2014.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Esboniwch:</a:t>
            </a:r>
            <a:r>
              <a:rPr lang="en-GB"/>
              <a:t> I Gulalai, nid oedd yn ddigon ei bod wedi gallu derbyn a chwblhau ei haddysg ei hun; yr oedd yr un mor bwysig iddi bod merched a menywod eraill yn cael yr un rhyddid a wnaeth hithau. Mae </a:t>
            </a:r>
            <a:r>
              <a:rPr lang="en-GB" u="sng"/>
              <a:t>empathi </a:t>
            </a:r>
            <a:r>
              <a:rPr lang="en-GB"/>
              <a:t>a thosturi tuag at bobl eraill yn bwysig i ddyneiddwyr, a dyna'r rheswm pam mae dyneiddwyr yn brwydro dros </a:t>
            </a:r>
            <a:r>
              <a:rPr lang="en-GB" u="sng"/>
              <a:t>hawliau dynol</a:t>
            </a:r>
            <a:r>
              <a:rPr lang="en-GB"/>
              <a:t>. Mae dyneiddwyr yn credu y dylem drin eraill yn y ffordd yr hoffem gael ein trin. Mae dyneiddwyr yn credu mai dyma'r </a:t>
            </a:r>
            <a:r>
              <a:rPr lang="en-GB" u="sng"/>
              <a:t>un bywyd</a:t>
            </a:r>
            <a:r>
              <a:rPr lang="en-GB"/>
              <a:t> sydd gennym; does dim ôl-fywyd. Mae hynny'n golygu bod rhaid i ni weithio tuag at wneud y bywyd hwn mor deg â phosibl yn yr amser sydd gennym.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dyfyniad 'Rwyf wedi dysgu bod rhyddid meddwl a mynegiant yn allweddol i heddwch a chydraddoldeb. Trwy ryddid meddwl a chydraddoldeb i bawb, gallwn wneud ein cymdeithas yn lle urddasol i fyw.'</a:t>
            </a:r>
            <a:endParaRPr b="1"/>
          </a:p>
        </p:txBody>
      </p:sp>
      <p:sp>
        <p:nvSpPr>
          <p:cNvPr id="262" name="Google Shape;26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llun o </a:t>
            </a:r>
            <a:r>
              <a:rPr lang="en-GB" u="sng"/>
              <a:t>Frank Turner</a:t>
            </a:r>
            <a:r>
              <a:rPr lang="en-GB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Esboniwch: </a:t>
            </a:r>
            <a:r>
              <a:rPr lang="en-GB"/>
              <a:t>Yn olaf, rydym yn edrych ar Frank Turner, a sut mae ei fywyd e yn adlewyrchu agwedd ddyneiddiol tuag at fywyd.</a:t>
            </a:r>
            <a:r>
              <a:rPr lang="en-GB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/>
          </a:p>
        </p:txBody>
      </p:sp>
      <p:sp>
        <p:nvSpPr>
          <p:cNvPr id="275" name="Google Shape;27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fod Frank Turner yn gerddor a chanwr-gyfansoddwr o Loegr a ysgrifennodd a pherfformiodd y gân a glywson ar eu ffordd i'r gwasanaeth. Mae Frank yn gyfansoddwr a pherfformiwr toreithiog sydd wedi rhyddhau wyth albwm stiwdio ac sy’n perfformio ar daith yn rheolaidd. Mae'n gweld cerddoriaeth fel ffordd o gymuno a chysylltu â phobl eraill, ac iddo ef, mae sioeau roc yn fath o ymgynnull sy’n gymdeithasol a chymunedol. Mae e wedi bod yn ymroddedig i gelf drwy gerddoriaeth drwy gydol ei fywyd, ac mae'n ystyried celf fel mynegiant o empathi tuag at bobl eraill.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dyfyniad.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Esboniwch: </a:t>
            </a:r>
            <a:r>
              <a:rPr lang="en-GB"/>
              <a:t>I ddyneiddwyr, nid oes ystyr allanol nac ‘uwch’ i fywyd, yn lle hynny maen nhw'n credu y gallwn ni </a:t>
            </a:r>
            <a:r>
              <a:rPr lang="en-GB" u="sng"/>
              <a:t>wneud ein bywydau ein hunain yn ystyrlon</a:t>
            </a:r>
            <a:r>
              <a:rPr lang="en-GB"/>
              <a:t>. Maent yn credu bod yna lawer o wahanol ffyrdd i ddod o hyd i </a:t>
            </a:r>
            <a:r>
              <a:rPr lang="en-GB" u="sng"/>
              <a:t>hapusrwydd</a:t>
            </a:r>
            <a:r>
              <a:rPr lang="en-GB"/>
              <a:t> a </a:t>
            </a:r>
            <a:r>
              <a:rPr lang="en-GB" u="sng"/>
              <a:t>gwneud y gorau o'r un bywyd sydd gennym</a:t>
            </a:r>
            <a:r>
              <a:rPr lang="en-GB"/>
              <a:t>. I Frank, gellir dod o hyd i ystyr trwy greadigrwydd, cerddoriaeth, a'r cysylltiadau a wnawn â phobl eraill. Bydd gwahanol ddyneiddwyr yn dod o hyd i ystyr a hapusrwydd mewn ffyrdd eraill (ee trwy ddilyn eu diddordebau, cyflawni eu nodau, gwneud cysylltiadau, a gweithio i wneud y byd yn lle gwell).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Gofynnwch </a:t>
            </a:r>
            <a:r>
              <a:rPr lang="en-GB"/>
              <a:t>i'r disgyblion am y gwahanol ffyrdd maen nhw'n dod o hyd i hapusrwydd a beth sy'n rhoi ystyr i'w bywydau nhw.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Esboniwch: </a:t>
            </a:r>
            <a:r>
              <a:rPr lang="en-GB"/>
              <a:t>I ddyneiddwyr, mae yna lawer o ffyrdd i ddod o hyd i hapusrwydd. Mae gan bob un ohonom chwaeth a thalentau gwahanol. Mae dyneiddwyr yn credu y dylem fod yn rhydd i benderfynu beth rydyn ni'n ei gredu a sut rydyn ni'n byw cyn belled nad ydyn yn achosi niwed i eraill. Mae rhyddid cred yn bwysig i ddyneiddwyr (ac mae hynny'n cynnwys bod yn rhydd i ddewis peidio â bod yn ddyneiddiwr).</a:t>
            </a:r>
            <a:endParaRPr b="1"/>
          </a:p>
        </p:txBody>
      </p:sp>
      <p:sp>
        <p:nvSpPr>
          <p:cNvPr id="282" name="Google Shape;28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Dangoswch </a:t>
            </a:r>
            <a:r>
              <a:rPr lang="en-GB"/>
              <a:t>y lluniau o'r tri dyneiddiwr a 'Beth mae'n ei olygu i fod yn ddyneiddiwr?'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GB"/>
              <a:t>Gofyn </a:t>
            </a:r>
            <a:r>
              <a:rPr lang="en-GB" u="sng"/>
              <a:t>cwestiynau </a:t>
            </a:r>
            <a:r>
              <a:rPr lang="en-GB"/>
              <a:t>a defnyddio </a:t>
            </a:r>
            <a:r>
              <a:rPr lang="en-GB" u="sng"/>
              <a:t>gwyddoniaeth </a:t>
            </a:r>
            <a:r>
              <a:rPr lang="en-GB"/>
              <a:t>i ddeall y byd</a:t>
            </a:r>
            <a:endParaRPr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GB"/>
              <a:t>Dangos </a:t>
            </a:r>
            <a:r>
              <a:rPr lang="en-GB" u="sng"/>
              <a:t>empathi</a:t>
            </a:r>
            <a:r>
              <a:rPr lang="en-GB"/>
              <a:t> tuag at eraill a brwydro dros </a:t>
            </a:r>
            <a:r>
              <a:rPr lang="en-GB" u="sng"/>
              <a:t>hawliau dynol</a:t>
            </a:r>
            <a:endParaRPr u="sng"/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GB"/>
              <a:t>Dod o hyd i </a:t>
            </a:r>
            <a:r>
              <a:rPr lang="en-GB" u="sng"/>
              <a:t>hapusrwydd</a:t>
            </a:r>
            <a:r>
              <a:rPr lang="en-GB"/>
              <a:t> ac </a:t>
            </a:r>
            <a:r>
              <a:rPr lang="en-GB" u="sng"/>
              <a:t>ystyr</a:t>
            </a:r>
            <a:r>
              <a:rPr lang="en-GB"/>
              <a:t> i ni'n hunain yn yr </a:t>
            </a:r>
            <a:r>
              <a:rPr lang="en-GB" u="sng"/>
              <a:t>un bywyd</a:t>
            </a:r>
            <a:r>
              <a:rPr lang="en-GB"/>
              <a:t> sydd gennym</a:t>
            </a:r>
            <a:endParaRPr b="1"/>
          </a:p>
        </p:txBody>
      </p:sp>
      <p:sp>
        <p:nvSpPr>
          <p:cNvPr id="294" name="Google Shape;29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Dangoswch </a:t>
            </a:r>
            <a:r>
              <a:rPr lang="en-GB"/>
              <a:t>ddyfyniad Alice Roberts ar ddyneiddiaeth i'r disgyblion i fyfyrio ar diwedd y sesiwn. (‘Mae eich bodolaeth mor annhebygol, gyda chymaint o ddigwyddiadau siawns ar hyd y ffordd. Rydych chi'n lwcus iawn i gael y bywyd hwn: Gallwch chi roi ystyr iddo.’)</a:t>
            </a:r>
            <a:endParaRPr b="1"/>
          </a:p>
        </p:txBody>
      </p:sp>
      <p:sp>
        <p:nvSpPr>
          <p:cNvPr id="306" name="Google Shape;30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/>
              <a:t>Esboniwch </a:t>
            </a:r>
            <a:r>
              <a:rPr lang="en-GB"/>
              <a:t>y byddwch chi'n gwrando ar gân Frank Turner unwaith eto, a gofynnwch i’r disgyblion i ystyried sut mae geiriau’r gân yn mynegi ei fyd-olwg ddyneiddiol.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b="1"/>
              <a:t>Chwaraewch </a:t>
            </a:r>
            <a:r>
              <a:rPr lang="en-GB"/>
              <a:t>'Be More Kind' gan Frank Turner wrth i’r disgyblion adael y gwasanaeth.</a:t>
            </a:r>
            <a:endParaRPr b="1"/>
          </a:p>
        </p:txBody>
      </p:sp>
      <p:sp>
        <p:nvSpPr>
          <p:cNvPr id="314" name="Google Shape;31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15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15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81000" y="3101858"/>
            <a:ext cx="10365639" cy="2392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5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76600" y="444214"/>
            <a:ext cx="3504046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 type="secHead">
  <p:cSld name="SECTION_HEADER">
    <p:bg>
      <p:bgPr>
        <a:solidFill>
          <a:srgbClr val="702F8A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3" name="Google Shape;33;p16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09550"/>
            <a:ext cx="3504046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Green Humanist Figure">
  <p:cSld name="Divider Green Humanist Figure">
    <p:bg>
      <p:bgPr>
        <a:solidFill>
          <a:schemeClr val="dk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6" name="Google Shape;46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8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260315"/>
            <a:ext cx="3504046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4" name="Google Shape;54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9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244652"/>
            <a:ext cx="3504046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0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4" name="Google Shape;6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361950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2" name="Google Shape;72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0" name="Google Shape;8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9" name="Google Shape;89;p23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07561"/>
            <a:ext cx="3504046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7" name="Google Shape;9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4" name="Google Shape;104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5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207561"/>
            <a:ext cx="3504046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2" name="Google Shape;112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1" name="Google Shape;12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8" name="Google Shape;128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8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192744"/>
            <a:ext cx="3504046" cy="679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6" name="Google Shape;13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3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4" name="Google Shape;144;p3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8" name="Google Shape;148;p31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3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5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5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3" name="Google Shape;173;p35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4" name="Google Shape;174;p3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3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6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6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7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7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3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8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38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3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3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ubik"/>
              <a:buNone/>
            </a:pPr>
            <a:r>
              <a:rPr lang="en-GB" sz="3600">
                <a:latin typeface="Rubik"/>
                <a:ea typeface="Rubik"/>
                <a:cs typeface="Rubik"/>
                <a:sym typeface="Rubik"/>
              </a:rPr>
              <a:t>BETH YW DYNEIDDIAETH?</a:t>
            </a:r>
            <a:endParaRPr/>
          </a:p>
        </p:txBody>
      </p:sp>
      <p:sp>
        <p:nvSpPr>
          <p:cNvPr id="202" name="Google Shape;202;p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GB">
                <a:latin typeface="Rubik"/>
                <a:ea typeface="Rubik"/>
                <a:cs typeface="Rubik"/>
                <a:sym typeface="Rubik"/>
              </a:rPr>
              <a:t>Gwasanaeth CA3/4</a:t>
            </a:r>
            <a:endParaRPr/>
          </a:p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nk Turner - Be More Kind">
            <a:hlinkClick r:id="" action="ppaction://media"/>
            <a:extLst>
              <a:ext uri="{FF2B5EF4-FFF2-40B4-BE49-F238E27FC236}">
                <a16:creationId xmlns:a16="http://schemas.microsoft.com/office/drawing/2014/main" id="{D32F9E85-E4D5-40CD-B0A5-A6A450B2C7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5656" y="1011893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"/>
          <p:cNvSpPr txBox="1">
            <a:spLocks noGrp="1"/>
          </p:cNvSpPr>
          <p:nvPr>
            <p:ph type="title"/>
          </p:nvPr>
        </p:nvSpPr>
        <p:spPr>
          <a:xfrm>
            <a:off x="661481" y="742950"/>
            <a:ext cx="5739319" cy="482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2800"/>
              <a:buFont typeface="Rubik"/>
              <a:buNone/>
            </a:pPr>
            <a:r>
              <a:rPr lang="en-GB" sz="2800" cap="none">
                <a:latin typeface="Rubik"/>
                <a:ea typeface="Rubik"/>
                <a:cs typeface="Rubik"/>
                <a:sym typeface="Rubik"/>
              </a:rPr>
              <a:t>Diwrnod Dyneiddwyr y Byd</a:t>
            </a:r>
            <a:endParaRPr sz="2800" cap="none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5" name="Google Shape;215;p3"/>
          <p:cNvSpPr txBox="1"/>
          <p:nvPr/>
        </p:nvSpPr>
        <p:spPr>
          <a:xfrm>
            <a:off x="661475" y="1352550"/>
            <a:ext cx="4535700" cy="32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1950" marR="0" lvl="2" indent="-3619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ubik"/>
              <a:buChar char="•"/>
            </a:pPr>
            <a:r>
              <a:rPr lang="en-GB" sz="2000" b="0" i="0" u="none" strike="noStrike" cap="non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21 Mehefin</a:t>
            </a: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61950" marR="0" lvl="2" indent="-3619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ubik"/>
              <a:buChar char="•"/>
            </a:pPr>
            <a:r>
              <a:rPr lang="en-GB" sz="2000" b="0" i="0" u="none" strike="noStrike" cap="non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Diwrnod i ddathlu dyneiddiaeth a’i werthoedd</a:t>
            </a: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61950" marR="0" lvl="2" indent="-3619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ubik"/>
              <a:buChar char="•"/>
            </a:pPr>
            <a:r>
              <a:rPr lang="en-GB" sz="2000" b="0" i="0" u="none" strike="noStrike" cap="non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Mae </a:t>
            </a:r>
            <a:r>
              <a:rPr lang="en-GB" sz="2000">
                <a:latin typeface="Rubik"/>
                <a:ea typeface="Rubik"/>
                <a:cs typeface="Rubik"/>
                <a:sym typeface="Rubik"/>
              </a:rPr>
              <a:t>grwpiau a sefydliadau dyneiddiol yn ei nodi â gweithgareddau sy'n anelu at godi ymwybyddiaeth o'u gwerthoedd</a:t>
            </a: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16" name="Google Shape;21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97421" y="1000475"/>
            <a:ext cx="3337578" cy="3221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"/>
          <p:cNvSpPr txBox="1">
            <a:spLocks noGrp="1"/>
          </p:cNvSpPr>
          <p:nvPr>
            <p:ph type="title"/>
          </p:nvPr>
        </p:nvSpPr>
        <p:spPr>
          <a:xfrm>
            <a:off x="663600" y="880373"/>
            <a:ext cx="7816800" cy="5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Rubik"/>
              <a:buNone/>
            </a:pPr>
            <a:r>
              <a:rPr lang="en-GB" sz="2800">
                <a:latin typeface="Rubik"/>
                <a:ea typeface="Rubik"/>
                <a:cs typeface="Rubik"/>
                <a:sym typeface="Rubik"/>
              </a:rPr>
              <a:t>BETH MAE’N EI OLYGU I FOD YN DDYNEIDDIWR?</a:t>
            </a:r>
            <a:endParaRPr/>
          </a:p>
        </p:txBody>
      </p:sp>
      <p:pic>
        <p:nvPicPr>
          <p:cNvPr id="223" name="Google Shape;223;p4"/>
          <p:cNvPicPr preferRelativeResize="0"/>
          <p:nvPr/>
        </p:nvPicPr>
        <p:blipFill rotWithShape="1">
          <a:blip r:embed="rId3">
            <a:alphaModFix/>
          </a:blip>
          <a:srcRect l="15926" t="7037" r="15925"/>
          <a:stretch/>
        </p:blipFill>
        <p:spPr>
          <a:xfrm>
            <a:off x="1065664" y="1711191"/>
            <a:ext cx="2220425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"/>
          <p:cNvPicPr preferRelativeResize="0"/>
          <p:nvPr/>
        </p:nvPicPr>
        <p:blipFill rotWithShape="1">
          <a:blip r:embed="rId4">
            <a:alphaModFix/>
          </a:blip>
          <a:srcRect l="50000" r="17000" b="26653"/>
          <a:stretch/>
        </p:blipFill>
        <p:spPr>
          <a:xfrm>
            <a:off x="3345529" y="1711191"/>
            <a:ext cx="2114722" cy="3019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"/>
          <p:cNvPicPr preferRelativeResize="0"/>
          <p:nvPr/>
        </p:nvPicPr>
        <p:blipFill rotWithShape="1">
          <a:blip r:embed="rId5">
            <a:alphaModFix/>
          </a:blip>
          <a:srcRect l="24850" r="32054" b="21852"/>
          <a:stretch/>
        </p:blipFill>
        <p:spPr>
          <a:xfrm>
            <a:off x="5519691" y="1720255"/>
            <a:ext cx="2220424" cy="3019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"/>
          <p:cNvSpPr txBox="1">
            <a:spLocks noGrp="1"/>
          </p:cNvSpPr>
          <p:nvPr>
            <p:ph type="title"/>
          </p:nvPr>
        </p:nvSpPr>
        <p:spPr>
          <a:xfrm>
            <a:off x="553699" y="507200"/>
            <a:ext cx="29034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cap="none">
                <a:latin typeface="Rubik"/>
                <a:ea typeface="Rubik"/>
                <a:cs typeface="Rubik"/>
                <a:sym typeface="Rubik"/>
              </a:rPr>
              <a:t>Yr Athro</a:t>
            </a:r>
            <a:br>
              <a:rPr lang="en-GB" sz="3200" cap="none">
                <a:latin typeface="Rubik"/>
                <a:ea typeface="Rubik"/>
                <a:cs typeface="Rubik"/>
                <a:sym typeface="Rubik"/>
              </a:rPr>
            </a:br>
            <a:r>
              <a:rPr lang="en-GB" sz="3200" cap="none">
                <a:latin typeface="Rubik"/>
                <a:ea typeface="Rubik"/>
                <a:cs typeface="Rubik"/>
                <a:sym typeface="Rubik"/>
              </a:rPr>
              <a:t>Alice Roberts</a:t>
            </a:r>
            <a:endParaRPr sz="3200" cap="none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32" name="Google Shape;23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3800" y="361950"/>
            <a:ext cx="3048000" cy="4161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9745" y="285750"/>
            <a:ext cx="2666999" cy="266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6"/>
          <p:cNvPicPr preferRelativeResize="0"/>
          <p:nvPr/>
        </p:nvPicPr>
        <p:blipFill rotWithShape="1">
          <a:blip r:embed="rId4">
            <a:alphaModFix/>
          </a:blip>
          <a:srcRect l="3999" t="6567" r="20001"/>
          <a:stretch/>
        </p:blipFill>
        <p:spPr>
          <a:xfrm>
            <a:off x="4978329" y="2073684"/>
            <a:ext cx="3680312" cy="25450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0" name="Google Shape;240;p6"/>
          <p:cNvGrpSpPr/>
          <p:nvPr/>
        </p:nvGrpSpPr>
        <p:grpSpPr>
          <a:xfrm>
            <a:off x="4267200" y="285750"/>
            <a:ext cx="4628588" cy="3940014"/>
            <a:chOff x="4267200" y="285750"/>
            <a:chExt cx="4628588" cy="3940014"/>
          </a:xfrm>
        </p:grpSpPr>
        <p:pic>
          <p:nvPicPr>
            <p:cNvPr id="241" name="Google Shape;241;p6"/>
            <p:cNvPicPr preferRelativeResize="0"/>
            <p:nvPr/>
          </p:nvPicPr>
          <p:blipFill rotWithShape="1">
            <a:blip r:embed="rId5">
              <a:alphaModFix/>
            </a:blip>
            <a:srcRect t="3935" b="32221"/>
            <a:stretch/>
          </p:blipFill>
          <p:spPr>
            <a:xfrm>
              <a:off x="4267200" y="285750"/>
              <a:ext cx="4628588" cy="39400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6"/>
            <p:cNvSpPr/>
            <p:nvPr/>
          </p:nvSpPr>
          <p:spPr>
            <a:xfrm>
              <a:off x="6036744" y="1352550"/>
              <a:ext cx="2711720" cy="2371328"/>
            </a:xfrm>
            <a:prstGeom prst="rect">
              <a:avLst/>
            </a:prstGeom>
            <a:solidFill>
              <a:srgbClr val="0C0C0C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Gwyddoniaeth yw'r offeryn gorau sydd gennym ar gyfer deall y byd o'n cwmpas, ac mae hynny'n hyfryd ac yn werthfawr ynddo'i hun, yn ogystal â bod yn hanfodol ar gyfer gwenud penderfyniadau gwleidyddol, economaidd ac amgylcheddol.</a:t>
              </a:r>
              <a:endPara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3" name="Google Shape;243;p6"/>
          <p:cNvSpPr txBox="1"/>
          <p:nvPr/>
        </p:nvSpPr>
        <p:spPr>
          <a:xfrm>
            <a:off x="553700" y="507200"/>
            <a:ext cx="2816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b="1" i="0" u="none" strike="noStrike" cap="none">
                <a:solidFill>
                  <a:srgbClr val="4C4184"/>
                </a:solidFill>
                <a:latin typeface="Rubik"/>
                <a:ea typeface="Rubik"/>
                <a:cs typeface="Rubik"/>
                <a:sym typeface="Rubik"/>
              </a:rPr>
              <a:t>Yr Athro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b="1" i="0" u="none" strike="noStrike" cap="none">
                <a:solidFill>
                  <a:srgbClr val="4C4184"/>
                </a:solidFill>
                <a:latin typeface="Rubik"/>
                <a:ea typeface="Rubik"/>
                <a:cs typeface="Rubik"/>
                <a:sym typeface="Rubik"/>
              </a:rPr>
              <a:t>Alice Roberts</a:t>
            </a:r>
            <a:endParaRPr/>
          </a:p>
        </p:txBody>
      </p:sp>
      <p:pic>
        <p:nvPicPr>
          <p:cNvPr id="244" name="Google Shape;244;p6"/>
          <p:cNvPicPr preferRelativeResize="0"/>
          <p:nvPr/>
        </p:nvPicPr>
        <p:blipFill rotWithShape="1">
          <a:blip r:embed="rId6">
            <a:alphaModFix/>
          </a:blip>
          <a:srcRect l="16543" t="4074" r="3986" b="4074"/>
          <a:stretch/>
        </p:blipFill>
        <p:spPr>
          <a:xfrm>
            <a:off x="815367" y="1430906"/>
            <a:ext cx="2308833" cy="318781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6"/>
          <p:cNvGrpSpPr/>
          <p:nvPr/>
        </p:nvGrpSpPr>
        <p:grpSpPr>
          <a:xfrm>
            <a:off x="2122280" y="2904108"/>
            <a:ext cx="3798750" cy="1953642"/>
            <a:chOff x="2122280" y="2904108"/>
            <a:chExt cx="3798750" cy="1953642"/>
          </a:xfrm>
        </p:grpSpPr>
        <p:grpSp>
          <p:nvGrpSpPr>
            <p:cNvPr id="246" name="Google Shape;246;p6"/>
            <p:cNvGrpSpPr/>
            <p:nvPr/>
          </p:nvGrpSpPr>
          <p:grpSpPr>
            <a:xfrm>
              <a:off x="2122280" y="2904108"/>
              <a:ext cx="3798750" cy="1953642"/>
              <a:chOff x="2122280" y="2904108"/>
              <a:chExt cx="3798750" cy="1953642"/>
            </a:xfrm>
          </p:grpSpPr>
          <p:grpSp>
            <p:nvGrpSpPr>
              <p:cNvPr id="247" name="Google Shape;247;p6"/>
              <p:cNvGrpSpPr/>
              <p:nvPr/>
            </p:nvGrpSpPr>
            <p:grpSpPr>
              <a:xfrm>
                <a:off x="2122280" y="2904108"/>
                <a:ext cx="3798750" cy="1953642"/>
                <a:chOff x="2122280" y="2904108"/>
                <a:chExt cx="3798750" cy="1953642"/>
              </a:xfrm>
            </p:grpSpPr>
            <p:pic>
              <p:nvPicPr>
                <p:cNvPr id="248" name="Google Shape;248;p6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4375" t="54444" r="12279" b="18888"/>
                <a:stretch/>
              </p:blipFill>
              <p:spPr>
                <a:xfrm>
                  <a:off x="2122280" y="2904108"/>
                  <a:ext cx="3798750" cy="1953642"/>
                </a:xfrm>
                <a:prstGeom prst="rect">
                  <a:avLst/>
                </a:prstGeom>
                <a:noFill/>
                <a:ln w="63500" cap="flat" cmpd="sng">
                  <a:solidFill>
                    <a:srgbClr val="4C418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249" name="Google Shape;249;p6"/>
                <p:cNvSpPr/>
                <p:nvPr/>
              </p:nvSpPr>
              <p:spPr>
                <a:xfrm>
                  <a:off x="2195736" y="2952749"/>
                  <a:ext cx="3680312" cy="1491209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600">
                      <a:solidFill>
                        <a:srgbClr val="4C4184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Mae bod yn ddyneiddiwr yn golygu wastad</a:t>
                  </a:r>
                  <a:r>
                    <a:rPr lang="en-GB" sz="1600">
                      <a:solidFill>
                        <a:srgbClr val="31859B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gofyn cwestiynau</a:t>
                  </a:r>
                  <a:r>
                    <a:rPr lang="en-GB" sz="1600">
                      <a:solidFill>
                        <a:srgbClr val="4C4184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am y byd o'ch cwmpas, trin eraill â</a:t>
                  </a:r>
                  <a:r>
                    <a:rPr lang="en-GB" sz="1600">
                      <a:solidFill>
                        <a:srgbClr val="31859B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dealltwriaeth a charedigrwydd</a:t>
                  </a:r>
                  <a:r>
                    <a:rPr lang="en-GB" sz="1600">
                      <a:solidFill>
                        <a:srgbClr val="4C4184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, a chydnabod bod y</a:t>
                  </a:r>
                  <a:r>
                    <a:rPr lang="en-GB" sz="1600">
                      <a:solidFill>
                        <a:srgbClr val="31859B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byd yn lle naturiol</a:t>
                  </a:r>
                  <a:r>
                    <a:rPr lang="en-GB" sz="1600">
                      <a:solidFill>
                        <a:srgbClr val="4C4184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heb unrhyw ochr goruwchnaturiol.</a:t>
                  </a:r>
                  <a:r>
                    <a:rPr lang="en-GB" sz="1600" b="0" i="0" u="none" strike="noStrike" cap="none">
                      <a:solidFill>
                        <a:srgbClr val="4C4184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 </a:t>
                  </a:r>
                  <a:endParaRPr sz="1600" b="0" i="0" u="none" strike="noStrike" cap="none">
                    <a:solidFill>
                      <a:srgbClr val="4C4184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0" name="Google Shape;250;p6"/>
              <p:cNvSpPr/>
              <p:nvPr/>
            </p:nvSpPr>
            <p:spPr>
              <a:xfrm>
                <a:off x="3612197" y="4587974"/>
                <a:ext cx="2039923" cy="152709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1" name="Google Shape;251;p6"/>
            <p:cNvSpPr txBox="1"/>
            <p:nvPr/>
          </p:nvSpPr>
          <p:spPr>
            <a:xfrm>
              <a:off x="3618699" y="4520267"/>
              <a:ext cx="20912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0" i="0" u="none" strike="noStrike" cap="none">
                  <a:solidFill>
                    <a:srgbClr val="31859B"/>
                  </a:solidFill>
                  <a:latin typeface="Calibri"/>
                  <a:ea typeface="Calibri"/>
                  <a:cs typeface="Calibri"/>
                  <a:sym typeface="Calibri"/>
                </a:rPr>
                <a:t>Llywydd Dyneiddwyr y DU</a:t>
              </a:r>
              <a:endParaRPr sz="1400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7"/>
          <p:cNvPicPr preferRelativeResize="0"/>
          <p:nvPr/>
        </p:nvPicPr>
        <p:blipFill rotWithShape="1">
          <a:blip r:embed="rId3">
            <a:alphaModFix/>
          </a:blip>
          <a:srcRect l="50000" r="17000" b="26653"/>
          <a:stretch/>
        </p:blipFill>
        <p:spPr>
          <a:xfrm>
            <a:off x="3896537" y="491115"/>
            <a:ext cx="2837158" cy="40515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7"/>
          <p:cNvSpPr txBox="1">
            <a:spLocks noGrp="1"/>
          </p:cNvSpPr>
          <p:nvPr>
            <p:ph type="title"/>
          </p:nvPr>
        </p:nvSpPr>
        <p:spPr>
          <a:xfrm>
            <a:off x="553700" y="507200"/>
            <a:ext cx="2837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cap="none">
                <a:latin typeface="Rubik"/>
                <a:ea typeface="Rubik"/>
                <a:cs typeface="Rubik"/>
                <a:sym typeface="Rubik"/>
              </a:rPr>
              <a:t>Gulalai Ismail</a:t>
            </a:r>
            <a:endParaRPr sz="3200" cap="none"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8"/>
          <p:cNvSpPr txBox="1">
            <a:spLocks noGrp="1"/>
          </p:cNvSpPr>
          <p:nvPr>
            <p:ph type="title"/>
          </p:nvPr>
        </p:nvSpPr>
        <p:spPr>
          <a:xfrm>
            <a:off x="553699" y="507200"/>
            <a:ext cx="28575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cap="none">
                <a:latin typeface="Rubik"/>
                <a:ea typeface="Rubik"/>
                <a:cs typeface="Rubik"/>
                <a:sym typeface="Rubik"/>
              </a:rPr>
              <a:t>Gulalai Ismail</a:t>
            </a:r>
            <a:endParaRPr sz="3200" cap="none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707" y="1034028"/>
            <a:ext cx="4415518" cy="280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4">
            <a:alphaModFix/>
          </a:blip>
          <a:srcRect l="4105"/>
          <a:stretch/>
        </p:blipFill>
        <p:spPr>
          <a:xfrm>
            <a:off x="3581400" y="276032"/>
            <a:ext cx="5340092" cy="3133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81458" y="1170837"/>
            <a:ext cx="3409950" cy="3409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8" name="Google Shape;268;p8"/>
          <p:cNvGrpSpPr/>
          <p:nvPr/>
        </p:nvGrpSpPr>
        <p:grpSpPr>
          <a:xfrm>
            <a:off x="1425392" y="929878"/>
            <a:ext cx="6172200" cy="4094225"/>
            <a:chOff x="1425392" y="929878"/>
            <a:chExt cx="6172200" cy="4094225"/>
          </a:xfrm>
        </p:grpSpPr>
        <p:pic>
          <p:nvPicPr>
            <p:cNvPr id="269" name="Google Shape;269;p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25392" y="929878"/>
              <a:ext cx="6172200" cy="4094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8"/>
            <p:cNvSpPr txBox="1"/>
            <p:nvPr/>
          </p:nvSpPr>
          <p:spPr>
            <a:xfrm>
              <a:off x="4860032" y="1635646"/>
              <a:ext cx="2592288" cy="203132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Rwyf wedi dysgu bod </a:t>
              </a:r>
              <a:r>
                <a:rPr lang="en-GB" sz="1400">
                  <a:solidFill>
                    <a:srgbClr val="F8EC02"/>
                  </a:solidFill>
                  <a:latin typeface="Rubik"/>
                  <a:ea typeface="Rubik"/>
                  <a:cs typeface="Rubik"/>
                  <a:sym typeface="Rubik"/>
                </a:rPr>
                <a:t>rhyddid meddwl a mynegiant </a:t>
              </a:r>
              <a:r>
                <a:rPr lang="en-GB" sz="14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yn allweddol i heddwch a chydraddoldeb. Trwy ryddid meddwl a chydraddoldeb i bawb</a:t>
              </a:r>
              <a:r>
                <a:rPr lang="en-GB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,</a:t>
              </a:r>
              <a:r>
                <a:rPr lang="en-GB" sz="14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 gallwn wneud ein cymdeithasau yn </a:t>
              </a:r>
              <a:r>
                <a:rPr lang="en-GB" sz="1400">
                  <a:solidFill>
                    <a:srgbClr val="F8EC02"/>
                  </a:solidFill>
                  <a:latin typeface="Rubik"/>
                  <a:ea typeface="Rubik"/>
                  <a:cs typeface="Rubik"/>
                  <a:sym typeface="Rubik"/>
                </a:rPr>
                <a:t>lle urddasol i fyw</a:t>
              </a:r>
              <a:r>
                <a:rPr lang="en-GB" sz="1400">
                  <a:solidFill>
                    <a:schemeClr val="lt1"/>
                  </a:solidFill>
                  <a:latin typeface="Rubik"/>
                  <a:ea typeface="Rubik"/>
                  <a:cs typeface="Rubik"/>
                  <a:sym typeface="Rubik"/>
                </a:rPr>
                <a:t>.</a:t>
              </a:r>
              <a:endParaRPr/>
            </a:p>
          </p:txBody>
        </p:sp>
        <p:sp>
          <p:nvSpPr>
            <p:cNvPr id="271" name="Google Shape;271;p8"/>
            <p:cNvSpPr txBox="1"/>
            <p:nvPr/>
          </p:nvSpPr>
          <p:spPr>
            <a:xfrm>
              <a:off x="5148064" y="4058581"/>
              <a:ext cx="2088232" cy="46166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>
                  <a:solidFill>
                    <a:srgbClr val="F8EC02"/>
                  </a:solidFill>
                  <a:latin typeface="Rubik"/>
                  <a:ea typeface="Rubik"/>
                  <a:cs typeface="Rubik"/>
                  <a:sym typeface="Rubik"/>
                </a:rPr>
                <a:t>ACTIFYDD HAWLIAU DYNOL A DYNEIDDIWR</a:t>
              </a:r>
              <a:endParaRPr sz="1200" b="1">
                <a:solidFill>
                  <a:srgbClr val="F8EC0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2420" y="511829"/>
            <a:ext cx="3005580" cy="408429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9"/>
          <p:cNvSpPr txBox="1">
            <a:spLocks noGrp="1"/>
          </p:cNvSpPr>
          <p:nvPr>
            <p:ph type="title"/>
          </p:nvPr>
        </p:nvSpPr>
        <p:spPr>
          <a:xfrm>
            <a:off x="553707" y="507206"/>
            <a:ext cx="3005580" cy="84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cap="none" dirty="0">
                <a:latin typeface="Rubik"/>
                <a:ea typeface="Rubik"/>
                <a:cs typeface="Rubik"/>
                <a:sym typeface="Rubik"/>
              </a:rPr>
              <a:t>Frank Turner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"/>
          <p:cNvSpPr txBox="1">
            <a:spLocks noGrp="1"/>
          </p:cNvSpPr>
          <p:nvPr>
            <p:ph type="title"/>
          </p:nvPr>
        </p:nvSpPr>
        <p:spPr>
          <a:xfrm>
            <a:off x="553707" y="503912"/>
            <a:ext cx="3184575" cy="84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cap="none" dirty="0">
                <a:latin typeface="Rubik"/>
                <a:ea typeface="Rubik"/>
                <a:cs typeface="Rubik"/>
                <a:sym typeface="Rubik"/>
              </a:rPr>
              <a:t>Frank Turner</a:t>
            </a:r>
            <a:endParaRPr sz="3200" cap="none" dirty="0"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85" name="Google Shape;285;p10"/>
          <p:cNvPicPr preferRelativeResize="0"/>
          <p:nvPr/>
        </p:nvPicPr>
        <p:blipFill rotWithShape="1">
          <a:blip r:embed="rId3">
            <a:alphaModFix/>
          </a:blip>
          <a:srcRect l="11667" t="263" r="13333"/>
          <a:stretch/>
        </p:blipFill>
        <p:spPr>
          <a:xfrm>
            <a:off x="553707" y="1315745"/>
            <a:ext cx="408023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0"/>
          <p:cNvPicPr preferRelativeResize="0"/>
          <p:nvPr/>
        </p:nvPicPr>
        <p:blipFill rotWithShape="1">
          <a:blip r:embed="rId4">
            <a:alphaModFix/>
          </a:blip>
          <a:srcRect l="20523" r="1573" b="5554"/>
          <a:stretch/>
        </p:blipFill>
        <p:spPr>
          <a:xfrm>
            <a:off x="4510063" y="590550"/>
            <a:ext cx="4080230" cy="35150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7" name="Google Shape;287;p10"/>
          <p:cNvGrpSpPr/>
          <p:nvPr/>
        </p:nvGrpSpPr>
        <p:grpSpPr>
          <a:xfrm>
            <a:off x="3489239" y="106962"/>
            <a:ext cx="4938721" cy="4929575"/>
            <a:chOff x="3327867" y="106962"/>
            <a:chExt cx="4938721" cy="4929575"/>
          </a:xfrm>
        </p:grpSpPr>
        <p:pic>
          <p:nvPicPr>
            <p:cNvPr id="288" name="Google Shape;288;p1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27867" y="106962"/>
              <a:ext cx="4938721" cy="49295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10"/>
            <p:cNvSpPr txBox="1"/>
            <p:nvPr/>
          </p:nvSpPr>
          <p:spPr>
            <a:xfrm>
              <a:off x="3563900" y="1203600"/>
              <a:ext cx="2790900" cy="2759100"/>
            </a:xfrm>
            <a:prstGeom prst="rect">
              <a:avLst/>
            </a:prstGeom>
            <a:solidFill>
              <a:srgbClr val="D8D5E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Rwy’n credu fod celf yn ymwneud yn bennaf ag empathi. </a:t>
              </a:r>
              <a:r>
                <a:rPr lang="en-GB" sz="1400" b="1">
                  <a:solidFill>
                    <a:srgbClr val="4C4184"/>
                  </a:solidFill>
                  <a:latin typeface="Calibri"/>
                  <a:ea typeface="Calibri"/>
                  <a:cs typeface="Calibri"/>
                  <a:sym typeface="Calibri"/>
                </a:rPr>
                <a:t>Rwy’n meddwl ein bod yn byw mewn bydysawd heb ddyled arno i’n cyflenwi ag esboniad. Felly, mae yna elfennau o fodolaeth dynol all fod yn ddryslyd ac yn ynysig. </a:t>
              </a:r>
              <a:r>
                <a:rPr lang="en-GB" sz="1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Mae celf yn ffordd i wneud synnwyr o hynny. Yr eiliad fwyaf pwerus </a:t>
              </a:r>
              <a:r>
                <a:rPr lang="en-GB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yng ngh</a:t>
              </a:r>
              <a:r>
                <a:rPr lang="en-GB" sz="1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elf i mi yw’r foment honno pan gewch </a:t>
              </a:r>
              <a:r>
                <a:rPr lang="en-GB" sz="1400" b="1">
                  <a:solidFill>
                    <a:srgbClr val="4C4184"/>
                  </a:solidFill>
                  <a:latin typeface="Calibri"/>
                  <a:ea typeface="Calibri"/>
                  <a:cs typeface="Calibri"/>
                  <a:sym typeface="Calibri"/>
                </a:rPr>
                <a:t>lygedyn o’r teimlad nad ydych chi ar</a:t>
              </a:r>
              <a:r>
                <a:rPr lang="en-GB" b="1">
                  <a:solidFill>
                    <a:srgbClr val="4C4184"/>
                  </a:solidFill>
                  <a:latin typeface="Calibri"/>
                  <a:ea typeface="Calibri"/>
                  <a:cs typeface="Calibri"/>
                  <a:sym typeface="Calibri"/>
                </a:rPr>
                <a:t> ei</a:t>
              </a:r>
              <a:r>
                <a:rPr lang="en-GB" sz="1400" b="1">
                  <a:solidFill>
                    <a:srgbClr val="4C4184"/>
                  </a:solidFill>
                  <a:latin typeface="Calibri"/>
                  <a:ea typeface="Calibri"/>
                  <a:cs typeface="Calibri"/>
                  <a:sym typeface="Calibri"/>
                </a:rPr>
                <a:t>ch pen eich hun.</a:t>
              </a:r>
              <a:endParaRPr sz="1400" b="1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0"/>
            <p:cNvSpPr txBox="1"/>
            <p:nvPr/>
          </p:nvSpPr>
          <p:spPr>
            <a:xfrm>
              <a:off x="3815466" y="4327591"/>
              <a:ext cx="2143536" cy="261610"/>
            </a:xfrm>
            <a:prstGeom prst="rect">
              <a:avLst/>
            </a:prstGeom>
            <a:solidFill>
              <a:srgbClr val="D8D5E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 b="1">
                  <a:solidFill>
                    <a:srgbClr val="4C4184"/>
                  </a:solidFill>
                  <a:latin typeface="Rubik"/>
                  <a:ea typeface="Rubik"/>
                  <a:cs typeface="Rubik"/>
                  <a:sym typeface="Rubik"/>
                </a:rPr>
                <a:t>CERDDORWR A DYNEIDDIWR</a:t>
              </a:r>
              <a:endParaRPr sz="1100" b="1">
                <a:solidFill>
                  <a:srgbClr val="4C4184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9082" y="1870981"/>
            <a:ext cx="1965836" cy="2804291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1"/>
          <p:cNvSpPr txBox="1">
            <a:spLocks noGrp="1"/>
          </p:cNvSpPr>
          <p:nvPr>
            <p:ph type="title"/>
          </p:nvPr>
        </p:nvSpPr>
        <p:spPr>
          <a:xfrm>
            <a:off x="392650" y="269950"/>
            <a:ext cx="85068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200"/>
              <a:buFont typeface="Rubik"/>
              <a:buNone/>
            </a:pPr>
            <a:r>
              <a:rPr lang="en-GB" sz="3200" cap="none">
                <a:latin typeface="Rubik"/>
                <a:ea typeface="Rubik"/>
                <a:cs typeface="Rubik"/>
                <a:sym typeface="Rubik"/>
              </a:rPr>
              <a:t>Beth mae'n ei olygu i fod yn ddyneiddiwr?</a:t>
            </a:r>
            <a:endParaRPr/>
          </a:p>
        </p:txBody>
      </p:sp>
      <p:sp>
        <p:nvSpPr>
          <p:cNvPr id="298" name="Google Shape;298;p11"/>
          <p:cNvSpPr txBox="1"/>
          <p:nvPr/>
        </p:nvSpPr>
        <p:spPr>
          <a:xfrm>
            <a:off x="356450" y="3638550"/>
            <a:ext cx="31005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ubik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Gofyn </a:t>
            </a:r>
            <a:r>
              <a:rPr lang="en-GB" sz="20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cwestiynau</a:t>
            </a: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a defnyddio </a:t>
            </a:r>
            <a:r>
              <a:rPr lang="en-GB" sz="20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gwyddoniaeth</a:t>
            </a: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i ddeall y byd</a:t>
            </a: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61950" marR="0" lvl="2" indent="-2476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99" name="Google Shape;299;p11"/>
          <p:cNvSpPr txBox="1"/>
          <p:nvPr/>
        </p:nvSpPr>
        <p:spPr>
          <a:xfrm>
            <a:off x="3314700" y="874285"/>
            <a:ext cx="2625452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ubik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Dangos </a:t>
            </a:r>
            <a:r>
              <a:rPr lang="en-GB" sz="20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empathi </a:t>
            </a: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tuag at eraill a brwydro dros </a:t>
            </a:r>
            <a:r>
              <a:rPr lang="en-GB" sz="20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hawliau dynol</a:t>
            </a:r>
            <a:endParaRPr sz="2000" b="1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61950" marR="0" lvl="2" indent="-2476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6172200" y="3638550"/>
            <a:ext cx="2781000" cy="1381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2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ubik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Dod o hyd i </a:t>
            </a:r>
            <a:r>
              <a:rPr lang="en-GB" sz="20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ystyr</a:t>
            </a: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i ni'n hunain yn yr </a:t>
            </a:r>
            <a:r>
              <a:rPr lang="en-GB" sz="2000" b="1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un bywyd</a:t>
            </a:r>
            <a:r>
              <a:rPr lang="en-GB" sz="2000" b="0" i="0" u="none" strike="noStrike" cap="none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sydd gennym</a:t>
            </a: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361950" marR="0" lvl="2" indent="-2476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000" b="0" i="0" u="none" strike="noStrike" cap="non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01" name="Google Shape;301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1349" y="844208"/>
            <a:ext cx="2002503" cy="2734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90148" y="844208"/>
            <a:ext cx="2012053" cy="273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9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0" y="209550"/>
            <a:ext cx="4038600" cy="4425532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2"/>
          <p:cNvSpPr txBox="1"/>
          <p:nvPr/>
        </p:nvSpPr>
        <p:spPr>
          <a:xfrm>
            <a:off x="3635896" y="1352792"/>
            <a:ext cx="3384376" cy="20313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Mae eich bodolaeth mor annhebygol, gyda chymaint o ddigwyddiadau siawns ar hyd y ffordd.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00C7B1"/>
                </a:solidFill>
                <a:latin typeface="Rubik"/>
                <a:ea typeface="Rubik"/>
                <a:cs typeface="Rubik"/>
                <a:sym typeface="Rubik"/>
              </a:rPr>
              <a:t>Rydych chi'n lwcus iawn i gael y bywyd hwn: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Gallwch chi roi ystyr iddo.</a:t>
            </a:r>
            <a:endParaRPr/>
          </a:p>
        </p:txBody>
      </p:sp>
      <p:sp>
        <p:nvSpPr>
          <p:cNvPr id="310" name="Google Shape;310;p12"/>
          <p:cNvSpPr txBox="1"/>
          <p:nvPr/>
        </p:nvSpPr>
        <p:spPr>
          <a:xfrm>
            <a:off x="4282449" y="3742792"/>
            <a:ext cx="2091300" cy="307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rgbClr val="31859B"/>
                </a:solidFill>
                <a:latin typeface="Calibri"/>
                <a:ea typeface="Calibri"/>
                <a:cs typeface="Calibri"/>
                <a:sym typeface="Calibri"/>
              </a:rPr>
              <a:t>Llywydd Dyneiddwyr y DU</a:t>
            </a:r>
            <a:endParaRPr sz="1400">
              <a:solidFill>
                <a:srgbClr val="31859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rank Turner - Be More Kind">
            <a:hlinkClick r:id="" action="ppaction://media"/>
            <a:extLst>
              <a:ext uri="{FF2B5EF4-FFF2-40B4-BE49-F238E27FC236}">
                <a16:creationId xmlns:a16="http://schemas.microsoft.com/office/drawing/2014/main" id="{5F2EA949-7C5F-4710-BDD9-468DF89408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75656" y="1038789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1863</Words>
  <Application>Microsoft Office PowerPoint</Application>
  <PresentationFormat>On-screen Show (16:9)</PresentationFormat>
  <Paragraphs>82</Paragraphs>
  <Slides>13</Slides>
  <Notes>13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Rubik</vt:lpstr>
      <vt:lpstr>Calibri</vt:lpstr>
      <vt:lpstr>Default Theme</vt:lpstr>
      <vt:lpstr>BETH YW DYNEIDDIAETH?</vt:lpstr>
      <vt:lpstr>PowerPoint Presentation</vt:lpstr>
      <vt:lpstr>Diwrnod Dyneiddwyr y Byd</vt:lpstr>
      <vt:lpstr>BETH MAE’N EI OLYGU I FOD YN DDYNEIDDIWR?</vt:lpstr>
      <vt:lpstr>Yr Athro Alice Roberts</vt:lpstr>
      <vt:lpstr>PowerPoint Presentation</vt:lpstr>
      <vt:lpstr>Gulalai Ismail</vt:lpstr>
      <vt:lpstr>Gulalai Ismail</vt:lpstr>
      <vt:lpstr>Frank Turner</vt:lpstr>
      <vt:lpstr>Frank Turner</vt:lpstr>
      <vt:lpstr>Beth mae'n ei olygu i fod yn ddyneiddiwr?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BETH YW DYNEIDDIAETH?</dc:title>
  <dc:creator>Rhian Jones</dc:creator>
  <cp:lastModifiedBy>William Gordon</cp:lastModifiedBy>
  <cp:revision>2</cp:revision>
  <dcterms:created xsi:type="dcterms:W3CDTF">2020-03-31T20:32:47Z</dcterms:created>
  <dcterms:modified xsi:type="dcterms:W3CDTF">2020-10-07T14:30:59Z</dcterms:modified>
</cp:coreProperties>
</file>