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orient="horz" pos="2984">
          <p15:clr>
            <a:srgbClr val="A4A3A4"/>
          </p15:clr>
        </p15:guide>
        <p15:guide id="3" orient="horz" pos="883">
          <p15:clr>
            <a:srgbClr val="A4A3A4"/>
          </p15:clr>
        </p15:guide>
        <p15:guide id="4" pos="2768">
          <p15:clr>
            <a:srgbClr val="A4A3A4"/>
          </p15:clr>
        </p15:guide>
        <p15:guide id="5" pos="418">
          <p15:clr>
            <a:srgbClr val="A4A3A4"/>
          </p15:clr>
        </p15:guide>
        <p15:guide id="6" pos="5342">
          <p15:clr>
            <a:srgbClr val="A4A3A4"/>
          </p15:clr>
        </p15:guide>
        <p15:guide id="7" pos="4003">
          <p15:clr>
            <a:srgbClr val="A4A3A4"/>
          </p15:clr>
        </p15:guide>
        <p15:guide id="8" pos="2996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984" orient="horz"/>
        <p:guide pos="883" orient="horz"/>
        <p:guide pos="2768"/>
        <p:guide pos="418"/>
        <p:guide pos="5342"/>
        <p:guide pos="4003"/>
        <p:guide pos="2996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heritage.humanists.uk/rose-bush/" TargetMode="Externa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2756f469ed_0_7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2756f469ed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Audience during the performance </a:t>
            </a:r>
            <a:r>
              <a:rPr lang="en-GB">
                <a:solidFill>
                  <a:schemeClr val="dk1"/>
                </a:solidFill>
              </a:rPr>
              <a:t>of the opera </a:t>
            </a:r>
            <a:r>
              <a:rPr i="1" lang="en-GB">
                <a:solidFill>
                  <a:schemeClr val="dk1"/>
                </a:solidFill>
              </a:rPr>
              <a:t>Turandot </a:t>
            </a:r>
            <a:r>
              <a:rPr lang="en-GB">
                <a:solidFill>
                  <a:schemeClr val="dk1"/>
                </a:solidFill>
              </a:rPr>
              <a:t>by the London Performing Academy of Music, December 2024 © Christopher Andreou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d827b9e0a7_0_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2d827b9e0a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Alice Roberts and Rebecca Wragg Sykes at the Darwin Day Lecture 2024 - </a:t>
            </a:r>
            <a:r>
              <a:rPr i="1" lang="en-GB"/>
              <a:t>Humanity’s Superpower: Lessons in community and empathy from 4 million to 40,000 years ago</a:t>
            </a:r>
            <a:endParaRPr i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32756f469ed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32756f469ed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Stuart Hall Foundation lecture </a:t>
            </a:r>
            <a:r>
              <a:rPr lang="en-GB">
                <a:solidFill>
                  <a:schemeClr val="dk1"/>
                </a:solidFill>
              </a:rPr>
              <a:t>© Dan Evans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756f469ed_0_1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756f469e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Audience at the </a:t>
            </a:r>
            <a:r>
              <a:rPr lang="en-GB">
                <a:solidFill>
                  <a:schemeClr val="dk1"/>
                </a:solidFill>
              </a:rPr>
              <a:t>Stuart Hall Foundation lecture © Dan Evans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2756f469ed_0_1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2756f469e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Songhaven, a dementia-friendly concert series at Conway Hall </a:t>
            </a:r>
            <a:r>
              <a:rPr lang="en-GB">
                <a:solidFill>
                  <a:schemeClr val="dk1"/>
                </a:solidFill>
              </a:rPr>
              <a:t>© Dan Evans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2756f469ed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2756f469e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Sunday Concert: The Barbican Quartet </a:t>
            </a:r>
            <a:r>
              <a:rPr lang="en-GB">
                <a:solidFill>
                  <a:schemeClr val="dk1"/>
                </a:solidFill>
              </a:rPr>
              <a:t>© Dan Evans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d827b9e0a7_0_3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2d827b9e0a7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Puppet </a:t>
            </a:r>
            <a:r>
              <a:rPr lang="en-GB"/>
              <a:t>building workshop based on the life of Thomas Paine, September 2024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d827b9e0a7_0_1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2d827b9e0a7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2dcad076b0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2dcad076b0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Meeting of the British Humanist Association in the Library, January 1967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32dcad076b0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32dcad076b0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Left: Writer and President of the Gay Humanist Group (now LGBT Humanists) Maureen Duffy cuts the cake at the group’s 5th anniversary celebration, 1984, in the Library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Right: Filmmaker Derek Jarman speaks at Gay Humanist Group meeting in Conway Hall Library, May 1986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2dcad076b0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2dcad076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333b4c8dfab_0_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333b4c8dfab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Sunday meeting of the Ethical Society in the Library. </a:t>
            </a:r>
            <a:r>
              <a:rPr lang="en-GB">
                <a:solidFill>
                  <a:schemeClr val="dk1"/>
                </a:solidFill>
              </a:rPr>
              <a:t>Conway Hall/South Place Ethical Society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333b4c8dfab_0_2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333b4c8dfab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Drama event in the Library. </a:t>
            </a:r>
            <a:r>
              <a:rPr lang="en-GB">
                <a:solidFill>
                  <a:schemeClr val="dk1"/>
                </a:solidFill>
              </a:rPr>
              <a:t>Conway Hall/South Place Ethical Society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32dcad076b0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32dcad076b0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Humanist naming ceremony in Conway Hall Library, October 1991 (printed in </a:t>
            </a:r>
            <a:r>
              <a:rPr i="1" lang="en-GB"/>
              <a:t>Humanist News, </a:t>
            </a:r>
            <a:r>
              <a:rPr lang="en-GB"/>
              <a:t>November 1991)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32756f469ed_0_2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32756f469e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Monster Flowers: </a:t>
            </a:r>
            <a:r>
              <a:rPr i="1" lang="en-GB"/>
              <a:t>Life Drawing &amp; Paper Flower Making Workshop</a:t>
            </a:r>
            <a:r>
              <a:rPr lang="en-GB"/>
              <a:t>, part of the Bloomsbury Festival 2024 </a:t>
            </a:r>
            <a:r>
              <a:rPr lang="en-GB">
                <a:solidFill>
                  <a:schemeClr val="dk1"/>
                </a:solidFill>
              </a:rPr>
              <a:t>© Stuart Keegan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2756f469ed_0_5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2756f469e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 visitor to the Library during </a:t>
            </a:r>
            <a:r>
              <a:rPr lang="en-GB">
                <a:solidFill>
                  <a:schemeClr val="dk1"/>
                </a:solidFill>
              </a:rPr>
              <a:t>Open House Festival, September 2022. © Conway Hall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32756f469ed_0_6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32756f469ed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Looking at the Library exhibition as part of a workshop on secular ceremonies, 2022 </a:t>
            </a:r>
            <a:r>
              <a:rPr lang="en-GB">
                <a:solidFill>
                  <a:schemeClr val="dk1"/>
                </a:solidFill>
              </a:rPr>
              <a:t>© Conway Hall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2756f469ed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32756f469ed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Frances and Oskar from Electric Voice Theatre exploring the archive collections</a:t>
            </a:r>
            <a:r>
              <a:rPr lang="en-GB">
                <a:solidFill>
                  <a:schemeClr val="dk1"/>
                </a:solidFill>
              </a:rPr>
              <a:t> © Electric Voice Theatre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2d827b9e0a7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0" name="Google Shape;330;g2d827b9e0a7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333b4c8dfab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333b4c8dfab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Exhibition in the Brockway Room and corridor, 1980. </a:t>
            </a:r>
            <a:r>
              <a:rPr lang="en-GB">
                <a:solidFill>
                  <a:schemeClr val="dk1"/>
                </a:solidFill>
              </a:rPr>
              <a:t>Conway Hall/South Place Ethical Society</a:t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d827b9e0a7_0_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2d827b9e0a7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Participants at a banner making workshop, April 2024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32756f469ed_0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32756f469ed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Conway Hall’s Head of Programmes, Holly, giving a tour of Conway Hall as part of Open House Festival, September 2022. © Conway Hall</a:t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d827b9e0a7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d827b9e0a7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Exhibition in the Bertrand Russell Room, July 2024. </a:t>
            </a:r>
            <a:r>
              <a:rPr lang="en-GB">
                <a:solidFill>
                  <a:schemeClr val="dk1"/>
                </a:solidFill>
              </a:rPr>
              <a:t>©</a:t>
            </a:r>
            <a:r>
              <a:rPr lang="en-GB"/>
              <a:t> Alavari Jeevathol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33b4c8dfab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333b4c8dfa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u="sng">
                <a:solidFill>
                  <a:schemeClr val="hlink"/>
                </a:solidFill>
                <a:hlinkClick r:id="rId2"/>
              </a:rPr>
              <a:t>Rose Bush</a:t>
            </a:r>
            <a:r>
              <a:rPr lang="en-GB"/>
              <a:t> and </a:t>
            </a:r>
            <a:r>
              <a:rPr lang="en-GB"/>
              <a:t>another member of the South Place Ethical Society in front of Conway Hall. </a:t>
            </a:r>
            <a:r>
              <a:rPr lang="en-GB">
                <a:solidFill>
                  <a:schemeClr val="dk1"/>
                </a:solidFill>
              </a:rPr>
              <a:t>Conway Hall/South Place Ethical Society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2d827b9e0a7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2d827b9e0a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333b4c8dfab_0_13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333b4c8dfa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Hall decorated </a:t>
            </a:r>
            <a:r>
              <a:rPr lang="en-GB"/>
              <a:t>for</a:t>
            </a:r>
            <a:r>
              <a:rPr lang="en-GB"/>
              <a:t> the congress of the World Union of Freethinkers, 1938. Conway Hall/South Place Ethical Society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2dc07bc27f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32dc07bc27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Activist Claudia Jones speaking from the stage at Conway Hall, c. 1963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33b4c8dfab_0_1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333b4c8dfa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Meeting of European Nuclear Disarmament (END) c. 1980s/1990s. </a:t>
            </a:r>
            <a:r>
              <a:rPr lang="en-GB">
                <a:solidFill>
                  <a:schemeClr val="dk1"/>
                </a:solidFill>
              </a:rPr>
              <a:t>Conway Hall/South Place Ethical Society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32756f469ed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32756f469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Performance by </a:t>
            </a:r>
            <a:r>
              <a:rPr lang="en-GB"/>
              <a:t>Daytimers of their show </a:t>
            </a:r>
            <a:r>
              <a:rPr i="1" lang="en-GB"/>
              <a:t>Mehfil: An Evening of South Asian Poetry</a:t>
            </a:r>
            <a:r>
              <a:rPr lang="en-GB"/>
              <a:t>, October 2022. </a:t>
            </a:r>
            <a:r>
              <a:rPr lang="en-GB">
                <a:solidFill>
                  <a:schemeClr val="dk1"/>
                </a:solidFill>
              </a:rPr>
              <a:t>© Dan Evans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8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showMasterSp="0">
  <p:cSld name="Title Slide">
    <p:bg>
      <p:bgPr>
        <a:solidFill>
          <a:schemeClr val="lt2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2"/>
          <p:cNvSpPr txBox="1"/>
          <p:nvPr>
            <p:ph idx="2" type="body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3" type="body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14472" y="330098"/>
            <a:ext cx="2915055" cy="63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 showMasterSp="0">
  <p:cSld name="1_Title Slide">
    <p:bg>
      <p:bgPr>
        <a:solidFill>
          <a:schemeClr val="l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1"/>
          <p:cNvSpPr txBox="1"/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2465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sz="292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" type="subTitle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0">
                <a:solidFill>
                  <a:schemeClr val="lt1"/>
                </a:solidFill>
              </a:defRPr>
            </a:lvl1pPr>
            <a:lvl2pPr lvl="1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1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1"/>
          <p:cNvSpPr txBox="1"/>
          <p:nvPr>
            <p:ph idx="2" type="body"/>
          </p:nvPr>
        </p:nvSpPr>
        <p:spPr>
          <a:xfrm>
            <a:off x="2987824" y="2466409"/>
            <a:ext cx="3168650" cy="1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0"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3" type="body"/>
          </p:nvPr>
        </p:nvSpPr>
        <p:spPr>
          <a:xfrm>
            <a:off x="3815556" y="2624710"/>
            <a:ext cx="1512888" cy="1440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91" name="Google Shape;91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68070" y="268072"/>
            <a:ext cx="2219341" cy="661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452211"/>
            <a:ext cx="9144000" cy="9096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Green Humanist Figure">
  <p:cSld name="1_Divider Green Humanist Figure">
    <p:bg>
      <p:bgPr>
        <a:solidFill>
          <a:schemeClr val="dk2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2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2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6" name="Google Shape;96;p12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2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9" name="Google Shape;9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Green Speech Bubbles" showMasterSp="0">
  <p:cSld name="1_Divider Green Speech Bubbles">
    <p:bg>
      <p:bgPr>
        <a:solidFill>
          <a:schemeClr val="dk2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3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04" name="Google Shape;104;p13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13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7" name="Google Shape;107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Humanist Figure">
  <p:cSld name="1_Divider Blue Humanist Figure">
    <p:bg>
      <p:bgPr>
        <a:solidFill>
          <a:schemeClr val="lt2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4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4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3" name="Google Shape;113;p14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1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14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16" name="Google Shape;11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Blue Speech Bubbles" showMasterSp="0">
  <p:cSld name="1_Divider Blue Speech Bubbles">
    <p:bg>
      <p:bgPr>
        <a:solidFill>
          <a:schemeClr val="l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5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5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15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23" name="Google Shape;123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Purple Humanist Figure">
  <p:cSld name="1_Divider Purple Humanist Figure">
    <p:bg>
      <p:bgPr>
        <a:solidFill>
          <a:srgbClr val="702F8A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6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29" name="Google Shape;129;p16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p16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ivider Purple Speech Bubbles" showMasterSp="0">
  <p:cSld name="1_Divider Purple Speech Bubbles"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7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7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17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9" name="Google Shape;13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48493" y="318522"/>
            <a:ext cx="1886400" cy="557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18"/>
          <p:cNvSpPr txBox="1"/>
          <p:nvPr>
            <p:ph idx="1" type="body"/>
          </p:nvPr>
        </p:nvSpPr>
        <p:spPr>
          <a:xfrm>
            <a:off x="663575" y="1428749"/>
            <a:ext cx="3720357" cy="27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36550" lvl="2" marL="13716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p18"/>
          <p:cNvSpPr txBox="1"/>
          <p:nvPr>
            <p:ph idx="2" type="body"/>
          </p:nvPr>
        </p:nvSpPr>
        <p:spPr>
          <a:xfrm>
            <a:off x="4756150" y="1428749"/>
            <a:ext cx="3724275" cy="27991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1pPr>
            <a:lvl2pPr indent="-228600" lvl="1" marL="9144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2pPr>
            <a:lvl3pPr indent="-336550" lvl="2" marL="13716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45" name="Google Shape;145;p18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p18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0" name="Google Shape;150;p19"/>
          <p:cNvSpPr txBox="1"/>
          <p:nvPr>
            <p:ph idx="1" type="body"/>
          </p:nvPr>
        </p:nvSpPr>
        <p:spPr>
          <a:xfrm>
            <a:off x="663575" y="1002180"/>
            <a:ext cx="372847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b="1" sz="1800"/>
            </a:lvl3pPr>
            <a:lvl4pPr indent="-22860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4pPr>
            <a:lvl5pPr indent="-22860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1" name="Google Shape;151;p19"/>
          <p:cNvSpPr txBox="1"/>
          <p:nvPr>
            <p:ph idx="2" type="body"/>
          </p:nvPr>
        </p:nvSpPr>
        <p:spPr>
          <a:xfrm>
            <a:off x="663574" y="1631156"/>
            <a:ext cx="3730625" cy="2668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2" name="Google Shape;152;p19"/>
          <p:cNvSpPr txBox="1"/>
          <p:nvPr>
            <p:ph idx="3" type="body"/>
          </p:nvPr>
        </p:nvSpPr>
        <p:spPr>
          <a:xfrm>
            <a:off x="4758461" y="1002180"/>
            <a:ext cx="3721964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None/>
              <a:defRPr b="1" sz="1800"/>
            </a:lvl3pPr>
            <a:lvl4pPr indent="-22860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4pPr>
            <a:lvl5pPr indent="-22860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3" name="Google Shape;153;p19"/>
          <p:cNvSpPr txBox="1"/>
          <p:nvPr>
            <p:ph idx="4" type="body"/>
          </p:nvPr>
        </p:nvSpPr>
        <p:spPr>
          <a:xfrm>
            <a:off x="4756150" y="1631156"/>
            <a:ext cx="3724275" cy="2668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725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algn="l">
              <a:lnSpc>
                <a:spcPct val="87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Font typeface="Calibri"/>
              <a:buChar char="•"/>
              <a:defRPr sz="18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54" name="Google Shape;154;p19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19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9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Green Humanist Figure" type="secHead">
  <p:cSld name="SECTION_HEADER">
    <p:bg>
      <p:bgPr>
        <a:solidFill>
          <a:schemeClr val="dk2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1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1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2"/>
          <p:cNvSpPr txBox="1"/>
          <p:nvPr>
            <p:ph type="title"/>
          </p:nvPr>
        </p:nvSpPr>
        <p:spPr>
          <a:xfrm>
            <a:off x="663575" y="204787"/>
            <a:ext cx="2801939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2"/>
          <p:cNvSpPr txBox="1"/>
          <p:nvPr>
            <p:ph idx="1" type="body"/>
          </p:nvPr>
        </p:nvSpPr>
        <p:spPr>
          <a:xfrm>
            <a:off x="3575050" y="204789"/>
            <a:ext cx="4905375" cy="402314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1pPr>
            <a:lvl2pPr indent="-228600" lvl="1" marL="91440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/>
            </a:lvl2pPr>
            <a:lvl3pPr indent="-358139" lvl="2" marL="1371600" algn="l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Char char="•"/>
              <a:defRPr sz="2400"/>
            </a:lvl3pPr>
            <a:lvl4pPr indent="-336550" lvl="3" marL="18288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4pPr>
            <a:lvl5pPr indent="-336550" lvl="4" marL="228600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•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69" name="Google Shape;169;p22"/>
          <p:cNvSpPr txBox="1"/>
          <p:nvPr>
            <p:ph idx="2" type="body"/>
          </p:nvPr>
        </p:nvSpPr>
        <p:spPr>
          <a:xfrm>
            <a:off x="663575" y="1076327"/>
            <a:ext cx="2801939" cy="316493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indent="-228600" lvl="3" marL="18288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indent="-228600" lvl="4" marL="22860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0" name="Google Shape;170;p22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2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22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3"/>
          <p:cNvSpPr txBox="1"/>
          <p:nvPr>
            <p:ph type="title"/>
          </p:nvPr>
        </p:nvSpPr>
        <p:spPr>
          <a:xfrm>
            <a:off x="663575" y="3600450"/>
            <a:ext cx="6932761" cy="42505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23"/>
          <p:cNvSpPr/>
          <p:nvPr>
            <p:ph idx="2" type="pic"/>
          </p:nvPr>
        </p:nvSpPr>
        <p:spPr>
          <a:xfrm>
            <a:off x="663575" y="459581"/>
            <a:ext cx="781685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621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725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204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87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3"/>
          <p:cNvSpPr txBox="1"/>
          <p:nvPr>
            <p:ph idx="1" type="body"/>
          </p:nvPr>
        </p:nvSpPr>
        <p:spPr>
          <a:xfrm>
            <a:off x="663575" y="4025503"/>
            <a:ext cx="6932761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24285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74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850"/>
              <a:buFont typeface="Calibri"/>
              <a:buNone/>
              <a:defRPr sz="1000"/>
            </a:lvl3pPr>
            <a:lvl4pPr indent="-228600" lvl="3" marL="18288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4pPr>
            <a:lvl5pPr indent="-228600" lvl="4" marL="2286000" algn="l">
              <a:lnSpc>
                <a:spcPct val="193333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765"/>
              <a:buFont typeface="Calibri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23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3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3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2" name="Google Shape;182;p24"/>
          <p:cNvSpPr txBox="1"/>
          <p:nvPr>
            <p:ph idx="1" type="body"/>
          </p:nvPr>
        </p:nvSpPr>
        <p:spPr>
          <a:xfrm rot="5400000">
            <a:off x="1989925" y="99249"/>
            <a:ext cx="3035299" cy="568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3" name="Google Shape;183;p24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4" name="Google Shape;184;p2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p24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5"/>
          <p:cNvSpPr txBox="1"/>
          <p:nvPr>
            <p:ph type="title"/>
          </p:nvPr>
        </p:nvSpPr>
        <p:spPr>
          <a:xfrm rot="5400000">
            <a:off x="5360591" y="1474789"/>
            <a:ext cx="4388644" cy="1851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44444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5"/>
          <p:cNvSpPr txBox="1"/>
          <p:nvPr>
            <p:ph idx="1" type="body"/>
          </p:nvPr>
        </p:nvSpPr>
        <p:spPr>
          <a:xfrm rot="5400000">
            <a:off x="1314846" y="-445294"/>
            <a:ext cx="4388644" cy="569118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5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5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Green Speech Bubbles" showMasterSp="0">
  <p:cSld name="Divider Green Speech Bubbles">
    <p:bg>
      <p:bgPr>
        <a:solidFill>
          <a:schemeClr val="dk2"/>
        </a:solid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920"/>
              <a:buFont typeface="Calibri"/>
              <a:buNone/>
              <a:defRPr b="1" sz="292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0" sz="1600">
                <a:solidFill>
                  <a:schemeClr val="l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4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4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4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6" name="Google Shape;36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" name="Google Shape;3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 Humanist Figure">
  <p:cSld name="Divider Blue Humanist Figure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5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5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2" name="Google Shape;42;p5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Blue Speech Bubbles" showMasterSp="0">
  <p:cSld name="Divider Blue Speech Bubbles">
    <p:bg>
      <p:bgPr>
        <a:solidFill>
          <a:schemeClr val="lt2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6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20"/>
              <a:buFont typeface="Calibri"/>
              <a:buNone/>
              <a:defRPr b="1" sz="2920" cap="none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6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 b="0" sz="1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9" name="Google Shape;49;p6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6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52" name="Google Shape;52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 Humanist Figure">
  <p:cSld name="Divider Purple Humanist Figure">
    <p:bg>
      <p:bgPr>
        <a:solidFill>
          <a:srgbClr val="702F8A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324535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7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7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58" name="Google Shape;58;p7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7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7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1" name="Google Shape;6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Purple Speech Bubbles" showMasterSp="0">
  <p:cSld name="Divider Purple Speech Bubbles">
    <p:bg>
      <p:bgPr>
        <a:solidFill>
          <a:schemeClr val="accent1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type="title"/>
          </p:nvPr>
        </p:nvSpPr>
        <p:spPr>
          <a:xfrm>
            <a:off x="663575" y="1330191"/>
            <a:ext cx="7816850" cy="762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920"/>
              <a:buFont typeface="Calibri"/>
              <a:buNone/>
              <a:defRPr b="1" sz="2920" cap="none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8"/>
          <p:cNvSpPr txBox="1"/>
          <p:nvPr>
            <p:ph idx="1" type="body"/>
          </p:nvPr>
        </p:nvSpPr>
        <p:spPr>
          <a:xfrm>
            <a:off x="663574" y="2192735"/>
            <a:ext cx="7816851" cy="67974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b="0" sz="1600">
                <a:solidFill>
                  <a:schemeClr val="accent2"/>
                </a:solidFill>
              </a:defRPr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360"/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24285"/>
              </a:lnSpc>
              <a:spcBef>
                <a:spcPts val="1400"/>
              </a:spcBef>
              <a:spcAft>
                <a:spcPts val="0"/>
              </a:spcAft>
              <a:buClr>
                <a:srgbClr val="888888"/>
              </a:buClr>
              <a:buSzPts val="1190"/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r">
              <a:spcBef>
                <a:spcPts val="0"/>
              </a:spcBef>
              <a:buNone/>
              <a:defRPr b="0" i="0" sz="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68" name="Google Shape;68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4052965"/>
            <a:ext cx="9144000" cy="728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62166"/>
            <a:ext cx="2473458" cy="54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9"/>
          <p:cNvSpPr txBox="1"/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b="1" sz="3000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9"/>
          <p:cNvSpPr txBox="1"/>
          <p:nvPr>
            <p:ph idx="1" type="body"/>
          </p:nvPr>
        </p:nvSpPr>
        <p:spPr>
          <a:xfrm>
            <a:off x="663575" y="1425909"/>
            <a:ext cx="5688000" cy="284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1496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9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9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Text and Content">
  <p:cSld name="Title Text and Content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0"/>
          <p:cNvSpPr txBox="1"/>
          <p:nvPr>
            <p:ph type="title"/>
          </p:nvPr>
        </p:nvSpPr>
        <p:spPr>
          <a:xfrm>
            <a:off x="661481" y="489293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rgbClr val="4C4184"/>
              </a:buClr>
              <a:buSzPts val="3000"/>
              <a:buFont typeface="Calibri"/>
              <a:buNone/>
              <a:defRPr b="1" sz="3000" cap="none">
                <a:solidFill>
                  <a:srgbClr val="4C418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0"/>
          <p:cNvSpPr txBox="1"/>
          <p:nvPr>
            <p:ph idx="1" type="body"/>
          </p:nvPr>
        </p:nvSpPr>
        <p:spPr>
          <a:xfrm>
            <a:off x="663575" y="1425909"/>
            <a:ext cx="4092575" cy="284763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indent="-314960" lvl="2" marL="13716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3pPr>
            <a:lvl4pPr indent="-314960" lvl="3" marL="18288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4pPr>
            <a:lvl5pPr indent="-314960" lvl="4" marL="228600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sz="16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9" name="Google Shape;79;p10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0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10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2" name="Google Shape;82;p10"/>
          <p:cNvSpPr txBox="1"/>
          <p:nvPr>
            <p:ph idx="2" type="body"/>
          </p:nvPr>
        </p:nvSpPr>
        <p:spPr>
          <a:xfrm>
            <a:off x="5148263" y="484188"/>
            <a:ext cx="3332162" cy="33829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indent="-228600" lvl="1" marL="914400" algn="l">
              <a:lnSpc>
                <a:spcPct val="9666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2pPr>
            <a:lvl3pPr indent="-325755" lvl="2" marL="13716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3pPr>
            <a:lvl4pPr indent="-325755" lvl="3" marL="18288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4pPr>
            <a:lvl5pPr indent="-325754" lvl="4" marL="2286000" algn="l">
              <a:lnSpc>
                <a:spcPct val="96666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530"/>
              <a:buChar char="•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theme" Target="../theme/theme2.xml"/><Relationship Id="rId25" Type="http://schemas.openxmlformats.org/officeDocument/2006/relationships/slideLayout" Target="../slideLayouts/slideLayout24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4324536"/>
            <a:ext cx="9144000" cy="70462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/>
          <p:nvPr>
            <p:ph type="title"/>
          </p:nvPr>
        </p:nvSpPr>
        <p:spPr>
          <a:xfrm>
            <a:off x="661481" y="489600"/>
            <a:ext cx="3910519" cy="6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86666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Calibri"/>
              <a:buNone/>
              <a:defRPr b="1" i="0" sz="3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1"/>
          <p:cNvSpPr txBox="1"/>
          <p:nvPr>
            <p:ph idx="1" type="body"/>
          </p:nvPr>
        </p:nvSpPr>
        <p:spPr>
          <a:xfrm>
            <a:off x="663575" y="1425600"/>
            <a:ext cx="5688000" cy="30352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14960" lvl="2" marL="13716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4960" lvl="3" marL="18288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4960" lvl="4" marL="2286000" marR="0" rtl="0" algn="l">
              <a:lnSpc>
                <a:spcPct val="10875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360"/>
              <a:buFont typeface="Calibri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0" type="dt"/>
          </p:nvPr>
        </p:nvSpPr>
        <p:spPr>
          <a:xfrm>
            <a:off x="663575" y="4858053"/>
            <a:ext cx="2012752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1" type="ftr"/>
          </p:nvPr>
        </p:nvSpPr>
        <p:spPr>
          <a:xfrm>
            <a:off x="3124200" y="4858053"/>
            <a:ext cx="2895600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2" type="sldNum"/>
          </p:nvPr>
        </p:nvSpPr>
        <p:spPr>
          <a:xfrm>
            <a:off x="6470848" y="4858053"/>
            <a:ext cx="2009577" cy="1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6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21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Relationship Id="rId4" Type="http://schemas.openxmlformats.org/officeDocument/2006/relationships/image" Target="../media/image2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2.jpg"/><Relationship Id="rId4" Type="http://schemas.openxmlformats.org/officeDocument/2006/relationships/image" Target="../media/image19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Relationship Id="rId4" Type="http://schemas.openxmlformats.org/officeDocument/2006/relationships/image" Target="../media/image37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3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0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g"/><Relationship Id="rId4" Type="http://schemas.openxmlformats.org/officeDocument/2006/relationships/image" Target="../media/image31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jpg"/><Relationship Id="rId4" Type="http://schemas.openxmlformats.org/officeDocument/2006/relationships/image" Target="../media/image2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6"/>
          <p:cNvSpPr txBox="1"/>
          <p:nvPr>
            <p:ph type="ctrTitle"/>
          </p:nvPr>
        </p:nvSpPr>
        <p:spPr>
          <a:xfrm>
            <a:off x="654050" y="1362053"/>
            <a:ext cx="7816850" cy="70816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3103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900"/>
              <a:buFont typeface="Calibri"/>
              <a:buNone/>
            </a:pPr>
            <a:r>
              <a:rPr lang="en-GB"/>
              <a:t>Conway Hall in Action</a:t>
            </a:r>
            <a:endParaRPr/>
          </a:p>
        </p:txBody>
      </p:sp>
      <p:sp>
        <p:nvSpPr>
          <p:cNvPr id="197" name="Google Shape;197;p26"/>
          <p:cNvSpPr txBox="1"/>
          <p:nvPr>
            <p:ph idx="1" type="subTitle"/>
          </p:nvPr>
        </p:nvSpPr>
        <p:spPr>
          <a:xfrm>
            <a:off x="663575" y="2180179"/>
            <a:ext cx="7816850" cy="2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rPr lang="en-GB"/>
              <a:t>Photos to accompany the Conway Hall virtual tour</a:t>
            </a:r>
            <a:endParaRPr/>
          </a:p>
          <a:p>
            <a:pPr indent="0" lvl="0" marL="0" rtl="0" algn="ctr">
              <a:lnSpc>
                <a:spcPct val="10875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38702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3" name="Google Shape;263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Google Shape;268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29814" y="152400"/>
            <a:ext cx="3225014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2"/>
          <p:cNvSpPr txBox="1"/>
          <p:nvPr>
            <p:ph type="title"/>
          </p:nvPr>
        </p:nvSpPr>
        <p:spPr>
          <a:xfrm>
            <a:off x="663600" y="1873666"/>
            <a:ext cx="7816800" cy="76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Library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Google Shape;284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466354" cy="4838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43"/>
          <p:cNvPicPr preferRelativeResize="0"/>
          <p:nvPr/>
        </p:nvPicPr>
        <p:blipFill rotWithShape="1">
          <a:blip r:embed="rId4">
            <a:alphaModFix/>
          </a:blip>
          <a:srcRect b="7295" l="0" r="0" t="0"/>
          <a:stretch/>
        </p:blipFill>
        <p:spPr>
          <a:xfrm>
            <a:off x="3577050" y="357725"/>
            <a:ext cx="3598324" cy="4485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Google Shape;290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358004" cy="4838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62804" y="152400"/>
            <a:ext cx="5328797" cy="3685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7"/>
          <p:cNvSpPr txBox="1"/>
          <p:nvPr>
            <p:ph type="title"/>
          </p:nvPr>
        </p:nvSpPr>
        <p:spPr>
          <a:xfrm>
            <a:off x="663600" y="1873666"/>
            <a:ext cx="7816800" cy="76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Entrance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1436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" name="Google Shape;301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88544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3344" y="152400"/>
            <a:ext cx="5398254" cy="370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8" cy="47292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583524" cy="42620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24820" cy="4838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 txBox="1"/>
          <p:nvPr>
            <p:ph type="title"/>
          </p:nvPr>
        </p:nvSpPr>
        <p:spPr>
          <a:xfrm>
            <a:off x="663600" y="1873666"/>
            <a:ext cx="7816800" cy="76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Brockway &amp; Bertrand Russell Rooms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4857677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62477" y="152400"/>
            <a:ext cx="3829123" cy="3829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3" name="Google Shape;343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86075" cy="420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498025" cy="421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" name="Google Shape;34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19323" cy="433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49917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0"/>
          <p:cNvSpPr txBox="1"/>
          <p:nvPr>
            <p:ph type="title"/>
          </p:nvPr>
        </p:nvSpPr>
        <p:spPr>
          <a:xfrm>
            <a:off x="663600" y="1873666"/>
            <a:ext cx="7816800" cy="762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Main Hall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3253366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58166" y="152400"/>
            <a:ext cx="5433436" cy="3610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02854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724972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7259822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efault Theme">
  <a:themeElements>
    <a:clrScheme name="Humanists_UK_v1">
      <a:dk1>
        <a:srgbClr val="000000"/>
      </a:dk1>
      <a:lt1>
        <a:srgbClr val="FFFFFF"/>
      </a:lt1>
      <a:dk2>
        <a:srgbClr val="00C7B1"/>
      </a:dk2>
      <a:lt2>
        <a:srgbClr val="4C4184"/>
      </a:lt2>
      <a:accent1>
        <a:srgbClr val="702F8A"/>
      </a:accent1>
      <a:accent2>
        <a:srgbClr val="FFC72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