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orient="horz" pos="2984">
          <p15:clr>
            <a:srgbClr val="A4A3A4"/>
          </p15:clr>
        </p15:guide>
        <p15:guide id="3" orient="horz" pos="883">
          <p15:clr>
            <a:srgbClr val="A4A3A4"/>
          </p15:clr>
        </p15:guide>
        <p15:guide id="4" pos="2768">
          <p15:clr>
            <a:srgbClr val="A4A3A4"/>
          </p15:clr>
        </p15:guide>
        <p15:guide id="5" pos="418">
          <p15:clr>
            <a:srgbClr val="A4A3A4"/>
          </p15:clr>
        </p15:guide>
        <p15:guide id="6" pos="5342">
          <p15:clr>
            <a:srgbClr val="A4A3A4"/>
          </p15:clr>
        </p15:guide>
        <p15:guide id="7" pos="4003">
          <p15:clr>
            <a:srgbClr val="A4A3A4"/>
          </p15:clr>
        </p15:guide>
        <p15:guide id="8" pos="2996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35" roundtripDataSignature="AMtx7mgteW2gPSz04IW92cXKSstr9Fvh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415AC10-7968-4AE5-92C4-D2AE646DEA74}">
  <a:tblStyle styleId="{2415AC10-7968-4AE5-92C4-D2AE646DEA7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BE7ED"/>
          </a:solidFill>
        </a:fill>
      </a:tcStyle>
    </a:wholeTbl>
    <a:band1H>
      <a:tcTxStyle/>
      <a:tcStyle>
        <a:fill>
          <a:solidFill>
            <a:srgbClr val="D4CCD9"/>
          </a:solidFill>
        </a:fill>
      </a:tcStyle>
    </a:band1H>
    <a:band2H>
      <a:tcTxStyle/>
    </a:band2H>
    <a:band1V>
      <a:tcTxStyle/>
      <a:tcStyle>
        <a:fill>
          <a:solidFill>
            <a:srgbClr val="D4CCD9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984" orient="horz"/>
        <p:guide pos="883" orient="horz"/>
        <p:guide pos="2768"/>
        <p:guide pos="418"/>
        <p:guide pos="5342"/>
        <p:guide pos="4003"/>
        <p:guide pos="2996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customschemas.google.com/relationships/presentationmetadata" Target="metadata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3622c17f83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2" name="Google Shape;372;g13622c17f83_0_1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2" name="Google Shape;47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3" name="Google Shape;49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3622c17f83_0_3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g13622c17f83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7" name="Google Shape;50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0" name="Google Shape;38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3622c17f83_0_7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4" name="Google Shape;524;g13622c17f83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9" name="Google Shape;56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3622c17f83_0_5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13622c17f83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9"/>
          <p:cNvSpPr txBox="1"/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9"/>
          <p:cNvSpPr txBox="1"/>
          <p:nvPr>
            <p:ph idx="1" type="subTitle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" name="Google Shape;15;p29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9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sp>
        <p:nvSpPr>
          <p:cNvPr id="18" name="Google Shape;18;p29"/>
          <p:cNvSpPr txBox="1"/>
          <p:nvPr>
            <p:ph idx="2" type="body"/>
          </p:nvPr>
        </p:nvSpPr>
        <p:spPr>
          <a:xfrm>
            <a:off x="2987824" y="2466409"/>
            <a:ext cx="316865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9"/>
          <p:cNvSpPr txBox="1"/>
          <p:nvPr>
            <p:ph idx="3" type="body"/>
          </p:nvPr>
        </p:nvSpPr>
        <p:spPr>
          <a:xfrm>
            <a:off x="3815556" y="2624710"/>
            <a:ext cx="1512888" cy="1440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0" name="Google Shape;2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4472" y="330098"/>
            <a:ext cx="2915055" cy="6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Green Humanist Figure">
  <p:cSld name="1_Divider Green Humanist Figure">
    <p:bg>
      <p:bgPr>
        <a:solidFill>
          <a:schemeClr val="dk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8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8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8" name="Google Shape;88;p38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8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8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91" name="Google Shape;9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Green Speech Bubbles" showMasterSp="0">
  <p:cSld name="1_Divider Green Speech Bubbles">
    <p:bg>
      <p:bgPr>
        <a:solidFill>
          <a:schemeClr val="dk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9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9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6" name="Google Shape;96;p39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9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9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99" name="Google Shape;99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Blue Humanist Figure">
  <p:cSld name="1_Divider Blue Humanist Figure">
    <p:bg>
      <p:bgPr>
        <a:solidFill>
          <a:schemeClr val="lt2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0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0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40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4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0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108" name="Google Shape;10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Blue Speech Bubbles" showMasterSp="0">
  <p:cSld name="1_Divider Blue Speech Bubbles">
    <p:bg>
      <p:bgPr>
        <a:solidFill>
          <a:schemeClr val="lt2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1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1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41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1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41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115" name="Google Shape;115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Purple Humanist Figure">
  <p:cSld name="1_Divider Purple Humanist Figure">
    <p:bg>
      <p:bgPr>
        <a:solidFill>
          <a:srgbClr val="702F8A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2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42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1" name="Google Shape;121;p42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42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42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124" name="Google Shape;12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Purple Speech Bubbles" showMasterSp="0">
  <p:cSld name="1_Divider Purple Speech Bubbles">
    <p:bg>
      <p:bgPr>
        <a:solidFill>
          <a:schemeClr val="accen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3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3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43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3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43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131" name="Google Shape;131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4"/>
          <p:cNvSpPr txBox="1"/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44"/>
          <p:cNvSpPr txBox="1"/>
          <p:nvPr>
            <p:ph idx="1" type="body"/>
          </p:nvPr>
        </p:nvSpPr>
        <p:spPr>
          <a:xfrm>
            <a:off x="663575" y="1428749"/>
            <a:ext cx="3720357" cy="2799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336550" lvl="2" marL="13716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6" name="Google Shape;136;p44"/>
          <p:cNvSpPr txBox="1"/>
          <p:nvPr>
            <p:ph idx="2" type="body"/>
          </p:nvPr>
        </p:nvSpPr>
        <p:spPr>
          <a:xfrm>
            <a:off x="4756150" y="1428749"/>
            <a:ext cx="3724275" cy="2799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336550" lvl="2" marL="13716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7" name="Google Shape;137;p44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4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4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5"/>
          <p:cNvSpPr txBox="1"/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5"/>
          <p:cNvSpPr txBox="1"/>
          <p:nvPr>
            <p:ph idx="1" type="body"/>
          </p:nvPr>
        </p:nvSpPr>
        <p:spPr>
          <a:xfrm>
            <a:off x="663575" y="1002180"/>
            <a:ext cx="372847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b="1" sz="1800"/>
            </a:lvl3pPr>
            <a:lvl4pPr indent="-22860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4pPr>
            <a:lvl5pPr indent="-22860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3" name="Google Shape;143;p45"/>
          <p:cNvSpPr txBox="1"/>
          <p:nvPr>
            <p:ph idx="2" type="body"/>
          </p:nvPr>
        </p:nvSpPr>
        <p:spPr>
          <a:xfrm>
            <a:off x="663574" y="1631156"/>
            <a:ext cx="3730625" cy="2668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44" name="Google Shape;144;p45"/>
          <p:cNvSpPr txBox="1"/>
          <p:nvPr>
            <p:ph idx="3" type="body"/>
          </p:nvPr>
        </p:nvSpPr>
        <p:spPr>
          <a:xfrm>
            <a:off x="4758461" y="1002180"/>
            <a:ext cx="3721964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b="1" sz="1800"/>
            </a:lvl3pPr>
            <a:lvl4pPr indent="-22860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4pPr>
            <a:lvl5pPr indent="-22860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5" name="Google Shape;145;p45"/>
          <p:cNvSpPr txBox="1"/>
          <p:nvPr>
            <p:ph idx="4" type="body"/>
          </p:nvPr>
        </p:nvSpPr>
        <p:spPr>
          <a:xfrm>
            <a:off x="4756150" y="1631156"/>
            <a:ext cx="3724275" cy="26687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46" name="Google Shape;146;p45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45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45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6"/>
          <p:cNvSpPr txBox="1"/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46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6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6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7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4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7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0"/>
          <p:cNvSpPr txBox="1"/>
          <p:nvPr>
            <p:ph type="title"/>
          </p:nvPr>
        </p:nvSpPr>
        <p:spPr>
          <a:xfrm>
            <a:off x="661481" y="489293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b="1" sz="3000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idx="1" type="body"/>
          </p:nvPr>
        </p:nvSpPr>
        <p:spPr>
          <a:xfrm>
            <a:off x="663575" y="1425909"/>
            <a:ext cx="5688000" cy="2847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31496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/>
          <p:nvPr>
            <p:ph type="title"/>
          </p:nvPr>
        </p:nvSpPr>
        <p:spPr>
          <a:xfrm>
            <a:off x="663575" y="204787"/>
            <a:ext cx="2801939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48"/>
          <p:cNvSpPr txBox="1"/>
          <p:nvPr>
            <p:ph idx="1" type="body"/>
          </p:nvPr>
        </p:nvSpPr>
        <p:spPr>
          <a:xfrm>
            <a:off x="3575050" y="204789"/>
            <a:ext cx="4905375" cy="40231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358139" lvl="2" marL="1371600" algn="l">
              <a:lnSpc>
                <a:spcPct val="725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Calibri"/>
              <a:buChar char="•"/>
              <a:defRPr sz="2400"/>
            </a:lvl3pPr>
            <a:lvl4pPr indent="-336550" lvl="3" marL="18288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4pPr>
            <a:lvl5pPr indent="-336550" lvl="4" marL="228600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61" name="Google Shape;161;p48"/>
          <p:cNvSpPr txBox="1"/>
          <p:nvPr>
            <p:ph idx="2" type="body"/>
          </p:nvPr>
        </p:nvSpPr>
        <p:spPr>
          <a:xfrm>
            <a:off x="663575" y="1076327"/>
            <a:ext cx="2801939" cy="3164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indent="-228600" lvl="3" marL="18288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indent="-228600" lvl="4" marL="22860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62" name="Google Shape;162;p48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48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48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9"/>
          <p:cNvSpPr txBox="1"/>
          <p:nvPr>
            <p:ph type="title"/>
          </p:nvPr>
        </p:nvSpPr>
        <p:spPr>
          <a:xfrm>
            <a:off x="663575" y="3600450"/>
            <a:ext cx="6932761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49"/>
          <p:cNvSpPr/>
          <p:nvPr>
            <p:ph idx="2" type="pic"/>
          </p:nvPr>
        </p:nvSpPr>
        <p:spPr>
          <a:xfrm>
            <a:off x="663575" y="459581"/>
            <a:ext cx="781685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49"/>
          <p:cNvSpPr txBox="1"/>
          <p:nvPr>
            <p:ph idx="1" type="body"/>
          </p:nvPr>
        </p:nvSpPr>
        <p:spPr>
          <a:xfrm>
            <a:off x="663575" y="4025503"/>
            <a:ext cx="6932761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indent="-228600" lvl="3" marL="18288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indent="-228600" lvl="4" marL="22860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69" name="Google Shape;169;p49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49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49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0"/>
          <p:cNvSpPr txBox="1"/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50"/>
          <p:cNvSpPr txBox="1"/>
          <p:nvPr>
            <p:ph idx="1" type="body"/>
          </p:nvPr>
        </p:nvSpPr>
        <p:spPr>
          <a:xfrm rot="5400000">
            <a:off x="1989925" y="99249"/>
            <a:ext cx="3035299" cy="56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50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5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50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1"/>
          <p:cNvSpPr txBox="1"/>
          <p:nvPr>
            <p:ph type="title"/>
          </p:nvPr>
        </p:nvSpPr>
        <p:spPr>
          <a:xfrm rot="5400000">
            <a:off x="5360591" y="1474789"/>
            <a:ext cx="4388644" cy="1851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51"/>
          <p:cNvSpPr txBox="1"/>
          <p:nvPr>
            <p:ph idx="1" type="body"/>
          </p:nvPr>
        </p:nvSpPr>
        <p:spPr>
          <a:xfrm rot="5400000">
            <a:off x="1314846" y="-445294"/>
            <a:ext cx="4388644" cy="56911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51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51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51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lt2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622c17f83_0_207"/>
          <p:cNvSpPr txBox="1"/>
          <p:nvPr>
            <p:ph type="ctrTitle"/>
          </p:nvPr>
        </p:nvSpPr>
        <p:spPr>
          <a:xfrm>
            <a:off x="654050" y="1362053"/>
            <a:ext cx="78168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g13622c17f83_0_207"/>
          <p:cNvSpPr txBox="1"/>
          <p:nvPr>
            <p:ph idx="1" type="subTitle"/>
          </p:nvPr>
        </p:nvSpPr>
        <p:spPr>
          <a:xfrm>
            <a:off x="663575" y="2180179"/>
            <a:ext cx="78168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4" name="Google Shape;194;g13622c17f83_0_207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g13622c17f83_0_20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g13622c17f83_0_207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sp>
        <p:nvSpPr>
          <p:cNvPr id="197" name="Google Shape;197;g13622c17f83_0_207"/>
          <p:cNvSpPr txBox="1"/>
          <p:nvPr>
            <p:ph idx="2" type="body"/>
          </p:nvPr>
        </p:nvSpPr>
        <p:spPr>
          <a:xfrm>
            <a:off x="2987824" y="2466409"/>
            <a:ext cx="31686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g13622c17f83_0_207"/>
          <p:cNvSpPr txBox="1"/>
          <p:nvPr>
            <p:ph idx="3" type="body"/>
          </p:nvPr>
        </p:nvSpPr>
        <p:spPr>
          <a:xfrm>
            <a:off x="3815556" y="2624710"/>
            <a:ext cx="15129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199" name="Google Shape;199;g13622c17f83_0_2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81000" y="3101858"/>
            <a:ext cx="10365638" cy="23920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00" name="Google Shape;200;g13622c17f83_0_2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6600" y="444214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Green Humanist Figure" type="secHead">
  <p:cSld name="SECTION_HEADER">
    <p:bg>
      <p:bgPr>
        <a:solidFill>
          <a:schemeClr val="dk2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3622c17f83_0_217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g13622c17f83_0_217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4" name="Google Shape;204;g13622c17f83_0_217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g13622c17f83_0_21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g13622c17f83_0_217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207" name="Google Shape;207;g13622c17f83_0_2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08" name="Google Shape;208;g13622c17f83_0_2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4" y="549911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Green Speech Bubbles" showMasterSp="0">
  <p:cSld name="Divider Green Speech Bubbles">
    <p:bg>
      <p:bgPr>
        <a:solidFill>
          <a:schemeClr val="dk2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3622c17f83_0_225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g13622c17f83_0_225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2" name="Google Shape;212;g13622c17f83_0_225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13622c17f83_0_225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g13622c17f83_0_225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215" name="Google Shape;215;g13622c17f83_0_2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16" name="Google Shape;216;g13622c17f83_0_2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4" y="549911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lue Humanist Figure">
  <p:cSld name="Divider Blue Humanist Figure">
    <p:bg>
      <p:bgPr>
        <a:solidFill>
          <a:schemeClr val="lt2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g13622c17f83_0_2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13622c17f83_0_233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g13622c17f83_0_233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1" name="Google Shape;221;g13622c17f83_0_233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g13622c17f83_0_233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g13622c17f83_0_233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lue Speech Bubbles" showMasterSp="0">
  <p:cSld name="Divider Blue Speech Bubbles">
    <p:bg>
      <p:bgPr>
        <a:solidFill>
          <a:schemeClr val="lt2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622c17f83_0_240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g13622c17f83_0_240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7" name="Google Shape;227;g13622c17f83_0_240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g13622c17f83_0_24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g13622c17f83_0_240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230" name="Google Shape;230;g13622c17f83_0_2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31" name="Google Shape;231;g13622c17f83_0_2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4" y="549911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urple Humanist Figure">
  <p:cSld name="Divider Purple Humanist Figure">
    <p:bg>
      <p:bgPr>
        <a:solidFill>
          <a:srgbClr val="702F8A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13622c17f83_0_2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13622c17f83_0_248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g13622c17f83_0_248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36" name="Google Shape;236;g13622c17f83_0_248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g13622c17f83_0_248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g13622c17f83_0_248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descr="A picture containing drawing&#10;&#10;Description automatically generated" id="239" name="Google Shape;239;g13622c17f83_0_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4" y="549911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Green Speech Bubbles" showMasterSp="0">
  <p:cSld name="Divider Green Speech Bubbles">
    <p:bg>
      <p:bgPr>
        <a:solidFill>
          <a:schemeClr val="dk2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1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1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31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1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1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34" name="Google Shape;34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urple Speech Bubbles" showMasterSp="0">
  <p:cSld name="Divider Purple Speech Bubbles">
    <p:bg>
      <p:bgPr>
        <a:solidFill>
          <a:schemeClr val="accen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3622c17f83_0_256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g13622c17f83_0_256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3" name="Google Shape;243;g13622c17f83_0_256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g13622c17f83_0_256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g13622c17f83_0_256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246" name="Google Shape;246;g13622c17f83_0_2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47" name="Google Shape;247;g13622c17f83_0_2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4" y="549911"/>
            <a:ext cx="3504045" cy="67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3622c17f83_0_264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b="1" sz="3000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g13622c17f83_0_264"/>
          <p:cNvSpPr txBox="1"/>
          <p:nvPr>
            <p:ph idx="1" type="body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31496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indent="-314960" lvl="3" marL="18288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g13622c17f83_0_264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g13622c17f83_0_264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g13622c17f83_0_264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Text and Content">
  <p:cSld name="Title Text and Content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622c17f83_0_270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b="1" sz="3000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g13622c17f83_0_270"/>
          <p:cNvSpPr txBox="1"/>
          <p:nvPr>
            <p:ph idx="1" type="body"/>
          </p:nvPr>
        </p:nvSpPr>
        <p:spPr>
          <a:xfrm>
            <a:off x="663575" y="1425909"/>
            <a:ext cx="40926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31496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indent="-314960" lvl="3" marL="18288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g13622c17f83_0_270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g13622c17f83_0_27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g13622c17f83_0_270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sp>
        <p:nvSpPr>
          <p:cNvPr id="260" name="Google Shape;260;g13622c17f83_0_270"/>
          <p:cNvSpPr txBox="1"/>
          <p:nvPr>
            <p:ph idx="2" type="body"/>
          </p:nvPr>
        </p:nvSpPr>
        <p:spPr>
          <a:xfrm>
            <a:off x="5148263" y="484188"/>
            <a:ext cx="3332100" cy="3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bg>
      <p:bgPr>
        <a:solidFill>
          <a:schemeClr val="lt2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3622c17f83_0_277"/>
          <p:cNvSpPr txBox="1"/>
          <p:nvPr>
            <p:ph type="ctrTitle"/>
          </p:nvPr>
        </p:nvSpPr>
        <p:spPr>
          <a:xfrm>
            <a:off x="654050" y="1362053"/>
            <a:ext cx="78168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g13622c17f83_0_277"/>
          <p:cNvSpPr txBox="1"/>
          <p:nvPr>
            <p:ph idx="1" type="subTitle"/>
          </p:nvPr>
        </p:nvSpPr>
        <p:spPr>
          <a:xfrm>
            <a:off x="663575" y="2180179"/>
            <a:ext cx="78168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4" name="Google Shape;264;g13622c17f83_0_277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g13622c17f83_0_27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g13622c17f83_0_277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sp>
        <p:nvSpPr>
          <p:cNvPr id="267" name="Google Shape;267;g13622c17f83_0_277"/>
          <p:cNvSpPr txBox="1"/>
          <p:nvPr>
            <p:ph idx="2" type="body"/>
          </p:nvPr>
        </p:nvSpPr>
        <p:spPr>
          <a:xfrm>
            <a:off x="2987824" y="2466409"/>
            <a:ext cx="31686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g13622c17f83_0_277"/>
          <p:cNvSpPr txBox="1"/>
          <p:nvPr>
            <p:ph idx="3" type="body"/>
          </p:nvPr>
        </p:nvSpPr>
        <p:spPr>
          <a:xfrm>
            <a:off x="3815556" y="2624710"/>
            <a:ext cx="15129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69" name="Google Shape;269;g13622c17f83_0_2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68070" y="361950"/>
            <a:ext cx="2219341" cy="66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13622c17f83_0_2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Green Humanist Figure">
  <p:cSld name="1_Divider Green Humanist Figure">
    <p:bg>
      <p:bgPr>
        <a:solidFill>
          <a:schemeClr val="dk2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622c17f83_0_287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g13622c17f83_0_287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74" name="Google Shape;274;g13622c17f83_0_287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g13622c17f83_0_28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g13622c17f83_0_287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277" name="Google Shape;277;g13622c17f83_0_2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13622c17f83_0_2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Green Speech Bubbles" showMasterSp="0">
  <p:cSld name="1_Divider Green Speech Bubbles">
    <p:bg>
      <p:bgPr>
        <a:solidFill>
          <a:schemeClr val="dk2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622c17f83_0_295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b="1" sz="292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g13622c17f83_0_295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b="0" sz="1600">
                <a:solidFill>
                  <a:schemeClr val="lt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2" name="Google Shape;282;g13622c17f83_0_295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g13622c17f83_0_295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g13622c17f83_0_295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285" name="Google Shape;285;g13622c17f83_0_2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13622c17f83_0_2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Blue Humanist Figure">
  <p:cSld name="1_Divider Blue Humanist Figure">
    <p:bg>
      <p:bgPr>
        <a:solidFill>
          <a:schemeClr val="lt2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13622c17f83_0_3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13622c17f83_0_303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g13622c17f83_0_303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1" name="Google Shape;291;g13622c17f83_0_303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g13622c17f83_0_303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g13622c17f83_0_303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294" name="Google Shape;294;g13622c17f83_0_3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Blue Speech Bubbles" showMasterSp="0">
  <p:cSld name="1_Divider Blue Speech Bubbles">
    <p:bg>
      <p:bgPr>
        <a:solidFill>
          <a:schemeClr val="lt2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3622c17f83_0_311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g13622c17f83_0_311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8" name="Google Shape;298;g13622c17f83_0_311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g13622c17f83_0_311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g13622c17f83_0_311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301" name="Google Shape;301;g13622c17f83_0_3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3622c17f83_0_3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Purple Humanist Figure">
  <p:cSld name="1_Divider Purple Humanist Figure">
    <p:bg>
      <p:bgPr>
        <a:solidFill>
          <a:srgbClr val="702F8A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13622c17f83_0_3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3998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13622c17f83_0_319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g13622c17f83_0_319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7" name="Google Shape;307;g13622c17f83_0_319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g13622c17f83_0_319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g13622c17f83_0_319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310" name="Google Shape;310;g13622c17f83_0_3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Purple Speech Bubbles" showMasterSp="0">
  <p:cSld name="1_Divider Purple Speech Bubbles">
    <p:bg>
      <p:bgPr>
        <a:solidFill>
          <a:schemeClr val="accen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3622c17f83_0_327"/>
          <p:cNvSpPr txBox="1"/>
          <p:nvPr>
            <p:ph type="title"/>
          </p:nvPr>
        </p:nvSpPr>
        <p:spPr>
          <a:xfrm>
            <a:off x="663575" y="1330191"/>
            <a:ext cx="78168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g13622c17f83_0_327"/>
          <p:cNvSpPr txBox="1"/>
          <p:nvPr>
            <p:ph idx="1" type="body"/>
          </p:nvPr>
        </p:nvSpPr>
        <p:spPr>
          <a:xfrm>
            <a:off x="663574" y="2192735"/>
            <a:ext cx="78168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4" name="Google Shape;314;g13622c17f83_0_327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g13622c17f83_0_32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g13622c17f83_0_327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317" name="Google Shape;317;g13622c17f83_0_3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3622c17f83_0_3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52965"/>
            <a:ext cx="9143998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lue Humanist Figure">
  <p:cSld name="Divider Blue Humanist Figure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2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32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2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43" name="Google Shape;4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3622c17f83_0_335"/>
          <p:cNvSpPr txBox="1"/>
          <p:nvPr>
            <p:ph type="title"/>
          </p:nvPr>
        </p:nvSpPr>
        <p:spPr>
          <a:xfrm>
            <a:off x="661481" y="489600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g13622c17f83_0_335"/>
          <p:cNvSpPr txBox="1"/>
          <p:nvPr>
            <p:ph idx="1" type="body"/>
          </p:nvPr>
        </p:nvSpPr>
        <p:spPr>
          <a:xfrm>
            <a:off x="663575" y="1428749"/>
            <a:ext cx="3720300" cy="27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rtl="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336550" lvl="2" marL="1371600" rtl="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indent="-325755" lvl="3" marL="18288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indent="-325754" lvl="4" marL="22860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2" name="Google Shape;322;g13622c17f83_0_335"/>
          <p:cNvSpPr txBox="1"/>
          <p:nvPr>
            <p:ph idx="2" type="body"/>
          </p:nvPr>
        </p:nvSpPr>
        <p:spPr>
          <a:xfrm>
            <a:off x="4756150" y="1428749"/>
            <a:ext cx="3724200" cy="27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rtl="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indent="-336550" lvl="2" marL="1371600" rtl="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indent="-325755" lvl="3" marL="18288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indent="-325754" lvl="4" marL="22860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3" name="Google Shape;323;g13622c17f83_0_335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g13622c17f83_0_335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g13622c17f83_0_335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3622c17f83_0_342"/>
          <p:cNvSpPr txBox="1"/>
          <p:nvPr>
            <p:ph type="title"/>
          </p:nvPr>
        </p:nvSpPr>
        <p:spPr>
          <a:xfrm>
            <a:off x="661481" y="489600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g13622c17f83_0_342"/>
          <p:cNvSpPr txBox="1"/>
          <p:nvPr>
            <p:ph idx="1" type="body"/>
          </p:nvPr>
        </p:nvSpPr>
        <p:spPr>
          <a:xfrm>
            <a:off x="663575" y="1002180"/>
            <a:ext cx="37284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b="1" sz="1800"/>
            </a:lvl3pPr>
            <a:lvl4pPr indent="-228600" lvl="3" marL="18288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4pPr>
            <a:lvl5pPr indent="-228600" lvl="4" marL="22860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9" name="Google Shape;329;g13622c17f83_0_342"/>
          <p:cNvSpPr txBox="1"/>
          <p:nvPr>
            <p:ph idx="2" type="body"/>
          </p:nvPr>
        </p:nvSpPr>
        <p:spPr>
          <a:xfrm>
            <a:off x="663574" y="1631156"/>
            <a:ext cx="3730500" cy="26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rtl="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325755" lvl="2" marL="13716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indent="-314960" lvl="3" marL="18288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30" name="Google Shape;330;g13622c17f83_0_342"/>
          <p:cNvSpPr txBox="1"/>
          <p:nvPr>
            <p:ph idx="3" type="body"/>
          </p:nvPr>
        </p:nvSpPr>
        <p:spPr>
          <a:xfrm>
            <a:off x="4758461" y="1002180"/>
            <a:ext cx="3722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b="1" sz="1800"/>
            </a:lvl3pPr>
            <a:lvl4pPr indent="-228600" lvl="3" marL="18288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4pPr>
            <a:lvl5pPr indent="-228600" lvl="4" marL="22860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b="1" sz="1600"/>
            </a:lvl5pPr>
            <a:lvl6pPr indent="-2286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1" name="Google Shape;331;g13622c17f83_0_342"/>
          <p:cNvSpPr txBox="1"/>
          <p:nvPr>
            <p:ph idx="4" type="body"/>
          </p:nvPr>
        </p:nvSpPr>
        <p:spPr>
          <a:xfrm>
            <a:off x="4756150" y="1631156"/>
            <a:ext cx="3724200" cy="26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rtl="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325755" lvl="2" marL="13716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indent="-314960" lvl="3" marL="18288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32" name="Google Shape;332;g13622c17f83_0_342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g13622c17f83_0_342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g13622c17f83_0_342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3622c17f83_0_351"/>
          <p:cNvSpPr txBox="1"/>
          <p:nvPr>
            <p:ph type="title"/>
          </p:nvPr>
        </p:nvSpPr>
        <p:spPr>
          <a:xfrm>
            <a:off x="661481" y="489600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g13622c17f83_0_351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g13622c17f83_0_351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g13622c17f83_0_351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3622c17f83_0_356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g13622c17f83_0_356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g13622c17f83_0_356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3622c17f83_0_360"/>
          <p:cNvSpPr txBox="1"/>
          <p:nvPr>
            <p:ph type="title"/>
          </p:nvPr>
        </p:nvSpPr>
        <p:spPr>
          <a:xfrm>
            <a:off x="663575" y="204787"/>
            <a:ext cx="28020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g13622c17f83_0_360"/>
          <p:cNvSpPr txBox="1"/>
          <p:nvPr>
            <p:ph idx="1" type="body"/>
          </p:nvPr>
        </p:nvSpPr>
        <p:spPr>
          <a:xfrm>
            <a:off x="3575050" y="204789"/>
            <a:ext cx="4905300" cy="40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indent="-228600" lvl="1" marL="914400" rtl="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indent="-358139" lvl="2" marL="1371600" rtl="0" algn="l">
              <a:lnSpc>
                <a:spcPct val="725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Calibri"/>
              <a:buChar char="•"/>
              <a:defRPr sz="2400"/>
            </a:lvl3pPr>
            <a:lvl4pPr indent="-336550" lvl="3" marL="1828800" rtl="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4pPr>
            <a:lvl5pPr indent="-336550" lvl="4" marL="2286000" rtl="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5pPr>
            <a:lvl6pPr indent="-355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47" name="Google Shape;347;g13622c17f83_0_360"/>
          <p:cNvSpPr txBox="1"/>
          <p:nvPr>
            <p:ph idx="2" type="body"/>
          </p:nvPr>
        </p:nvSpPr>
        <p:spPr>
          <a:xfrm>
            <a:off x="663575" y="1076327"/>
            <a:ext cx="2802000" cy="3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indent="-228600" lvl="3" marL="1828800" rtl="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indent="-228600" lvl="4" marL="2286000" rtl="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48" name="Google Shape;348;g13622c17f83_0_360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g13622c17f83_0_36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g13622c17f83_0_360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622c17f83_0_367"/>
          <p:cNvSpPr txBox="1"/>
          <p:nvPr>
            <p:ph type="title"/>
          </p:nvPr>
        </p:nvSpPr>
        <p:spPr>
          <a:xfrm>
            <a:off x="663575" y="3600450"/>
            <a:ext cx="69327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g13622c17f83_0_367"/>
          <p:cNvSpPr/>
          <p:nvPr>
            <p:ph idx="2" type="pic"/>
          </p:nvPr>
        </p:nvSpPr>
        <p:spPr>
          <a:xfrm>
            <a:off x="663575" y="459581"/>
            <a:ext cx="78168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g13622c17f83_0_367"/>
          <p:cNvSpPr txBox="1"/>
          <p:nvPr>
            <p:ph idx="1" type="body"/>
          </p:nvPr>
        </p:nvSpPr>
        <p:spPr>
          <a:xfrm>
            <a:off x="663575" y="4025503"/>
            <a:ext cx="69327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indent="-228600" lvl="3" marL="1828800" rtl="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indent="-228600" lvl="4" marL="2286000" rtl="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indent="-228600" lvl="5" marL="27432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55" name="Google Shape;355;g13622c17f83_0_367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g13622c17f83_0_36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g13622c17f83_0_367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3622c17f83_0_374"/>
          <p:cNvSpPr txBox="1"/>
          <p:nvPr>
            <p:ph type="title"/>
          </p:nvPr>
        </p:nvSpPr>
        <p:spPr>
          <a:xfrm>
            <a:off x="661481" y="489600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g13622c17f83_0_374"/>
          <p:cNvSpPr txBox="1"/>
          <p:nvPr>
            <p:ph idx="1" type="body"/>
          </p:nvPr>
        </p:nvSpPr>
        <p:spPr>
          <a:xfrm rot="5400000">
            <a:off x="1989875" y="99300"/>
            <a:ext cx="3035400" cy="56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1" name="Google Shape;361;g13622c17f83_0_374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g13622c17f83_0_374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g13622c17f83_0_374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3622c17f83_0_380"/>
          <p:cNvSpPr txBox="1"/>
          <p:nvPr>
            <p:ph type="title"/>
          </p:nvPr>
        </p:nvSpPr>
        <p:spPr>
          <a:xfrm rot="5400000">
            <a:off x="5360575" y="1474829"/>
            <a:ext cx="4388700" cy="18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g13622c17f83_0_380"/>
          <p:cNvSpPr txBox="1"/>
          <p:nvPr>
            <p:ph idx="1" type="body"/>
          </p:nvPr>
        </p:nvSpPr>
        <p:spPr>
          <a:xfrm rot="5400000">
            <a:off x="1314763" y="-445321"/>
            <a:ext cx="4388700" cy="56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rtl="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rtl="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g13622c17f83_0_380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g13622c17f83_0_38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g13622c17f83_0_380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lue Speech Bubbles" showMasterSp="0">
  <p:cSld name="Divider Blue Speech Bubbles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b="1" sz="2920" cap="none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7" name="Google Shape;47;p33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3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50" name="Google Shape;5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urple Humanist Figure">
  <p:cSld name="Divider Purple Humanist Figure">
    <p:bg>
      <p:bgPr>
        <a:solidFill>
          <a:srgbClr val="702F8A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4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6" name="Google Shape;56;p34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4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59" name="Google Shape;5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urple Speech Bubbles" showMasterSp="0">
  <p:cSld name="Divider Purple Speech Bubbles">
    <p:bg>
      <p:bgPr>
        <a:solidFill>
          <a:schemeClr val="accen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5"/>
          <p:cNvSpPr txBox="1"/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b="1" sz="292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5"/>
          <p:cNvSpPr txBox="1"/>
          <p:nvPr>
            <p:ph idx="1" type="body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0" sz="16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5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5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pic>
        <p:nvPicPr>
          <p:cNvPr id="66" name="Google Shape;6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Text and Content">
  <p:cSld name="Title Text and Conten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/>
          <p:nvPr>
            <p:ph type="title"/>
          </p:nvPr>
        </p:nvSpPr>
        <p:spPr>
          <a:xfrm>
            <a:off x="661481" y="489293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b="1" sz="3000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/>
          <p:nvPr>
            <p:ph idx="1" type="body"/>
          </p:nvPr>
        </p:nvSpPr>
        <p:spPr>
          <a:xfrm>
            <a:off x="663575" y="1425909"/>
            <a:ext cx="4092575" cy="2847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indent="-314960" lvl="2" marL="1371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indent="-314960" lvl="3" marL="18288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indent="-314960" lvl="4" marL="22860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6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6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sp>
        <p:nvSpPr>
          <p:cNvPr id="74" name="Google Shape;74;p36"/>
          <p:cNvSpPr txBox="1"/>
          <p:nvPr>
            <p:ph idx="2" type="body"/>
          </p:nvPr>
        </p:nvSpPr>
        <p:spPr>
          <a:xfrm>
            <a:off x="5148263" y="484188"/>
            <a:ext cx="3332162" cy="33829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bg>
      <p:bgPr>
        <a:solidFill>
          <a:schemeClr val="lt2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7"/>
          <p:cNvSpPr txBox="1"/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" type="subTitle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8" name="Google Shape;78;p37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7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7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  <p:sp>
        <p:nvSpPr>
          <p:cNvPr id="81" name="Google Shape;81;p37"/>
          <p:cNvSpPr txBox="1"/>
          <p:nvPr>
            <p:ph idx="2" type="body"/>
          </p:nvPr>
        </p:nvSpPr>
        <p:spPr>
          <a:xfrm>
            <a:off x="2987824" y="2466409"/>
            <a:ext cx="316865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b="0"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37"/>
          <p:cNvSpPr txBox="1"/>
          <p:nvPr>
            <p:ph idx="3" type="body"/>
          </p:nvPr>
        </p:nvSpPr>
        <p:spPr>
          <a:xfrm>
            <a:off x="3815556" y="2624710"/>
            <a:ext cx="1512888" cy="1440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25755" lvl="2" marL="1371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indent="-325755" lvl="3" marL="18288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indent="-325754" lvl="4" marL="22860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3" name="Google Shape;83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68070" y="268072"/>
            <a:ext cx="2219341" cy="66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5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4324536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8"/>
          <p:cNvSpPr txBox="1"/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 b="1" i="0" sz="3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8"/>
          <p:cNvSpPr txBox="1"/>
          <p:nvPr>
            <p:ph idx="1" type="body"/>
          </p:nvPr>
        </p:nvSpPr>
        <p:spPr>
          <a:xfrm>
            <a:off x="663575" y="1425600"/>
            <a:ext cx="5688000" cy="3035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960" lvl="2" marL="13716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960" lvl="3" marL="18288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960" lvl="4" marL="22860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8"/>
          <p:cNvSpPr txBox="1"/>
          <p:nvPr>
            <p:ph idx="10" type="dt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8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8"/>
          <p:cNvSpPr txBox="1"/>
          <p:nvPr>
            <p:ph idx="12" type="sldNum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13622c17f83_0_20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4324536"/>
            <a:ext cx="9143998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3622c17f83_0_200"/>
          <p:cNvSpPr txBox="1"/>
          <p:nvPr>
            <p:ph type="title"/>
          </p:nvPr>
        </p:nvSpPr>
        <p:spPr>
          <a:xfrm>
            <a:off x="661481" y="489600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 b="1" i="0" sz="3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g13622c17f83_0_200"/>
          <p:cNvSpPr txBox="1"/>
          <p:nvPr>
            <p:ph idx="1" type="body"/>
          </p:nvPr>
        </p:nvSpPr>
        <p:spPr>
          <a:xfrm>
            <a:off x="663575" y="1425600"/>
            <a:ext cx="5688000" cy="30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960" lvl="2" marL="13716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960" lvl="3" marL="18288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960" lvl="4" marL="2286000" marR="0" rtl="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g13622c17f83_0_200"/>
          <p:cNvSpPr txBox="1"/>
          <p:nvPr>
            <p:ph idx="10" type="dt"/>
          </p:nvPr>
        </p:nvSpPr>
        <p:spPr>
          <a:xfrm>
            <a:off x="663575" y="4858053"/>
            <a:ext cx="2012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g13622c17f83_0_200"/>
          <p:cNvSpPr txBox="1"/>
          <p:nvPr>
            <p:ph idx="11" type="ftr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g13622c17f83_0_200"/>
          <p:cNvSpPr txBox="1"/>
          <p:nvPr>
            <p:ph idx="12" type="sldNum"/>
          </p:nvPr>
        </p:nvSpPr>
        <p:spPr>
          <a:xfrm>
            <a:off x="6470848" y="4858053"/>
            <a:ext cx="2009700" cy="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y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4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49.jpg"/><Relationship Id="rId6" Type="http://schemas.openxmlformats.org/officeDocument/2006/relationships/image" Target="../media/image54.jpg"/><Relationship Id="rId7" Type="http://schemas.openxmlformats.org/officeDocument/2006/relationships/image" Target="../media/image5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3622c17f83_0_193"/>
          <p:cNvSpPr txBox="1"/>
          <p:nvPr>
            <p:ph type="ctrTitle"/>
          </p:nvPr>
        </p:nvSpPr>
        <p:spPr>
          <a:xfrm>
            <a:off x="654050" y="1362053"/>
            <a:ext cx="7816800" cy="708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310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cy-GB"/>
              <a:t>Beth yw dyneiddiaeth?</a:t>
            </a:r>
            <a:endParaRPr/>
          </a:p>
        </p:txBody>
      </p:sp>
      <p:sp>
        <p:nvSpPr>
          <p:cNvPr id="375" name="Google Shape;375;g13622c17f83_0_193"/>
          <p:cNvSpPr txBox="1"/>
          <p:nvPr>
            <p:ph idx="1" type="subTitle"/>
          </p:nvPr>
        </p:nvSpPr>
        <p:spPr>
          <a:xfrm>
            <a:off x="663575" y="2180179"/>
            <a:ext cx="78168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76" name="Google Shape;376;g13622c17f83_0_193"/>
          <p:cNvSpPr txBox="1"/>
          <p:nvPr>
            <p:ph idx="2" type="body"/>
          </p:nvPr>
        </p:nvSpPr>
        <p:spPr>
          <a:xfrm>
            <a:off x="2987824" y="2466409"/>
            <a:ext cx="31686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377" name="Google Shape;377;g13622c17f83_0_193"/>
          <p:cNvSpPr txBox="1"/>
          <p:nvPr>
            <p:ph idx="3" type="body"/>
          </p:nvPr>
        </p:nvSpPr>
        <p:spPr>
          <a:xfrm>
            <a:off x="3815556" y="2624710"/>
            <a:ext cx="1512900" cy="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Pum nodwedd o agwedd ddyneiddiol tuag at fywyd</a:t>
            </a:r>
            <a:endParaRPr/>
          </a:p>
        </p:txBody>
      </p:sp>
      <p:sp>
        <p:nvSpPr>
          <p:cNvPr id="443" name="Google Shape;443;p10"/>
          <p:cNvSpPr txBox="1"/>
          <p:nvPr>
            <p:ph idx="1" type="body"/>
          </p:nvPr>
        </p:nvSpPr>
        <p:spPr>
          <a:xfrm>
            <a:off x="661475" y="1469475"/>
            <a:ext cx="5688000" cy="30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y-GB" sz="3200">
                <a:solidFill>
                  <a:srgbClr val="000000"/>
                </a:solidFill>
              </a:rPr>
              <a:t>3</a:t>
            </a:r>
            <a:endParaRPr sz="3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Mae dyneiddwyr yn credu mai dyma’r </a:t>
            </a:r>
            <a:r>
              <a:rPr lang="cy-GB" sz="1800">
                <a:latin typeface="Calibri"/>
                <a:ea typeface="Calibri"/>
                <a:cs typeface="Calibri"/>
                <a:sym typeface="Calibri"/>
              </a:rPr>
              <a:t>unig fywyd </a:t>
            </a: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sydd gennym ni ac felly mae angen i ni wneud y gorau ohono. Maen nhw’n credu y dylem ni fod yn </a:t>
            </a:r>
            <a:r>
              <a:rPr lang="cy-GB" sz="1800">
                <a:latin typeface="Calibri"/>
                <a:ea typeface="Calibri"/>
                <a:cs typeface="Calibri"/>
                <a:sym typeface="Calibri"/>
              </a:rPr>
              <a:t>rhydd</a:t>
            </a: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 i benderfynu sut yr ydym ni’n byw (ar yr amod nad ydym ni’n achosi niwed i eraill), gan geisio </a:t>
            </a:r>
            <a:r>
              <a:rPr lang="cy-GB" sz="1800">
                <a:latin typeface="Calibri"/>
                <a:ea typeface="Calibri"/>
                <a:cs typeface="Calibri"/>
                <a:sym typeface="Calibri"/>
              </a:rPr>
              <a:t>hapusrwydd</a:t>
            </a: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 a chefnogi eraill i wneud yr un peth.</a:t>
            </a:r>
            <a:endParaRPr b="0"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44" name="Google Shape;44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5900" y="1469496"/>
            <a:ext cx="1884525" cy="2339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1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Pum nodwedd o agwedd ddyneiddiol tuag at fywyd</a:t>
            </a:r>
            <a:endParaRPr/>
          </a:p>
        </p:txBody>
      </p:sp>
      <p:sp>
        <p:nvSpPr>
          <p:cNvPr id="450" name="Google Shape;450;p11"/>
          <p:cNvSpPr txBox="1"/>
          <p:nvPr>
            <p:ph idx="1" type="body"/>
          </p:nvPr>
        </p:nvSpPr>
        <p:spPr>
          <a:xfrm>
            <a:off x="661475" y="1469475"/>
            <a:ext cx="5688000" cy="30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y-GB" sz="3200">
                <a:solidFill>
                  <a:srgbClr val="000000"/>
                </a:solidFill>
              </a:rPr>
              <a:t>4</a:t>
            </a:r>
            <a:endParaRPr sz="3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Mae dyneiddwyr yn credu y dylem ni ddefnyddio </a:t>
            </a:r>
            <a:r>
              <a:rPr lang="cy-GB" sz="1800">
                <a:latin typeface="Calibri"/>
                <a:ea typeface="Calibri"/>
                <a:cs typeface="Calibri"/>
                <a:sym typeface="Calibri"/>
              </a:rPr>
              <a:t>empathi</a:t>
            </a: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 a cheisio trin pobl eraill yn garedig ac yn deg. Dylem ni ystyried canlyniadau ein gweithredoedd a’r effaith debygol ar bobl ac anifeiliaid eraill.</a:t>
            </a:r>
            <a:endParaRPr b="0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51" name="Google Shape;45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8475" y="1469464"/>
            <a:ext cx="1941950" cy="1866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Pum nodwedd o agwedd ddyneiddiol tuag at fywyd</a:t>
            </a:r>
            <a:endParaRPr/>
          </a:p>
        </p:txBody>
      </p:sp>
      <p:sp>
        <p:nvSpPr>
          <p:cNvPr id="457" name="Google Shape;457;p12"/>
          <p:cNvSpPr txBox="1"/>
          <p:nvPr>
            <p:ph idx="1" type="body"/>
          </p:nvPr>
        </p:nvSpPr>
        <p:spPr>
          <a:xfrm>
            <a:off x="661475" y="1469475"/>
            <a:ext cx="5688000" cy="30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y-GB" sz="3200">
                <a:solidFill>
                  <a:srgbClr val="000000"/>
                </a:solidFill>
              </a:rPr>
              <a:t>5</a:t>
            </a:r>
            <a:endParaRPr sz="3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Mae dyneiddwyr yn credu mai bodau dynol yn unig sy’n </a:t>
            </a:r>
            <a:r>
              <a:rPr lang="cy-GB" sz="1800">
                <a:latin typeface="Calibri"/>
                <a:ea typeface="Calibri"/>
                <a:cs typeface="Calibri"/>
                <a:sym typeface="Calibri"/>
              </a:rPr>
              <a:t>gyfrifol</a:t>
            </a: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 am wneud y byd yn lle gwell. Mae llawer yn ymgyrchu dros gydraddoldeb a hawliau dynol. Maen nhw’n dathlu’r cynnydd yr ydym ni wedi’i wneud, ond yn cydnabod y gwaith sy’n dal i’w wneud.</a:t>
            </a:r>
            <a:endParaRPr b="0" sz="1800">
              <a:solidFill>
                <a:srgbClr val="000000"/>
              </a:solidFill>
            </a:endParaRPr>
          </a:p>
        </p:txBody>
      </p:sp>
      <p:pic>
        <p:nvPicPr>
          <p:cNvPr id="458" name="Google Shape;45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3298" y="1469487"/>
            <a:ext cx="1947125" cy="2060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3"/>
          <p:cNvSpPr txBox="1"/>
          <p:nvPr>
            <p:ph type="title"/>
          </p:nvPr>
        </p:nvSpPr>
        <p:spPr>
          <a:xfrm>
            <a:off x="661476" y="489300"/>
            <a:ext cx="6653724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Pum nodwedd o agwedd ddyneiddiol tuag at fywyd</a:t>
            </a:r>
            <a:endParaRPr/>
          </a:p>
        </p:txBody>
      </p:sp>
      <p:pic>
        <p:nvPicPr>
          <p:cNvPr id="464" name="Google Shape;4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7625" y="634733"/>
            <a:ext cx="579875" cy="93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3700" y="1621294"/>
            <a:ext cx="660475" cy="68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63700" y="2359941"/>
            <a:ext cx="593800" cy="73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3700" y="3150806"/>
            <a:ext cx="660475" cy="63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77626" y="3880244"/>
            <a:ext cx="593800" cy="6285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9" name="Google Shape;469;p13"/>
          <p:cNvGraphicFramePr/>
          <p:nvPr/>
        </p:nvGraphicFramePr>
        <p:xfrm>
          <a:off x="661476" y="129455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{2415AC10-7968-4AE5-92C4-D2AE646DEA74}</a:tableStyleId>
              </a:tblPr>
              <a:tblGrid>
                <a:gridCol w="5596875"/>
              </a:tblGrid>
              <a:tr h="461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y-GB" sz="1000" u="none" cap="none" strike="noStrike"/>
                        <a:t>1) Mae dyneiddwyr yn credu bod bodau dynol wedi </a:t>
                      </a:r>
                      <a:r>
                        <a:rPr b="1" lang="cy-GB" sz="1000" u="none" cap="none" strike="noStrike"/>
                        <a:t>esblygu</a:t>
                      </a:r>
                      <a:r>
                        <a:rPr lang="cy-GB" sz="1000" u="none" cap="none" strike="noStrike"/>
                        <a:t>’n naturiol. Mae gennym ni lawer o alluoedd ac, os byddwn ni’n eu defnyddio’n dda, mae gennym ni’r </a:t>
                      </a:r>
                      <a:r>
                        <a:rPr b="1" lang="cy-GB" sz="1000" u="none" cap="none" strike="noStrike"/>
                        <a:t>potensial</a:t>
                      </a:r>
                      <a:r>
                        <a:rPr lang="cy-GB" sz="1000" u="none" cap="none" strike="noStrike"/>
                        <a:t> i fyw bywydau da a hapus</a:t>
                      </a:r>
                      <a:endParaRPr sz="9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4800" marB="54800" marR="54800" marL="54800"/>
                </a:tc>
              </a:tr>
              <a:tr h="643350">
                <a:tc>
                  <a:txBody>
                    <a:bodyPr/>
                    <a:lstStyle/>
                    <a:p>
                      <a:pPr indent="0" lvl="0" marL="0" marR="5207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y-GB" sz="1000" u="none" cap="none" strike="noStrike"/>
                        <a:t>2) Mae dyneiddwyr yn credu bod y byd yn lle </a:t>
                      </a:r>
                      <a:r>
                        <a:rPr b="1" lang="cy-GB" sz="1000" u="none" cap="none" strike="noStrike"/>
                        <a:t>naturiol</a:t>
                      </a:r>
                      <a:r>
                        <a:rPr lang="cy-GB" sz="1000" u="none" cap="none" strike="noStrike"/>
                        <a:t> heb unrhyw ochr oruwchnaturiol (nid ydyn nhw’n credu mewn duw). Maen nhw’n credu bod </a:t>
                      </a:r>
                      <a:r>
                        <a:rPr b="1" lang="cy-GB" sz="1000" u="none" cap="none" strike="noStrike"/>
                        <a:t>gwyddoniaeth</a:t>
                      </a:r>
                      <a:r>
                        <a:rPr lang="cy-GB" sz="1000" u="none" cap="none" strike="noStrike"/>
                        <a:t> a chwilio am </a:t>
                      </a:r>
                      <a:r>
                        <a:rPr b="1" lang="cy-GB" sz="1000" u="none" cap="none" strike="noStrike"/>
                        <a:t>dystiolaeth</a:t>
                      </a:r>
                      <a:r>
                        <a:rPr lang="cy-GB" sz="1000" u="none" cap="none" strike="noStrike"/>
                        <a:t> yn rhoi’r ffordd orau i ni ateb ein cwestiynau am y byd.</a:t>
                      </a:r>
                      <a:endParaRPr sz="9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4800" marB="54800" marR="54800" marL="54800"/>
                </a:tc>
              </a:tr>
              <a:tr h="824825">
                <a:tc>
                  <a:txBody>
                    <a:bodyPr/>
                    <a:lstStyle/>
                    <a:p>
                      <a:pPr indent="0" lvl="0" marL="0" marR="5207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y-GB" sz="1000" u="none" cap="none" strike="noStrike"/>
                        <a:t>3) Mae dyneiddwyr yn credu mai dyma’r </a:t>
                      </a:r>
                      <a:r>
                        <a:rPr b="1" lang="cy-GB" sz="1000" u="none" cap="none" strike="noStrike"/>
                        <a:t>unig fywyd </a:t>
                      </a:r>
                      <a:r>
                        <a:rPr lang="cy-GB" sz="1000" u="none" cap="none" strike="noStrike"/>
                        <a:t>sydd gennym ni ac felly mae angen i ni wneud y gorau ohono. Maen nhw’n credu y dylem ni fod yn </a:t>
                      </a:r>
                      <a:r>
                        <a:rPr b="1" lang="cy-GB" sz="1000" u="none" cap="none" strike="noStrike"/>
                        <a:t>rhydd</a:t>
                      </a:r>
                      <a:r>
                        <a:rPr lang="cy-GB" sz="1000" u="none" cap="none" strike="noStrike"/>
                        <a:t> i benderfynu sut yr ydym ni’n byw (ar yr amod nad ydym ni’n achosi niwed i eraill), gan geisio </a:t>
                      </a:r>
                      <a:r>
                        <a:rPr b="1" lang="cy-GB" sz="1000" u="none" cap="none" strike="noStrike"/>
                        <a:t>hapusrwydd</a:t>
                      </a:r>
                      <a:r>
                        <a:rPr lang="cy-GB" sz="1000" u="none" cap="none" strike="noStrike"/>
                        <a:t> a chefnogi eraill i wneud yr un peth.</a:t>
                      </a:r>
                      <a:endParaRPr sz="9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4800" marB="54800" marR="54800" marL="54800"/>
                </a:tc>
              </a:tr>
              <a:tr h="461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y-GB" sz="1000" u="none" cap="none" strike="noStrike"/>
                        <a:t>4) Mae dyneiddwyr yn credu y dylem ni ddefnyddio </a:t>
                      </a:r>
                      <a:r>
                        <a:rPr b="1" lang="cy-GB" sz="1000" u="none" cap="none" strike="noStrike"/>
                        <a:t>empathi</a:t>
                      </a:r>
                      <a:r>
                        <a:rPr lang="cy-GB" sz="1000" u="none" cap="none" strike="noStrike"/>
                        <a:t> a cheisio trin pobl eraill yn garedig ac yn deg. Dylem ni ystyried canlyniadau ein gweithredoedd a’r effaith debygol ar bobl ac anifeiliaid eraill.</a:t>
                      </a:r>
                      <a:endParaRPr sz="9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4800" marB="54800" marR="54800" marL="54800"/>
                </a:tc>
              </a:tr>
              <a:tr h="643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y-GB" sz="1000" u="none" cap="none" strike="noStrike"/>
                        <a:t>5) Mae dyneiddwyr yn credu mai bodau dynol yn unig sy’n </a:t>
                      </a:r>
                      <a:r>
                        <a:rPr b="1" lang="cy-GB" sz="1000" u="none" cap="none" strike="noStrike"/>
                        <a:t>gyfrifol</a:t>
                      </a:r>
                      <a:r>
                        <a:rPr lang="cy-GB" sz="1000" u="none" cap="none" strike="noStrike"/>
                        <a:t> am wneud y byd yn lle gwell. Mae llawer yn ymgyrchu dros gydraddoldeb a hawliau dynol. Maen nhw’n dathlu’r cynnydd yr ydym ni wedi’i wneud, ond yn cydnabod y gwaith sy’n dal i’w wneud.</a:t>
                      </a:r>
                      <a:endParaRPr sz="9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4800" marB="54800" marR="54800" marL="5480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4"/>
          <p:cNvSpPr txBox="1"/>
          <p:nvPr>
            <p:ph type="title"/>
          </p:nvPr>
        </p:nvSpPr>
        <p:spPr>
          <a:xfrm>
            <a:off x="661474" y="489300"/>
            <a:ext cx="4875029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cy-GB"/>
              <a:t>Anffyddiaeth ac agnostigiaeth</a:t>
            </a:r>
            <a:endParaRPr/>
          </a:p>
        </p:txBody>
      </p:sp>
      <p:sp>
        <p:nvSpPr>
          <p:cNvPr id="475" name="Google Shape;475;p14"/>
          <p:cNvSpPr txBox="1"/>
          <p:nvPr>
            <p:ph idx="1" type="body"/>
          </p:nvPr>
        </p:nvSpPr>
        <p:spPr>
          <a:xfrm>
            <a:off x="663575" y="1425900"/>
            <a:ext cx="76770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80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y-GB" sz="2800">
                <a:solidFill>
                  <a:schemeClr val="accent2"/>
                </a:solidFill>
                <a:highlight>
                  <a:srgbClr val="FFFFFF"/>
                </a:highlight>
              </a:rPr>
              <a:t>‘Anffyddiwr’ </a:t>
            </a:r>
            <a:r>
              <a:rPr b="0" lang="cy-GB" sz="2800">
                <a:solidFill>
                  <a:srgbClr val="000000"/>
                </a:solidFill>
                <a:highlight>
                  <a:srgbClr val="FFFFFF"/>
                </a:highlight>
              </a:rPr>
              <a:t>= rhywun </a:t>
            </a:r>
            <a:r>
              <a:rPr lang="cy-GB" sz="2800">
                <a:solidFill>
                  <a:srgbClr val="000000"/>
                </a:solidFill>
                <a:highlight>
                  <a:srgbClr val="FFFFFF"/>
                </a:highlight>
              </a:rPr>
              <a:t>nad yw’n credu </a:t>
            </a:r>
            <a:r>
              <a:rPr b="0" lang="cy-GB" sz="2800">
                <a:solidFill>
                  <a:srgbClr val="000000"/>
                </a:solidFill>
                <a:highlight>
                  <a:srgbClr val="FFFFFF"/>
                </a:highlight>
              </a:rPr>
              <a:t>mewn dyw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8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y-GB" sz="2800">
                <a:solidFill>
                  <a:schemeClr val="accent2"/>
                </a:solidFill>
                <a:highlight>
                  <a:srgbClr val="FFFFFF"/>
                </a:highlight>
              </a:rPr>
              <a:t>‘Agnostig’</a:t>
            </a:r>
            <a:r>
              <a:rPr b="0" lang="cy-GB" sz="2800">
                <a:solidFill>
                  <a:srgbClr val="000000"/>
                </a:solidFill>
                <a:highlight>
                  <a:srgbClr val="FFFFFF"/>
                </a:highlight>
              </a:rPr>
              <a:t> = rhywun sy’n derbyn </a:t>
            </a:r>
            <a:r>
              <a:rPr lang="cy-GB" sz="2800">
                <a:solidFill>
                  <a:srgbClr val="000000"/>
                </a:solidFill>
                <a:highlight>
                  <a:srgbClr val="FFFFFF"/>
                </a:highlight>
              </a:rPr>
              <a:t>na allwn wybod </a:t>
            </a:r>
            <a:r>
              <a:rPr b="0" lang="cy-GB" sz="2800">
                <a:solidFill>
                  <a:srgbClr val="000000"/>
                </a:solidFill>
                <a:highlight>
                  <a:srgbClr val="FFFFFF"/>
                </a:highlight>
              </a:rPr>
              <a:t>a oes duw yn bodoli neu beidio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Mwy nag anffyddiaeth</a:t>
            </a:r>
            <a:endParaRPr/>
          </a:p>
        </p:txBody>
      </p:sp>
      <p:sp>
        <p:nvSpPr>
          <p:cNvPr id="481" name="Google Shape;481;p15"/>
          <p:cNvSpPr txBox="1"/>
          <p:nvPr>
            <p:ph idx="1" type="body"/>
          </p:nvPr>
        </p:nvSpPr>
        <p:spPr>
          <a:xfrm>
            <a:off x="663575" y="1425900"/>
            <a:ext cx="5407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1800"/>
              <a:t>‘I mi, mae dyneiddiaeth yn fath o anffyddiaeth a mwy.’</a:t>
            </a:r>
            <a:endParaRPr/>
          </a:p>
          <a:p>
            <a:pPr indent="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1800"/>
              <a:t>Naomi Phillips, dyneiddiwr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1800"/>
              <a:t>‘I mi mae dyneiddiaeth i mi wastad wedi bod yn bositif. Nid ydym yn diffinio ein hunain yn ôl yr hyn nad ydym yn ei gredu, sef yr hyn yr oeddwn i bob amser wedi'i wneud cyn darganfod dyneiddiaeth.’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1800"/>
              <a:t>Ste Richardsson, dyneiddiwr</a:t>
            </a:r>
            <a:endParaRPr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400"/>
          </a:p>
        </p:txBody>
      </p:sp>
      <p:pic>
        <p:nvPicPr>
          <p:cNvPr id="482" name="Google Shape;482;p15"/>
          <p:cNvPicPr preferRelativeResize="0"/>
          <p:nvPr/>
        </p:nvPicPr>
        <p:blipFill rotWithShape="1">
          <a:blip r:embed="rId3">
            <a:alphaModFix/>
          </a:blip>
          <a:srcRect b="17097" l="11857" r="5564" t="2092"/>
          <a:stretch/>
        </p:blipFill>
        <p:spPr>
          <a:xfrm>
            <a:off x="6604550" y="934975"/>
            <a:ext cx="1066800" cy="15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5"/>
          <p:cNvPicPr preferRelativeResize="0"/>
          <p:nvPr/>
        </p:nvPicPr>
        <p:blipFill rotWithShape="1">
          <a:blip r:embed="rId4">
            <a:alphaModFix/>
          </a:blip>
          <a:srcRect b="0" l="26039" r="24807" t="0"/>
          <a:stretch/>
        </p:blipFill>
        <p:spPr>
          <a:xfrm>
            <a:off x="6604550" y="2645450"/>
            <a:ext cx="1025963" cy="15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6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Y Bod Dynol Hapus</a:t>
            </a:r>
            <a:endParaRPr/>
          </a:p>
        </p:txBody>
      </p:sp>
      <p:sp>
        <p:nvSpPr>
          <p:cNvPr id="489" name="Google Shape;489;p16"/>
          <p:cNvSpPr txBox="1"/>
          <p:nvPr>
            <p:ph idx="1" type="body"/>
          </p:nvPr>
        </p:nvSpPr>
        <p:spPr>
          <a:xfrm>
            <a:off x="663575" y="1425900"/>
            <a:ext cx="6739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y-GB" sz="2000"/>
              <a:t>Dathlu</a:t>
            </a:r>
            <a:r>
              <a:rPr b="0" lang="cy-GB" sz="2000"/>
              <a:t> bod yn ddynol</a:t>
            </a:r>
            <a:endParaRPr b="0"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2000"/>
              <a:t>Dathlu beth all bodau dynol ei wneud</a:t>
            </a:r>
            <a:endParaRPr b="0"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2000"/>
              <a:t>Dathlu ein bod yn gallu bod yn hapus</a:t>
            </a:r>
            <a:endParaRPr b="0" sz="2000"/>
          </a:p>
        </p:txBody>
      </p:sp>
      <p:pic>
        <p:nvPicPr>
          <p:cNvPr id="490" name="Google Shape;49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7425" y="163825"/>
            <a:ext cx="1621375" cy="445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7"/>
          <p:cNvSpPr txBox="1"/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cy-GB"/>
              <a:t>Y Rheol Aur</a:t>
            </a:r>
            <a:endParaRPr/>
          </a:p>
        </p:txBody>
      </p:sp>
      <p:sp>
        <p:nvSpPr>
          <p:cNvPr id="496" name="Google Shape;496;p17"/>
          <p:cNvSpPr txBox="1"/>
          <p:nvPr>
            <p:ph idx="1" type="body"/>
          </p:nvPr>
        </p:nvSpPr>
        <p:spPr>
          <a:xfrm>
            <a:off x="663575" y="1425900"/>
            <a:ext cx="46539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y-GB" sz="2000"/>
              <a:t>‘Dylech drin pobl eraill fel y byddech chi eisiau cael eich trin yn eu sefyllfa nhw.’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y-GB" sz="2000"/>
              <a:t>‘Peidiwch â thrin eraill mewn ffordd na fyddech chi’n hoffi cael eich trin eich hun.’</a:t>
            </a:r>
            <a:endParaRPr sz="2000"/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2000"/>
          </a:p>
        </p:txBody>
      </p:sp>
      <p:pic>
        <p:nvPicPr>
          <p:cNvPr id="497" name="Google Shape;497;p17"/>
          <p:cNvPicPr preferRelativeResize="0"/>
          <p:nvPr/>
        </p:nvPicPr>
        <p:blipFill rotWithShape="1">
          <a:blip r:embed="rId3">
            <a:alphaModFix/>
          </a:blip>
          <a:srcRect b="7258" l="20483" r="16508" t="11716"/>
          <a:stretch/>
        </p:blipFill>
        <p:spPr>
          <a:xfrm>
            <a:off x="6085459" y="535525"/>
            <a:ext cx="1335766" cy="20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7"/>
          <p:cNvPicPr preferRelativeResize="0"/>
          <p:nvPr/>
        </p:nvPicPr>
        <p:blipFill rotWithShape="1">
          <a:blip r:embed="rId4">
            <a:alphaModFix/>
          </a:blip>
          <a:srcRect b="12804" l="20380" r="17705" t="12182"/>
          <a:stretch/>
        </p:blipFill>
        <p:spPr>
          <a:xfrm>
            <a:off x="6179723" y="2637550"/>
            <a:ext cx="1158653" cy="169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3622c17f83_0_386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Arwyddair dyneiddiol</a:t>
            </a:r>
            <a:endParaRPr/>
          </a:p>
        </p:txBody>
      </p:sp>
      <p:sp>
        <p:nvSpPr>
          <p:cNvPr id="504" name="Google Shape;504;g13622c17f83_0_386"/>
          <p:cNvSpPr txBox="1"/>
          <p:nvPr>
            <p:ph idx="1" type="body"/>
          </p:nvPr>
        </p:nvSpPr>
        <p:spPr>
          <a:xfrm>
            <a:off x="663575" y="1425900"/>
            <a:ext cx="7667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-GB" sz="3600"/>
              <a:t>Meddyliwch dros eich hun, gweithredwch dros bawb</a:t>
            </a:r>
            <a:endParaRPr sz="36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9"/>
          <p:cNvSpPr txBox="1"/>
          <p:nvPr>
            <p:ph type="title"/>
          </p:nvPr>
        </p:nvSpPr>
        <p:spPr>
          <a:xfrm>
            <a:off x="661475" y="489300"/>
            <a:ext cx="48132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cy-GB"/>
              <a:t>Seremonïau dyneiddiol</a:t>
            </a:r>
            <a:endParaRPr/>
          </a:p>
        </p:txBody>
      </p:sp>
      <p:sp>
        <p:nvSpPr>
          <p:cNvPr id="510" name="Google Shape;510;p19"/>
          <p:cNvSpPr txBox="1"/>
          <p:nvPr>
            <p:ph idx="1" type="body"/>
          </p:nvPr>
        </p:nvSpPr>
        <p:spPr>
          <a:xfrm>
            <a:off x="663575" y="1425900"/>
            <a:ext cx="68256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descr="C:\Users\luke\AppData\Local\Skitch\Screenshot_021816_045529_PM.jpg" id="511" name="Google Shape;5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6849" y="998500"/>
            <a:ext cx="4886824" cy="2099175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descr="S:\Ceremonies\Marketing\Photos\Funeral Photos 2014\NaturalBurialBoots2.jpg" id="512" name="Google Shape;51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1325" y="2092175"/>
            <a:ext cx="2915600" cy="19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6176" y="2571750"/>
            <a:ext cx="3053773" cy="20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"/>
          <p:cNvSpPr txBox="1"/>
          <p:nvPr>
            <p:ph type="title"/>
          </p:nvPr>
        </p:nvSpPr>
        <p:spPr>
          <a:xfrm>
            <a:off x="661476" y="489300"/>
            <a:ext cx="7442864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cy-GB"/>
              <a:t>Agwedd ddyneiddiol tuag at fywyd: crynodeb</a:t>
            </a:r>
            <a:endParaRPr/>
          </a:p>
        </p:txBody>
      </p:sp>
      <p:sp>
        <p:nvSpPr>
          <p:cNvPr id="383" name="Google Shape;383;p2"/>
          <p:cNvSpPr txBox="1"/>
          <p:nvPr>
            <p:ph idx="1" type="body"/>
          </p:nvPr>
        </p:nvSpPr>
        <p:spPr>
          <a:xfrm>
            <a:off x="663575" y="1425900"/>
            <a:ext cx="6227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cy-GB"/>
              <a:t>Mae dyneiddwyr yn credu bod y byd yn lle </a:t>
            </a:r>
            <a:r>
              <a:rPr lang="cy-GB"/>
              <a:t>naturiol</a:t>
            </a:r>
            <a:r>
              <a:rPr b="0" lang="cy-GB"/>
              <a:t> a bod </a:t>
            </a:r>
            <a:r>
              <a:rPr lang="cy-GB"/>
              <a:t>gwyddoniaeth </a:t>
            </a:r>
            <a:r>
              <a:rPr b="0" lang="cy-GB"/>
              <a:t>yn rhoi’r ffordd orau i ni ei ddeall (nid yw dyneiddwyr yn credu mewn duw)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</a:pPr>
            <a:r>
              <a:t/>
            </a:r>
            <a:endParaRPr b="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cy-GB"/>
              <a:t>Mae dyneiddwyr yn credu y dylem ni fod yn </a:t>
            </a:r>
            <a:r>
              <a:rPr lang="cy-GB"/>
              <a:t>rhydd</a:t>
            </a:r>
            <a:r>
              <a:rPr b="0" lang="cy-GB"/>
              <a:t> i wneud y gorau o’r </a:t>
            </a:r>
            <a:r>
              <a:rPr lang="cy-GB"/>
              <a:t>un bywyd </a:t>
            </a:r>
            <a:r>
              <a:rPr b="0" lang="cy-GB"/>
              <a:t>sydd gennym, gan geisio </a:t>
            </a:r>
            <a:r>
              <a:rPr lang="cy-GB"/>
              <a:t>hapusrwydd</a:t>
            </a:r>
            <a:r>
              <a:rPr b="0" lang="cy-GB"/>
              <a:t> a chefnogi eraill i wneud yr un peth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</a:pPr>
            <a:r>
              <a:t/>
            </a:r>
            <a:endParaRPr b="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cy-GB"/>
              <a:t>Mae dyneiddwyr yn credu y dylem ni ddefnyddio </a:t>
            </a:r>
            <a:r>
              <a:rPr lang="cy-GB"/>
              <a:t>empathi</a:t>
            </a:r>
            <a:r>
              <a:rPr b="0" lang="cy-GB"/>
              <a:t> ac ystyried effaith ein gweithredoedd ar bobl eraill ac anifeiliaid</a:t>
            </a:r>
            <a:endParaRPr/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0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Hanes dyneiddiaeth</a:t>
            </a:r>
            <a:endParaRPr/>
          </a:p>
        </p:txBody>
      </p:sp>
      <p:sp>
        <p:nvSpPr>
          <p:cNvPr id="519" name="Google Shape;519;p20"/>
          <p:cNvSpPr txBox="1"/>
          <p:nvPr>
            <p:ph idx="1" type="body"/>
          </p:nvPr>
        </p:nvSpPr>
        <p:spPr>
          <a:xfrm>
            <a:off x="663575" y="1425900"/>
            <a:ext cx="3985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/>
              <a:t>Mae modd dod o hyd i syniadau dyneiddiol dros 2,000 o flynyddoedd yn ôl yn yr hen India, Tsieina, a Gwlad Groeg.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/>
              <a:t>Daeth syniadau dyneiddiol yn fwyfwy poblogaidd yn ystod cyfnod o’r enw Yr Ymoleuo yn y 18fed ganrif.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/>
              <a:t>Heddiw mae miliynau o ddyneiddwyr ledled y byd.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/>
          </a:p>
        </p:txBody>
      </p:sp>
      <p:pic>
        <p:nvPicPr>
          <p:cNvPr id="520" name="Google Shape;5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0950" y="952950"/>
            <a:ext cx="2649400" cy="149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0975" y="2838850"/>
            <a:ext cx="2649399" cy="16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3622c17f83_0_755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cy-GB"/>
              <a:t>Faint o bobl </a:t>
            </a:r>
            <a:r>
              <a:rPr lang="cy-GB">
                <a:solidFill>
                  <a:schemeClr val="lt2"/>
                </a:solidFill>
              </a:rPr>
              <a:t>ddigrefydd </a:t>
            </a:r>
            <a:r>
              <a:rPr lang="cy-GB"/>
              <a:t>sydd?</a:t>
            </a:r>
            <a:endParaRPr/>
          </a:p>
        </p:txBody>
      </p:sp>
      <p:sp>
        <p:nvSpPr>
          <p:cNvPr id="527" name="Google Shape;527;g13622c17f83_0_755"/>
          <p:cNvSpPr txBox="1"/>
          <p:nvPr>
            <p:ph idx="1" type="body"/>
          </p:nvPr>
        </p:nvSpPr>
        <p:spPr>
          <a:xfrm>
            <a:off x="663575" y="1425900"/>
            <a:ext cx="6793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y-GB" sz="2000"/>
              <a:t>Mae 52% (dros hanner) poblogaeth y DU yn ddigrefydd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cy-GB" sz="2000"/>
              <a:t>52% </a:t>
            </a:r>
            <a:r>
              <a:rPr b="0" lang="cy-GB" sz="2000"/>
              <a:t>Digrefydd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cy-GB" sz="2000"/>
              <a:t>12% Anglicanaidd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cy-GB" sz="2000"/>
              <a:t>7% Catholig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cy-GB" sz="2000"/>
              <a:t>19% Cristion Arall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cy-GB" sz="2000"/>
              <a:t>9% Arall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sz="2000"/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cy-GB" sz="1200">
                <a:solidFill>
                  <a:srgbClr val="202124"/>
                </a:solidFill>
                <a:highlight>
                  <a:srgbClr val="F8F9FA"/>
                </a:highlight>
              </a:rPr>
              <a:t>Arolwg Agweddau Cymdeithasol Prydain (2018)</a:t>
            </a:r>
            <a:endParaRPr b="0" sz="12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2"/>
          <p:cNvSpPr txBox="1"/>
          <p:nvPr>
            <p:ph type="title"/>
          </p:nvPr>
        </p:nvSpPr>
        <p:spPr>
          <a:xfrm>
            <a:off x="661471" y="489300"/>
            <a:ext cx="62712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Faint o ddyneiddwyr sydd?</a:t>
            </a:r>
            <a:endParaRPr/>
          </a:p>
        </p:txBody>
      </p:sp>
      <p:sp>
        <p:nvSpPr>
          <p:cNvPr id="533" name="Google Shape;533;p22"/>
          <p:cNvSpPr txBox="1"/>
          <p:nvPr>
            <p:ph idx="1" type="body"/>
          </p:nvPr>
        </p:nvSpPr>
        <p:spPr>
          <a:xfrm>
            <a:off x="663575" y="1425900"/>
            <a:ext cx="42816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cy-GB" sz="2000"/>
              <a:t>Mae miliynau o bobl yn y DU a ledled y byd yn rhannu credoau dyneiddiol. 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sz="20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0" lang="cy-GB" sz="1400"/>
              <a:t>Mae tua 5% o bobl yn y DU (un o bob 20) yn defnyddio'r label 'dyneiddiwr' i ddisgrifio eu hunain 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0" lang="cy-GB" sz="1400"/>
              <a:t>Mae llawer mwy yn rhannu credoau a gwerthoedd dyneiddiaeth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b="0" lang="cy-GB" sz="1400"/>
              <a:t>Mae dyneiddwyr a sefydliadau dyneiddiol i’w gweld ledled y byd – yn Ewrop, Affrica, Asia, ac America.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534" name="Google Shape;5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0166" y="1158900"/>
            <a:ext cx="3180258" cy="311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3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Darganfod dyneiddiaeth</a:t>
            </a:r>
            <a:endParaRPr/>
          </a:p>
        </p:txBody>
      </p:sp>
      <p:sp>
        <p:nvSpPr>
          <p:cNvPr id="540" name="Google Shape;540;p23"/>
          <p:cNvSpPr txBox="1"/>
          <p:nvPr>
            <p:ph idx="1" type="body"/>
          </p:nvPr>
        </p:nvSpPr>
        <p:spPr>
          <a:xfrm>
            <a:off x="663575" y="1425900"/>
            <a:ext cx="4975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/>
              <a:t>‘Roeddwn i'n ddyneiddiwr heb wybod hynny am flynyddoedd lawer cyn i mi ddod o hyd i Gymdeithas Dyneiddwyr Prydain – pan wnes i, roedd fel dod o hyd i fath o gartref. Dyma bobl ag amrywiaeth o safbwyntiau a oedd yn cyd-fynd â fy safbwyntiau fy hun.’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/>
              <a:t>Claire Rayner, cyn-Dirprwy Lywydd Humanists UK</a:t>
            </a:r>
            <a:endParaRPr b="0"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/>
          </a:p>
        </p:txBody>
      </p:sp>
      <p:pic>
        <p:nvPicPr>
          <p:cNvPr id="541" name="Google Shape;54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2275" y="1425900"/>
            <a:ext cx="20955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4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Here We Are</a:t>
            </a:r>
            <a:endParaRPr/>
          </a:p>
        </p:txBody>
      </p:sp>
      <p:sp>
        <p:nvSpPr>
          <p:cNvPr id="547" name="Google Shape;547;p24"/>
          <p:cNvSpPr txBox="1"/>
          <p:nvPr>
            <p:ph idx="1" type="body"/>
          </p:nvPr>
        </p:nvSpPr>
        <p:spPr>
          <a:xfrm>
            <a:off x="663575" y="1425900"/>
            <a:ext cx="6739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2000"/>
              <a:t>Notes for living on planet Earth</a:t>
            </a:r>
            <a:endParaRPr b="0"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2000"/>
              <a:t>gan </a:t>
            </a:r>
            <a:r>
              <a:rPr lang="cy-GB" sz="2000"/>
              <a:t>Oliver Jeffers</a:t>
            </a:r>
            <a:endParaRPr sz="2000"/>
          </a:p>
        </p:txBody>
      </p:sp>
      <p:pic>
        <p:nvPicPr>
          <p:cNvPr id="548" name="Google Shape;54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75" y="489300"/>
            <a:ext cx="3216625" cy="36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5"/>
          <p:cNvSpPr txBox="1"/>
          <p:nvPr>
            <p:ph type="title"/>
          </p:nvPr>
        </p:nvSpPr>
        <p:spPr>
          <a:xfrm>
            <a:off x="661475" y="489300"/>
            <a:ext cx="80832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cy-GB"/>
              <a:t>Sut y gallai pob gwrthrych gysylltu â dyneiddiaeth</a:t>
            </a:r>
            <a:br>
              <a:rPr lang="cy-GB"/>
            </a:br>
            <a:endParaRPr/>
          </a:p>
        </p:txBody>
      </p:sp>
      <p:sp>
        <p:nvSpPr>
          <p:cNvPr id="554" name="Google Shape;554;p25"/>
          <p:cNvSpPr txBox="1"/>
          <p:nvPr>
            <p:ph idx="1" type="body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555" name="Google Shape;5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575" y="1425900"/>
            <a:ext cx="1608660" cy="1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7562" y="1425900"/>
            <a:ext cx="2705221" cy="17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7175" y="1341275"/>
            <a:ext cx="1608650" cy="177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5"/>
          <p:cNvPicPr preferRelativeResize="0"/>
          <p:nvPr/>
        </p:nvPicPr>
        <p:blipFill rotWithShape="1">
          <a:blip r:embed="rId6">
            <a:alphaModFix/>
          </a:blip>
          <a:srcRect b="0" l="55632" r="7300" t="0"/>
          <a:stretch/>
        </p:blipFill>
        <p:spPr>
          <a:xfrm>
            <a:off x="1970225" y="3223075"/>
            <a:ext cx="1482675" cy="17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25"/>
          <p:cNvPicPr preferRelativeResize="0"/>
          <p:nvPr/>
        </p:nvPicPr>
        <p:blipFill rotWithShape="1">
          <a:blip r:embed="rId7">
            <a:alphaModFix/>
          </a:blip>
          <a:srcRect b="0" l="0" r="48924" t="0"/>
          <a:stretch/>
        </p:blipFill>
        <p:spPr>
          <a:xfrm>
            <a:off x="5579425" y="3223067"/>
            <a:ext cx="1608650" cy="1732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6"/>
          <p:cNvSpPr txBox="1"/>
          <p:nvPr>
            <p:ph type="title"/>
          </p:nvPr>
        </p:nvSpPr>
        <p:spPr>
          <a:xfrm>
            <a:off x="661474" y="489300"/>
            <a:ext cx="4950186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Addurnwch Bod Dynol Hapus</a:t>
            </a:r>
            <a:endParaRPr/>
          </a:p>
        </p:txBody>
      </p:sp>
      <p:sp>
        <p:nvSpPr>
          <p:cNvPr id="565" name="Google Shape;565;p26"/>
          <p:cNvSpPr txBox="1"/>
          <p:nvPr>
            <p:ph idx="1" type="body"/>
          </p:nvPr>
        </p:nvSpPr>
        <p:spPr>
          <a:xfrm>
            <a:off x="663575" y="1425900"/>
            <a:ext cx="6739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000"/>
          </a:p>
        </p:txBody>
      </p:sp>
      <p:pic>
        <p:nvPicPr>
          <p:cNvPr id="566" name="Google Shape;56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1660" y="238949"/>
            <a:ext cx="2661550" cy="423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7"/>
          <p:cNvSpPr txBox="1"/>
          <p:nvPr>
            <p:ph type="title"/>
          </p:nvPr>
        </p:nvSpPr>
        <p:spPr>
          <a:xfrm>
            <a:off x="661476" y="489300"/>
            <a:ext cx="7442864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cy-GB"/>
              <a:t>Agwedd ddyneiddiol tuag at fywyd: crynodeb</a:t>
            </a:r>
            <a:endParaRPr/>
          </a:p>
        </p:txBody>
      </p:sp>
      <p:sp>
        <p:nvSpPr>
          <p:cNvPr id="572" name="Google Shape;572;p27"/>
          <p:cNvSpPr txBox="1"/>
          <p:nvPr>
            <p:ph idx="1" type="body"/>
          </p:nvPr>
        </p:nvSpPr>
        <p:spPr>
          <a:xfrm>
            <a:off x="663575" y="1425900"/>
            <a:ext cx="6227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cy-GB"/>
              <a:t>Mae dyneiddwyr yn credu bod y byd yn lle </a:t>
            </a:r>
            <a:r>
              <a:rPr lang="cy-GB"/>
              <a:t>naturiol</a:t>
            </a:r>
            <a:r>
              <a:rPr b="0" lang="cy-GB"/>
              <a:t> a bod </a:t>
            </a:r>
            <a:r>
              <a:rPr lang="cy-GB"/>
              <a:t>gwyddoniaeth </a:t>
            </a:r>
            <a:r>
              <a:rPr b="0" lang="cy-GB"/>
              <a:t>yn rhoi’r ffordd orau i ni ei ddeall (nid yw dyneiddwyr yn credu mewn duw)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</a:pPr>
            <a:r>
              <a:t/>
            </a:r>
            <a:endParaRPr b="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cy-GB"/>
              <a:t>Mae dyneiddwyr yn credu y dylem ni fod yn </a:t>
            </a:r>
            <a:r>
              <a:rPr lang="cy-GB"/>
              <a:t>rhydd</a:t>
            </a:r>
            <a:r>
              <a:rPr b="0" lang="cy-GB"/>
              <a:t> i wneud y gorau o’r </a:t>
            </a:r>
            <a:r>
              <a:rPr lang="cy-GB"/>
              <a:t>un bywyd </a:t>
            </a:r>
            <a:r>
              <a:rPr b="0" lang="cy-GB"/>
              <a:t>sydd gennym, gan geisio </a:t>
            </a:r>
            <a:r>
              <a:rPr lang="cy-GB"/>
              <a:t>hapusrwydd</a:t>
            </a:r>
            <a:r>
              <a:rPr b="0" lang="cy-GB"/>
              <a:t> a chefnogi eraill i wneud yr un peth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</a:pPr>
            <a:r>
              <a:t/>
            </a:r>
            <a:endParaRPr b="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b="0" lang="cy-GB"/>
              <a:t>Mae dyneiddwyr yn credu y dylem ni ddefnyddio </a:t>
            </a:r>
            <a:r>
              <a:rPr lang="cy-GB"/>
              <a:t>empathi</a:t>
            </a:r>
            <a:r>
              <a:rPr b="0" lang="cy-GB"/>
              <a:t> ac ystyried effaith ein gweithredoedd ar bobl eraill ac anifeiliaid</a:t>
            </a:r>
            <a:endParaRPr/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Dyneiddiaeth</a:t>
            </a:r>
            <a:endParaRPr/>
          </a:p>
        </p:txBody>
      </p:sp>
      <p:sp>
        <p:nvSpPr>
          <p:cNvPr id="389" name="Google Shape;389;p3"/>
          <p:cNvSpPr txBox="1"/>
          <p:nvPr>
            <p:ph idx="1" type="body"/>
          </p:nvPr>
        </p:nvSpPr>
        <p:spPr>
          <a:xfrm>
            <a:off x="663575" y="1425900"/>
            <a:ext cx="52584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2000"/>
              <a:t>Mae dyneiddiaeth yn </a:t>
            </a:r>
            <a:r>
              <a:rPr lang="cy-GB" sz="2000"/>
              <a:t>fyd-olwg digrefydd </a:t>
            </a:r>
            <a:r>
              <a:rPr b="0" lang="cy-GB" sz="2000"/>
              <a:t>neu </a:t>
            </a:r>
            <a:r>
              <a:rPr lang="cy-GB" sz="2000"/>
              <a:t>ffordd o fyw ddigrefydd.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2000"/>
              <a:t>Mae dyneiddwyr yn credu ei bod hi’n bosibl byw bywyd da, hapus ac ystyrlon heb fod angen crefydd.</a:t>
            </a:r>
            <a:endParaRPr/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390" name="Google Shape;390;p3"/>
          <p:cNvPicPr preferRelativeResize="0"/>
          <p:nvPr/>
        </p:nvPicPr>
        <p:blipFill rotWithShape="1">
          <a:blip r:embed="rId3">
            <a:alphaModFix/>
          </a:blip>
          <a:srcRect b="10732" l="13538" r="15909" t="12603"/>
          <a:stretch/>
        </p:blipFill>
        <p:spPr>
          <a:xfrm>
            <a:off x="5955175" y="1401775"/>
            <a:ext cx="2145226" cy="255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Dyneiddiaeth</a:t>
            </a:r>
            <a:endParaRPr/>
          </a:p>
        </p:txBody>
      </p:sp>
      <p:sp>
        <p:nvSpPr>
          <p:cNvPr id="396" name="Google Shape;396;p4"/>
          <p:cNvSpPr txBox="1"/>
          <p:nvPr>
            <p:ph idx="1" type="body"/>
          </p:nvPr>
        </p:nvSpPr>
        <p:spPr>
          <a:xfrm>
            <a:off x="663575" y="1425900"/>
            <a:ext cx="68985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y-GB" sz="2000"/>
              <a:t>Nid yw dyneiddiaeth yn grefydd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b="0" lang="cy-GB" sz="2000"/>
              <a:t>Nid yw dyneiddwyr yn credu mewn duw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b="0" lang="cy-GB" sz="2000"/>
              <a:t>Nid oes ganddyn nhw lyfr sanctaidd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b="0" lang="cy-GB" sz="2000"/>
              <a:t>Nid oes ganddyn nhw fannau addoli fel eglwysi neu fosgau</a:t>
            </a:r>
            <a:endParaRPr b="0"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3622c17f83_0_570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Dyneiddiaeth</a:t>
            </a:r>
            <a:endParaRPr/>
          </a:p>
        </p:txBody>
      </p:sp>
      <p:sp>
        <p:nvSpPr>
          <p:cNvPr id="402" name="Google Shape;402;g13622c17f83_0_570"/>
          <p:cNvSpPr txBox="1"/>
          <p:nvPr>
            <p:ph idx="1" type="body"/>
          </p:nvPr>
        </p:nvSpPr>
        <p:spPr>
          <a:xfrm>
            <a:off x="663575" y="1425900"/>
            <a:ext cx="49023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cy-GB" sz="1800"/>
              <a:t>‘</a:t>
            </a:r>
            <a:r>
              <a:rPr b="0" lang="cy-GB" sz="1800"/>
              <a:t>Mae pobl ddi-grefydd â rhagolwg dyneiddiol ar fywyd wedi bodoli ers dechrau dyniolaeth</a:t>
            </a:r>
            <a:r>
              <a:rPr b="0" lang="cy-GB" sz="1800"/>
              <a:t>: wedi’i lywio gan </a:t>
            </a:r>
            <a:r>
              <a:rPr lang="cy-GB" sz="1800"/>
              <a:t>dystiolaeth</a:t>
            </a:r>
            <a:r>
              <a:rPr b="0" lang="cy-GB" sz="1800"/>
              <a:t>, wedi’i ysbrydoli gan </a:t>
            </a:r>
            <a:r>
              <a:rPr lang="cy-GB" sz="1800"/>
              <a:t>empathi</a:t>
            </a:r>
            <a:r>
              <a:rPr b="0" lang="cy-GB" sz="1800"/>
              <a:t>, ac yn llawn </a:t>
            </a:r>
            <a:r>
              <a:rPr lang="cy-GB" sz="1800"/>
              <a:t>gobaith</a:t>
            </a:r>
            <a:r>
              <a:rPr b="0" lang="cy-GB" sz="1800"/>
              <a:t> a </a:t>
            </a:r>
            <a:r>
              <a:rPr lang="cy-GB" sz="1800"/>
              <a:t>rhyfeddod</a:t>
            </a:r>
            <a:r>
              <a:rPr b="0" lang="cy-GB" sz="1800"/>
              <a:t> at y byd o’n cwmpas.’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800"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1800"/>
              <a:t>Andrew Copson, Prif Weithredwr, Dyneiddwyr y DU</a:t>
            </a:r>
            <a:endParaRPr sz="1800"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200"/>
          </a:p>
        </p:txBody>
      </p:sp>
      <p:pic>
        <p:nvPicPr>
          <p:cNvPr id="403" name="Google Shape;403;g13622c17f83_0_570"/>
          <p:cNvPicPr preferRelativeResize="0"/>
          <p:nvPr/>
        </p:nvPicPr>
        <p:blipFill rotWithShape="1">
          <a:blip r:embed="rId3">
            <a:alphaModFix/>
          </a:blip>
          <a:srcRect b="38400" l="6984" r="27988" t="0"/>
          <a:stretch/>
        </p:blipFill>
        <p:spPr>
          <a:xfrm>
            <a:off x="6253375" y="1063475"/>
            <a:ext cx="2128624" cy="268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"/>
          <p:cNvSpPr txBox="1"/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Dyneiddiaeth</a:t>
            </a:r>
            <a:endParaRPr/>
          </a:p>
        </p:txBody>
      </p:sp>
      <p:sp>
        <p:nvSpPr>
          <p:cNvPr id="409" name="Google Shape;409;p6"/>
          <p:cNvSpPr txBox="1"/>
          <p:nvPr>
            <p:ph idx="1" type="body"/>
          </p:nvPr>
        </p:nvSpPr>
        <p:spPr>
          <a:xfrm>
            <a:off x="663575" y="1425900"/>
            <a:ext cx="61779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1800"/>
              <a:t>Tri pheth y mae dyneiddwyr yn eu credu</a:t>
            </a:r>
            <a:endParaRPr b="0"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cy-GB" sz="1800"/>
              <a:t>Mae'r byd yn lle </a:t>
            </a:r>
            <a:r>
              <a:rPr lang="cy-GB" sz="1800"/>
              <a:t>naturiol </a:t>
            </a:r>
            <a:r>
              <a:rPr b="0" lang="cy-GB" sz="1800"/>
              <a:t>– dylem ni ofyn</a:t>
            </a:r>
            <a:r>
              <a:rPr lang="cy-GB" sz="1800"/>
              <a:t> cwestiynau </a:t>
            </a:r>
            <a:r>
              <a:rPr b="0" lang="cy-GB" sz="1800"/>
              <a:t>a chwilio am </a:t>
            </a:r>
            <a:r>
              <a:rPr lang="cy-GB" sz="1800"/>
              <a:t>dystiolaeth</a:t>
            </a:r>
            <a:r>
              <a:rPr b="0" lang="cy-GB" sz="1800"/>
              <a:t> i'n helpu i'w ddeall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cy-GB" sz="1800"/>
              <a:t>Dylem ni i gyd fod yn </a:t>
            </a:r>
            <a:r>
              <a:rPr lang="cy-GB" sz="1800"/>
              <a:t>rhydd </a:t>
            </a:r>
            <a:r>
              <a:rPr b="0" lang="cy-GB" sz="1800"/>
              <a:t>i ddod o hyd i'r hyn sy'n ein gwneud yn </a:t>
            </a:r>
            <a:r>
              <a:rPr lang="cy-GB" sz="1800"/>
              <a:t>hapus</a:t>
            </a:r>
            <a:r>
              <a:rPr b="0" lang="cy-GB" sz="1800"/>
              <a:t>.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cy-GB" sz="1800"/>
              <a:t>Dylem ni fod yn </a:t>
            </a:r>
            <a:r>
              <a:rPr lang="cy-GB" sz="1800"/>
              <a:t>garedig</a:t>
            </a:r>
            <a:r>
              <a:rPr b="0" lang="cy-GB" sz="1800"/>
              <a:t> wrth bobl eraill, anifeiliaid a'r blaned.</a:t>
            </a:r>
            <a:endParaRPr b="0" sz="1800"/>
          </a:p>
        </p:txBody>
      </p:sp>
      <p:pic>
        <p:nvPicPr>
          <p:cNvPr id="410" name="Google Shape;41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6588" y="430600"/>
            <a:ext cx="1245250" cy="97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"/>
          <p:cNvPicPr preferRelativeResize="0"/>
          <p:nvPr/>
        </p:nvPicPr>
        <p:blipFill rotWithShape="1">
          <a:blip r:embed="rId4">
            <a:alphaModFix/>
          </a:blip>
          <a:srcRect b="9810" l="30400" r="32888" t="16924"/>
          <a:stretch/>
        </p:blipFill>
        <p:spPr>
          <a:xfrm>
            <a:off x="7420638" y="1460850"/>
            <a:ext cx="737147" cy="15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"/>
          <p:cNvPicPr preferRelativeResize="0"/>
          <p:nvPr/>
        </p:nvPicPr>
        <p:blipFill rotWithShape="1">
          <a:blip r:embed="rId5">
            <a:alphaModFix/>
          </a:blip>
          <a:srcRect b="19291" l="17109" r="16779" t="20684"/>
          <a:stretch/>
        </p:blipFill>
        <p:spPr>
          <a:xfrm>
            <a:off x="6993875" y="3076150"/>
            <a:ext cx="1590675" cy="11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"/>
          <p:cNvSpPr txBox="1"/>
          <p:nvPr>
            <p:ph type="title"/>
          </p:nvPr>
        </p:nvSpPr>
        <p:spPr>
          <a:xfrm>
            <a:off x="661476" y="489300"/>
            <a:ext cx="6628672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Pum nodwedd o agwedd ddyneiddiol tuag at fywyd</a:t>
            </a:r>
            <a:endParaRPr/>
          </a:p>
        </p:txBody>
      </p:sp>
      <p:sp>
        <p:nvSpPr>
          <p:cNvPr id="418" name="Google Shape;418;p7"/>
          <p:cNvSpPr txBox="1"/>
          <p:nvPr>
            <p:ph idx="1" type="body"/>
          </p:nvPr>
        </p:nvSpPr>
        <p:spPr>
          <a:xfrm>
            <a:off x="663575" y="1425900"/>
            <a:ext cx="5869200" cy="2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rabicParenR"/>
            </a:pPr>
            <a:r>
              <a:rPr b="0" lang="cy-GB"/>
              <a:t>Natur a photensial dynol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b="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rabicParenR"/>
            </a:pPr>
            <a:r>
              <a:rPr b="0" lang="cy-GB"/>
              <a:t>Defnyddio gwyddoniaeth i ddeall y byd naturiol (dim cred mewn duw) 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b="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rabicParenR"/>
            </a:pPr>
            <a:r>
              <a:rPr b="0" lang="cy-GB"/>
              <a:t>Un bywyd a'r rhyddid i ddod o hyd i hapusrwydd 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b="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rabicParenR"/>
            </a:pPr>
            <a:r>
              <a:rPr b="0" lang="cy-GB"/>
              <a:t>Defnyddio empathi ac ystyried effaith ein gweithredoedd 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b="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rabicParenR"/>
            </a:pPr>
            <a:r>
              <a:rPr b="0" lang="cy-GB"/>
              <a:t>Cyfrifoldeb dynol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19" name="Google Shape;4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5025" y="634733"/>
            <a:ext cx="579875" cy="932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1100" y="1621294"/>
            <a:ext cx="660475" cy="68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21100" y="2359941"/>
            <a:ext cx="593800" cy="73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21100" y="3150806"/>
            <a:ext cx="660475" cy="63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35026" y="3880244"/>
            <a:ext cx="593800" cy="628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Pum nodwedd o agwedd ddyneiddiol tuag at fywyd</a:t>
            </a:r>
            <a:endParaRPr/>
          </a:p>
        </p:txBody>
      </p:sp>
      <p:sp>
        <p:nvSpPr>
          <p:cNvPr id="429" name="Google Shape;429;p8"/>
          <p:cNvSpPr txBox="1"/>
          <p:nvPr>
            <p:ph idx="1" type="body"/>
          </p:nvPr>
        </p:nvSpPr>
        <p:spPr>
          <a:xfrm>
            <a:off x="661475" y="1469475"/>
            <a:ext cx="5688000" cy="30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y-GB" sz="3200">
                <a:solidFill>
                  <a:srgbClr val="000000"/>
                </a:solidFill>
              </a:rPr>
              <a:t>1</a:t>
            </a:r>
            <a:endParaRPr sz="3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1800">
                <a:solidFill>
                  <a:srgbClr val="000000"/>
                </a:solidFill>
              </a:rPr>
              <a:t>Mae dyneiddwyr yn credu bod bodau dynol wedi </a:t>
            </a:r>
            <a:r>
              <a:rPr lang="cy-GB" sz="1800">
                <a:solidFill>
                  <a:srgbClr val="000000"/>
                </a:solidFill>
              </a:rPr>
              <a:t>esblygu’n</a:t>
            </a:r>
            <a:r>
              <a:rPr b="0" lang="cy-GB" sz="1800">
                <a:solidFill>
                  <a:srgbClr val="000000"/>
                </a:solidFill>
              </a:rPr>
              <a:t> naturiol. Mae gennym ni lawer o alluoedd ac, os byddwn ni’n eu defnyddio’n dda, mae gennym ni’r </a:t>
            </a:r>
            <a:r>
              <a:rPr lang="cy-GB" sz="1800">
                <a:solidFill>
                  <a:srgbClr val="000000"/>
                </a:solidFill>
              </a:rPr>
              <a:t>potensial</a:t>
            </a:r>
            <a:r>
              <a:rPr b="0" lang="cy-GB" sz="1800">
                <a:solidFill>
                  <a:srgbClr val="000000"/>
                </a:solidFill>
              </a:rPr>
              <a:t> i fyw bywydau da a hapus.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430" name="Google Shape;4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6750" y="1572062"/>
            <a:ext cx="1583675" cy="2547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"/>
          <p:cNvSpPr txBox="1"/>
          <p:nvPr>
            <p:ph type="title"/>
          </p:nvPr>
        </p:nvSpPr>
        <p:spPr>
          <a:xfrm>
            <a:off x="661476" y="489300"/>
            <a:ext cx="76674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cy-GB"/>
              <a:t>Pum nodwedd o agwedd ddyneiddiol tuag at fywyd</a:t>
            </a:r>
            <a:endParaRPr/>
          </a:p>
        </p:txBody>
      </p:sp>
      <p:sp>
        <p:nvSpPr>
          <p:cNvPr id="436" name="Google Shape;436;p9"/>
          <p:cNvSpPr txBox="1"/>
          <p:nvPr>
            <p:ph idx="1" type="body"/>
          </p:nvPr>
        </p:nvSpPr>
        <p:spPr>
          <a:xfrm>
            <a:off x="661475" y="1469475"/>
            <a:ext cx="5688000" cy="30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cy-GB" sz="3200">
                <a:solidFill>
                  <a:srgbClr val="000000"/>
                </a:solidFill>
              </a:rPr>
              <a:t>2</a:t>
            </a:r>
            <a:endParaRPr sz="3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0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Mae dyneiddwyr yn credu bod y byd yn lle </a:t>
            </a:r>
            <a:r>
              <a:rPr lang="cy-GB" sz="1800">
                <a:latin typeface="Calibri"/>
                <a:ea typeface="Calibri"/>
                <a:cs typeface="Calibri"/>
                <a:sym typeface="Calibri"/>
              </a:rPr>
              <a:t>naturiol</a:t>
            </a: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 heb unrhyw ochr oruwchnaturiol (nid ydyn nhw’n credu mewn duw). Maen nhw’n credu bod </a:t>
            </a:r>
            <a:r>
              <a:rPr lang="cy-GB" sz="1800">
                <a:latin typeface="Calibri"/>
                <a:ea typeface="Calibri"/>
                <a:cs typeface="Calibri"/>
                <a:sym typeface="Calibri"/>
              </a:rPr>
              <a:t>gwyddoniaeth</a:t>
            </a: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 a chwilio am </a:t>
            </a:r>
            <a:r>
              <a:rPr lang="cy-GB" sz="1800">
                <a:latin typeface="Calibri"/>
                <a:ea typeface="Calibri"/>
                <a:cs typeface="Calibri"/>
                <a:sym typeface="Calibri"/>
              </a:rPr>
              <a:t>dystiolaeth</a:t>
            </a:r>
            <a:r>
              <a:rPr b="0" lang="cy-GB" sz="1800">
                <a:latin typeface="Calibri"/>
                <a:ea typeface="Calibri"/>
                <a:cs typeface="Calibri"/>
                <a:sym typeface="Calibri"/>
              </a:rPr>
              <a:t> yn rhoi’r ffordd orau i ni ateb ein cwestiynau am y byd.</a:t>
            </a:r>
            <a:endParaRPr b="0">
              <a:solidFill>
                <a:srgbClr val="FF0000"/>
              </a:solidFill>
            </a:endParaRPr>
          </a:p>
        </p:txBody>
      </p:sp>
      <p:pic>
        <p:nvPicPr>
          <p:cNvPr id="437" name="Google Shape;43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9800" y="1469473"/>
            <a:ext cx="1970625" cy="204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Humanists_UK_v1">
      <a:dk1>
        <a:srgbClr val="000000"/>
      </a:dk1>
      <a:lt1>
        <a:srgbClr val="FFFFFF"/>
      </a:lt1>
      <a:dk2>
        <a:srgbClr val="00C7B1"/>
      </a:dk2>
      <a:lt2>
        <a:srgbClr val="4C4184"/>
      </a:lt2>
      <a:accent1>
        <a:srgbClr val="702F8A"/>
      </a:accent1>
      <a:accent2>
        <a:srgbClr val="FFC72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Humanists_UK_v1">
      <a:dk1>
        <a:srgbClr val="000000"/>
      </a:dk1>
      <a:lt1>
        <a:srgbClr val="FFFFFF"/>
      </a:lt1>
      <a:dk2>
        <a:srgbClr val="00C7B1"/>
      </a:dk2>
      <a:lt2>
        <a:srgbClr val="4C4184"/>
      </a:lt2>
      <a:accent1>
        <a:srgbClr val="702F8A"/>
      </a:accent1>
      <a:accent2>
        <a:srgbClr val="FFC72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Luke Donnellan</dc:creator>
</cp:coreProperties>
</file>