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orient="horz" pos="2984">
          <p15:clr>
            <a:srgbClr val="A4A3A4"/>
          </p15:clr>
        </p15:guide>
        <p15:guide id="3" orient="horz" pos="883">
          <p15:clr>
            <a:srgbClr val="A4A3A4"/>
          </p15:clr>
        </p15:guide>
        <p15:guide id="4" pos="2768">
          <p15:clr>
            <a:srgbClr val="A4A3A4"/>
          </p15:clr>
        </p15:guide>
        <p15:guide id="5" pos="418">
          <p15:clr>
            <a:srgbClr val="A4A3A4"/>
          </p15:clr>
        </p15:guide>
        <p15:guide id="6" pos="5342">
          <p15:clr>
            <a:srgbClr val="A4A3A4"/>
          </p15:clr>
        </p15:guide>
        <p15:guide id="7" pos="4003">
          <p15:clr>
            <a:srgbClr val="A4A3A4"/>
          </p15:clr>
        </p15:guide>
        <p15:guide id="8" pos="29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6E8123-156D-40F0-B58B-FDDFEBC38FEC}">
  <a:tblStyle styleId="{1E6E8123-156D-40F0-B58B-FDDFEBC38FE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348" y="126"/>
      </p:cViewPr>
      <p:guideLst>
        <p:guide orient="horz" pos="1620"/>
        <p:guide orient="horz" pos="2984"/>
        <p:guide orient="horz" pos="883"/>
        <p:guide pos="2768"/>
        <p:guide pos="418"/>
        <p:guide pos="5342"/>
        <p:guide pos="4003"/>
        <p:guide pos="29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bddb3e67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bddb3e6719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4dcae4d5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104dcae4d50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4dcae4d5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4dcae4d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4dcae4d50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4dcae4d5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04dcae4d50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4dcae4d5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4dcae4d50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04dcae4d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 name="Google Shape;15;p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2"/>
          <p:cNvPicPr preferRelativeResize="0"/>
          <p:nvPr/>
        </p:nvPicPr>
        <p:blipFill rotWithShape="1">
          <a:blip r:embed="rId2">
            <a:alphaModFix/>
          </a:blip>
          <a:srcRect/>
          <a:stretch/>
        </p:blipFill>
        <p:spPr>
          <a:xfrm>
            <a:off x="0" y="3452211"/>
            <a:ext cx="9144000" cy="909637"/>
          </a:xfrm>
          <a:prstGeom prst="rect">
            <a:avLst/>
          </a:prstGeom>
          <a:noFill/>
          <a:ln>
            <a:noFill/>
          </a:ln>
        </p:spPr>
      </p:pic>
      <p:pic>
        <p:nvPicPr>
          <p:cNvPr id="21" name="Google Shape;21;p2"/>
          <p:cNvPicPr preferRelativeResize="0"/>
          <p:nvPr/>
        </p:nvPicPr>
        <p:blipFill rotWithShape="1">
          <a:blip r:embed="rId3">
            <a:alphaModFix/>
          </a:blip>
          <a:srcRect/>
          <a:stretch/>
        </p:blipFill>
        <p:spPr>
          <a:xfrm>
            <a:off x="3114472" y="330098"/>
            <a:ext cx="2915055" cy="639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2"/>
        </a:solidFill>
        <a:effectLst/>
      </p:bgPr>
    </p:bg>
    <p:spTree>
      <p:nvGrpSpPr>
        <p:cNvPr id="1" name="Shape 83"/>
        <p:cNvGrpSpPr/>
        <p:nvPr/>
      </p:nvGrpSpPr>
      <p:grpSpPr>
        <a:xfrm>
          <a:off x="0" y="0"/>
          <a:ext cx="0" cy="0"/>
          <a:chOff x="0" y="0"/>
          <a:chExt cx="0" cy="0"/>
        </a:xfrm>
      </p:grpSpPr>
      <p:sp>
        <p:nvSpPr>
          <p:cNvPr id="84" name="Google Shape;84;p11"/>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6" name="Google Shape;86;p1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1"/>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1" name="Google Shape;91;p11"/>
          <p:cNvPicPr preferRelativeResize="0"/>
          <p:nvPr/>
        </p:nvPicPr>
        <p:blipFill rotWithShape="1">
          <a:blip r:embed="rId2">
            <a:alphaModFix/>
          </a:blip>
          <a:srcRect/>
          <a:stretch/>
        </p:blipFill>
        <p:spPr>
          <a:xfrm>
            <a:off x="3468070" y="268072"/>
            <a:ext cx="2219341" cy="661992"/>
          </a:xfrm>
          <a:prstGeom prst="rect">
            <a:avLst/>
          </a:prstGeom>
          <a:noFill/>
          <a:ln>
            <a:noFill/>
          </a:ln>
        </p:spPr>
      </p:pic>
      <p:pic>
        <p:nvPicPr>
          <p:cNvPr id="92" name="Google Shape;92;p11"/>
          <p:cNvPicPr preferRelativeResize="0"/>
          <p:nvPr/>
        </p:nvPicPr>
        <p:blipFill rotWithShape="1">
          <a:blip r:embed="rId3">
            <a:alphaModFix/>
          </a:blip>
          <a:srcRect/>
          <a:stretch/>
        </p:blipFill>
        <p:spPr>
          <a:xfrm>
            <a:off x="0" y="3452211"/>
            <a:ext cx="9144000" cy="90963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Divider Green Humanist Figure">
  <p:cSld name="1_Divider Green Humanist Figure">
    <p:bg>
      <p:bgPr>
        <a:solidFill>
          <a:schemeClr val="dk2"/>
        </a:solidFill>
        <a:effectLst/>
      </p:bgPr>
    </p:bg>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6" name="Google Shape;96;p1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99" name="Google Shape;99;p12"/>
          <p:cNvPicPr preferRelativeResize="0"/>
          <p:nvPr/>
        </p:nvPicPr>
        <p:blipFill rotWithShape="1">
          <a:blip r:embed="rId2">
            <a:alphaModFix/>
          </a:blip>
          <a:srcRect/>
          <a:stretch/>
        </p:blipFill>
        <p:spPr>
          <a:xfrm>
            <a:off x="0" y="4324535"/>
            <a:ext cx="9144000" cy="704621"/>
          </a:xfrm>
          <a:prstGeom prst="rect">
            <a:avLst/>
          </a:prstGeom>
          <a:noFill/>
          <a:ln>
            <a:noFill/>
          </a:ln>
        </p:spPr>
      </p:pic>
      <p:pic>
        <p:nvPicPr>
          <p:cNvPr id="100" name="Google Shape;100;p12"/>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Divider Green Speech Bubbles">
  <p:cSld name="1_Divider Green Speech Bubbles">
    <p:bg>
      <p:bgPr>
        <a:solidFill>
          <a:schemeClr val="dk2"/>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4" name="Google Shape;104;p1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07" name="Google Shape;107;p13"/>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08" name="Google Shape;108;p13"/>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vider Blue Humanist Figure">
  <p:cSld name="1_Divider Blue Humanist Figure">
    <p:bg>
      <p:bgPr>
        <a:solidFill>
          <a:schemeClr val="lt2"/>
        </a:solidFill>
        <a:effectLst/>
      </p:bgPr>
    </p:bg>
    <p:spTree>
      <p:nvGrpSpPr>
        <p:cNvPr id="1" name="Shape 109"/>
        <p:cNvGrpSpPr/>
        <p:nvPr/>
      </p:nvGrpSpPr>
      <p:grpSpPr>
        <a:xfrm>
          <a:off x="0" y="0"/>
          <a:ext cx="0" cy="0"/>
          <a:chOff x="0" y="0"/>
          <a:chExt cx="0" cy="0"/>
        </a:xfrm>
      </p:grpSpPr>
      <p:pic>
        <p:nvPicPr>
          <p:cNvPr id="110" name="Google Shape;110;p14"/>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11" name="Google Shape;111;p1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3" name="Google Shape;113;p1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6" name="Google Shape;116;p14"/>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Divider Blue Speech Bubbles">
  <p:cSld name="1_Divider Blue Speech Bubbles">
    <p:bg>
      <p:bgPr>
        <a:solidFill>
          <a:schemeClr val="lt2"/>
        </a:soli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0" name="Google Shape;120;p1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23" name="Google Shape;123;p15"/>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24" name="Google Shape;124;p15"/>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Divider Purple Humanist Figure">
  <p:cSld name="1_Divider Purple Humanist Figure">
    <p:bg>
      <p:bgPr>
        <a:solidFill>
          <a:srgbClr val="702F8A"/>
        </a:solidFill>
        <a:effectLst/>
      </p:bgPr>
    </p:bg>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27" name="Google Shape;127;p1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9" name="Google Shape;129;p1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2" name="Google Shape;132;p16"/>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Divider Purple Speech Bubbles">
  <p:cSld name="1_Divider Purple Speech Bubbles">
    <p:bg>
      <p:bgPr>
        <a:solidFill>
          <a:schemeClr val="accent1"/>
        </a:solidFill>
        <a:effectLst/>
      </p:bgPr>
    </p:bg>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36" name="Google Shape;136;p1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9" name="Google Shape;139;p17"/>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40" name="Google Shape;140;p17"/>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a:off x="663575" y="1428749"/>
            <a:ext cx="3720357"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8"/>
          <p:cNvSpPr txBox="1">
            <a:spLocks noGrp="1"/>
          </p:cNvSpPr>
          <p:nvPr>
            <p:ph type="body" idx="2"/>
          </p:nvPr>
        </p:nvSpPr>
        <p:spPr>
          <a:xfrm>
            <a:off x="4756150" y="1428749"/>
            <a:ext cx="3724275"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5" name="Google Shape;145;p1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chemeClr val="lt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19"/>
          <p:cNvSpPr txBox="1">
            <a:spLocks noGrp="1"/>
          </p:cNvSpPr>
          <p:nvPr>
            <p:ph type="body" idx="1"/>
          </p:nvPr>
        </p:nvSpPr>
        <p:spPr>
          <a:xfrm>
            <a:off x="663575" y="1002180"/>
            <a:ext cx="3728478"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1" name="Google Shape;151;p19"/>
          <p:cNvSpPr txBox="1">
            <a:spLocks noGrp="1"/>
          </p:cNvSpPr>
          <p:nvPr>
            <p:ph type="body" idx="2"/>
          </p:nvPr>
        </p:nvSpPr>
        <p:spPr>
          <a:xfrm>
            <a:off x="663574" y="1631156"/>
            <a:ext cx="373062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2" name="Google Shape;152;p19"/>
          <p:cNvSpPr txBox="1">
            <a:spLocks noGrp="1"/>
          </p:cNvSpPr>
          <p:nvPr>
            <p:ph type="body" idx="3"/>
          </p:nvPr>
        </p:nvSpPr>
        <p:spPr>
          <a:xfrm>
            <a:off x="4758461" y="1002180"/>
            <a:ext cx="3721964"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3" name="Google Shape;153;p19"/>
          <p:cNvSpPr txBox="1">
            <a:spLocks noGrp="1"/>
          </p:cNvSpPr>
          <p:nvPr>
            <p:ph type="body" idx="4"/>
          </p:nvPr>
        </p:nvSpPr>
        <p:spPr>
          <a:xfrm>
            <a:off x="4756150" y="1631156"/>
            <a:ext cx="372427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 name="Google Shape;154;p1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Green Humanist Figure" type="secHead">
  <p:cSld name="SECTION_HEADER">
    <p:bg>
      <p:bgPr>
        <a:solidFill>
          <a:schemeClr val="dk2"/>
        </a:solidFill>
        <a:effectLst/>
      </p:bgPr>
    </p:bg>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5" name="Google Shape;25;p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8" name="Google Shape;28;p3"/>
          <p:cNvPicPr preferRelativeResize="0"/>
          <p:nvPr/>
        </p:nvPicPr>
        <p:blipFill rotWithShape="1">
          <a:blip r:embed="rId2">
            <a:alphaModFix/>
          </a:blip>
          <a:srcRect/>
          <a:stretch/>
        </p:blipFill>
        <p:spPr>
          <a:xfrm>
            <a:off x="0" y="4324535"/>
            <a:ext cx="9144000" cy="704621"/>
          </a:xfrm>
          <a:prstGeom prst="rect">
            <a:avLst/>
          </a:prstGeom>
          <a:noFill/>
          <a:ln>
            <a:noFill/>
          </a:ln>
        </p:spPr>
      </p:pic>
      <p:pic>
        <p:nvPicPr>
          <p:cNvPr id="29" name="Google Shape;29;p3"/>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2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663575" y="204787"/>
            <a:ext cx="2801939" cy="871538"/>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2"/>
          <p:cNvSpPr txBox="1">
            <a:spLocks noGrp="1"/>
          </p:cNvSpPr>
          <p:nvPr>
            <p:ph type="body" idx="1"/>
          </p:nvPr>
        </p:nvSpPr>
        <p:spPr>
          <a:xfrm>
            <a:off x="3575050" y="204789"/>
            <a:ext cx="4905375" cy="40231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200"/>
              <a:buNone/>
              <a:defRPr sz="3200"/>
            </a:lvl1pPr>
            <a:lvl2pPr marL="914400" lvl="1" indent="-228600" algn="l">
              <a:lnSpc>
                <a:spcPct val="62142"/>
              </a:lnSpc>
              <a:spcBef>
                <a:spcPts val="0"/>
              </a:spcBef>
              <a:spcAft>
                <a:spcPts val="0"/>
              </a:spcAft>
              <a:buClr>
                <a:schemeClr val="dk1"/>
              </a:buClr>
              <a:buSzPts val="2800"/>
              <a:buNone/>
              <a:defRPr sz="2800"/>
            </a:lvl2pPr>
            <a:lvl3pPr marL="1371600" lvl="2" indent="-358139" algn="l">
              <a:lnSpc>
                <a:spcPct val="72500"/>
              </a:lnSpc>
              <a:spcBef>
                <a:spcPts val="1400"/>
              </a:spcBef>
              <a:spcAft>
                <a:spcPts val="0"/>
              </a:spcAft>
              <a:buClr>
                <a:schemeClr val="dk1"/>
              </a:buClr>
              <a:buSzPts val="2040"/>
              <a:buFont typeface="Calibri"/>
              <a:buChar char="•"/>
              <a:defRPr sz="2400"/>
            </a:lvl3pPr>
            <a:lvl4pPr marL="1828800" lvl="3" indent="-336550" algn="l">
              <a:lnSpc>
                <a:spcPct val="87000"/>
              </a:lnSpc>
              <a:spcBef>
                <a:spcPts val="1400"/>
              </a:spcBef>
              <a:spcAft>
                <a:spcPts val="0"/>
              </a:spcAft>
              <a:buClr>
                <a:schemeClr val="dk1"/>
              </a:buClr>
              <a:buSzPts val="1700"/>
              <a:buFont typeface="Calibri"/>
              <a:buChar char="•"/>
              <a:defRPr sz="2000"/>
            </a:lvl4pPr>
            <a:lvl5pPr marL="2286000" lvl="4" indent="-336550" algn="l">
              <a:lnSpc>
                <a:spcPct val="87000"/>
              </a:lnSpc>
              <a:spcBef>
                <a:spcPts val="1400"/>
              </a:spcBef>
              <a:spcAft>
                <a:spcPts val="0"/>
              </a:spcAft>
              <a:buClr>
                <a:schemeClr val="dk1"/>
              </a:buClr>
              <a:buSzPts val="1700"/>
              <a:buFont typeface="Calibri"/>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69" name="Google Shape;169;p22"/>
          <p:cNvSpPr txBox="1">
            <a:spLocks noGrp="1"/>
          </p:cNvSpPr>
          <p:nvPr>
            <p:ph type="body" idx="2"/>
          </p:nvPr>
        </p:nvSpPr>
        <p:spPr>
          <a:xfrm>
            <a:off x="663575" y="1076327"/>
            <a:ext cx="2801939" cy="3164934"/>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0" name="Google Shape;170;p2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663575" y="3600450"/>
            <a:ext cx="6932761" cy="425054"/>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3"/>
          <p:cNvSpPr>
            <a:spLocks noGrp="1"/>
          </p:cNvSpPr>
          <p:nvPr>
            <p:ph type="pic" idx="2"/>
          </p:nvPr>
        </p:nvSpPr>
        <p:spPr>
          <a:xfrm>
            <a:off x="663575" y="459581"/>
            <a:ext cx="7816850" cy="308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R="0" lvl="1" algn="l" rtl="0">
              <a:lnSpc>
                <a:spcPct val="62142"/>
              </a:lnSpc>
              <a:spcBef>
                <a:spcPts val="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72500"/>
              </a:lnSpc>
              <a:spcBef>
                <a:spcPts val="1400"/>
              </a:spcBef>
              <a:spcAft>
                <a:spcPts val="0"/>
              </a:spcAft>
              <a:buClr>
                <a:schemeClr val="dk1"/>
              </a:buClr>
              <a:buSzPts val="2040"/>
              <a:buFont typeface="Calibri"/>
              <a:buNone/>
              <a:defRPr sz="2400" b="0" i="0" u="none" strike="noStrike" cap="none">
                <a:solidFill>
                  <a:schemeClr val="dk1"/>
                </a:solidFill>
                <a:latin typeface="Calibri"/>
                <a:ea typeface="Calibri"/>
                <a:cs typeface="Calibri"/>
                <a:sym typeface="Calibri"/>
              </a:defRPr>
            </a:lvl3pPr>
            <a:lvl4pPr marR="0" lvl="3"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4pPr>
            <a:lvl5pPr marR="0" lvl="4"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23"/>
          <p:cNvSpPr txBox="1">
            <a:spLocks noGrp="1"/>
          </p:cNvSpPr>
          <p:nvPr>
            <p:ph type="body" idx="1"/>
          </p:nvPr>
        </p:nvSpPr>
        <p:spPr>
          <a:xfrm>
            <a:off x="663575" y="4025503"/>
            <a:ext cx="6932761" cy="603647"/>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7" name="Google Shape;177;p2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4"/>
          <p:cNvSpPr txBox="1">
            <a:spLocks noGrp="1"/>
          </p:cNvSpPr>
          <p:nvPr>
            <p:ph type="body" idx="1"/>
          </p:nvPr>
        </p:nvSpPr>
        <p:spPr>
          <a:xfrm rot="5400000">
            <a:off x="1989925" y="99249"/>
            <a:ext cx="3035299" cy="5688000"/>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rot="5400000">
            <a:off x="5360591" y="1474789"/>
            <a:ext cx="4388644" cy="1851025"/>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25"/>
          <p:cNvSpPr txBox="1">
            <a:spLocks noGrp="1"/>
          </p:cNvSpPr>
          <p:nvPr>
            <p:ph type="body" idx="1"/>
          </p:nvPr>
        </p:nvSpPr>
        <p:spPr>
          <a:xfrm rot="5400000">
            <a:off x="1314846" y="-445294"/>
            <a:ext cx="4388644" cy="5691189"/>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2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Green Speech Bubbles">
  <p:cSld name="Divider Green Speech Bubbles">
    <p:bg>
      <p:bgPr>
        <a:solidFill>
          <a:schemeClr val="dk2"/>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 name="Google Shape;33;p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4"/>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37" name="Google Shape;37;p4"/>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Blue Humanist Figure">
  <p:cSld name="Divider Blue Humanist Figure">
    <p:bg>
      <p:bgPr>
        <a:solidFill>
          <a:schemeClr val="lt2"/>
        </a:solidFill>
        <a:effectLst/>
      </p:bgPr>
    </p:bg>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40" name="Google Shape;40;p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2" name="Google Shape;42;p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Blue Speech Bubbles">
  <p:cSld name="Divider Blue Speech Bubbles">
    <p:bg>
      <p:bgPr>
        <a:solidFill>
          <a:schemeClr val="lt2"/>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9" name="Google Shape;49;p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6"/>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53" name="Google Shape;53;p6"/>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Purple Humanist Figure">
  <p:cSld name="Divider Purple Humanist Figure">
    <p:bg>
      <p:bgPr>
        <a:solidFill>
          <a:srgbClr val="702F8A"/>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56" name="Google Shape;56;p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 name="Google Shape;58;p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1" name="Google Shape;61;p7"/>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Purple Speech Bubbles">
  <p:cSld name="Divider Purple Speech Bubbles">
    <p:bg>
      <p:bgPr>
        <a:solidFill>
          <a:schemeClr val="accent1"/>
        </a:solid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5" name="Google Shape;65;p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8" name="Google Shape;68;p8"/>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69" name="Google Shape;69;p8"/>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663575" y="1425909"/>
            <a:ext cx="5688000"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663575" y="1425909"/>
            <a:ext cx="4092575"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10"/>
          <p:cNvSpPr txBox="1">
            <a:spLocks noGrp="1"/>
          </p:cNvSpPr>
          <p:nvPr>
            <p:ph type="body" idx="2"/>
          </p:nvPr>
        </p:nvSpPr>
        <p:spPr>
          <a:xfrm>
            <a:off x="5148263" y="484188"/>
            <a:ext cx="3332162" cy="3382962"/>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6">
            <a:alphaModFix/>
          </a:blip>
          <a:srcRect/>
          <a:stretch/>
        </p:blipFill>
        <p:spPr>
          <a:xfrm>
            <a:off x="0" y="4324536"/>
            <a:ext cx="9144000" cy="704621"/>
          </a:xfrm>
          <a:prstGeom prst="rect">
            <a:avLst/>
          </a:prstGeom>
          <a:noFill/>
          <a:ln>
            <a:noFill/>
          </a:ln>
        </p:spPr>
      </p:pic>
      <p:sp>
        <p:nvSpPr>
          <p:cNvPr id="7" name="Google Shape;7;p1"/>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marR="0" lvl="0" algn="l" rtl="0">
              <a:lnSpc>
                <a:spcPct val="86666"/>
              </a:lnSpc>
              <a:spcBef>
                <a:spcPts val="0"/>
              </a:spcBef>
              <a:spcAft>
                <a:spcPts val="0"/>
              </a:spcAft>
              <a:buClr>
                <a:schemeClr val="lt2"/>
              </a:buClr>
              <a:buSzPts val="3000"/>
              <a:buFont typeface="Calibri"/>
              <a:buNone/>
              <a:defRPr sz="3000" b="1" i="0" u="none" strike="noStrike" cap="non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663575" y="1425600"/>
            <a:ext cx="5688000" cy="3035299"/>
          </a:xfrm>
          <a:prstGeom prst="rect">
            <a:avLst/>
          </a:prstGeom>
          <a:noFill/>
          <a:ln>
            <a:noFill/>
          </a:ln>
        </p:spPr>
        <p:txBody>
          <a:bodyPr spcFirstLastPara="1" wrap="square" lIns="0" tIns="0" rIns="0" bIns="0" anchor="t" anchorCtr="0">
            <a:noAutofit/>
          </a:bodyPr>
          <a:lstStyle>
            <a:lvl1pPr marL="457200" marR="0" lvl="0" indent="-228600" algn="l" rtl="0">
              <a:lnSpc>
                <a:spcPct val="108750"/>
              </a:lnSpc>
              <a:spcBef>
                <a:spcPts val="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875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3pPr>
            <a:lvl4pPr marL="1828800" marR="0" lvl="3"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4pPr>
            <a:lvl5pPr marL="2286000" marR="0" lvl="4"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Calibri"/>
                <a:ea typeface="Calibri"/>
                <a:cs typeface="Calibri"/>
                <a:sym typeface="Calibri"/>
              </a:defRPr>
            </a:lvl1pPr>
            <a:lvl2pPr marL="0" marR="0" lvl="1" indent="0" algn="r" rtl="0">
              <a:spcBef>
                <a:spcPts val="0"/>
              </a:spcBef>
              <a:buNone/>
              <a:defRPr sz="800" b="0" i="0" u="none" strike="noStrike" cap="none">
                <a:solidFill>
                  <a:schemeClr val="dk1"/>
                </a:solidFill>
                <a:latin typeface="Calibri"/>
                <a:ea typeface="Calibri"/>
                <a:cs typeface="Calibri"/>
                <a:sym typeface="Calibri"/>
              </a:defRPr>
            </a:lvl2pPr>
            <a:lvl3pPr marL="0" marR="0" lvl="2" indent="0" algn="r" rtl="0">
              <a:spcBef>
                <a:spcPts val="0"/>
              </a:spcBef>
              <a:buNone/>
              <a:defRPr sz="800" b="0" i="0" u="none" strike="noStrike" cap="none">
                <a:solidFill>
                  <a:schemeClr val="dk1"/>
                </a:solidFill>
                <a:latin typeface="Calibri"/>
                <a:ea typeface="Calibri"/>
                <a:cs typeface="Calibri"/>
                <a:sym typeface="Calibri"/>
              </a:defRPr>
            </a:lvl3pPr>
            <a:lvl4pPr marL="0" marR="0" lvl="3" indent="0" algn="r" rtl="0">
              <a:spcBef>
                <a:spcPts val="0"/>
              </a:spcBef>
              <a:buNone/>
              <a:defRPr sz="800" b="0" i="0" u="none" strike="noStrike" cap="none">
                <a:solidFill>
                  <a:schemeClr val="dk1"/>
                </a:solidFill>
                <a:latin typeface="Calibri"/>
                <a:ea typeface="Calibri"/>
                <a:cs typeface="Calibri"/>
                <a:sym typeface="Calibri"/>
              </a:defRPr>
            </a:lvl4pPr>
            <a:lvl5pPr marL="0" marR="0" lvl="4" indent="0" algn="r" rtl="0">
              <a:spcBef>
                <a:spcPts val="0"/>
              </a:spcBef>
              <a:buNone/>
              <a:defRPr sz="800" b="0" i="0" u="none" strike="noStrike" cap="none">
                <a:solidFill>
                  <a:schemeClr val="dk1"/>
                </a:solidFill>
                <a:latin typeface="Calibri"/>
                <a:ea typeface="Calibri"/>
                <a:cs typeface="Calibri"/>
                <a:sym typeface="Calibri"/>
              </a:defRPr>
            </a:lvl5pPr>
            <a:lvl6pPr marL="0" marR="0" lvl="5" indent="0" algn="r" rtl="0">
              <a:spcBef>
                <a:spcPts val="0"/>
              </a:spcBef>
              <a:buNone/>
              <a:defRPr sz="800" b="0" i="0" u="none" strike="noStrike" cap="none">
                <a:solidFill>
                  <a:schemeClr val="dk1"/>
                </a:solidFill>
                <a:latin typeface="Calibri"/>
                <a:ea typeface="Calibri"/>
                <a:cs typeface="Calibri"/>
                <a:sym typeface="Calibri"/>
              </a:defRPr>
            </a:lvl6pPr>
            <a:lvl7pPr marL="0" marR="0" lvl="6" indent="0" algn="r" rtl="0">
              <a:spcBef>
                <a:spcPts val="0"/>
              </a:spcBef>
              <a:buNone/>
              <a:defRPr sz="800" b="0" i="0" u="none" strike="noStrike" cap="none">
                <a:solidFill>
                  <a:schemeClr val="dk1"/>
                </a:solidFill>
                <a:latin typeface="Calibri"/>
                <a:ea typeface="Calibri"/>
                <a:cs typeface="Calibri"/>
                <a:sym typeface="Calibri"/>
              </a:defRPr>
            </a:lvl7pPr>
            <a:lvl8pPr marL="0" marR="0" lvl="7" indent="0" algn="r" rtl="0">
              <a:spcBef>
                <a:spcPts val="0"/>
              </a:spcBef>
              <a:buNone/>
              <a:defRPr sz="800" b="0" i="0" u="none" strike="noStrike" cap="none">
                <a:solidFill>
                  <a:schemeClr val="dk1"/>
                </a:solidFill>
                <a:latin typeface="Calibri"/>
                <a:ea typeface="Calibri"/>
                <a:cs typeface="Calibri"/>
                <a:sym typeface="Calibri"/>
              </a:defRPr>
            </a:lvl8pPr>
            <a:lvl9pPr marL="0" marR="0" lvl="8" indent="0" algn="r" rtl="0">
              <a:spcBef>
                <a:spcPts val="0"/>
              </a:spcBef>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p>
            <a:pPr marL="0" lvl="0" indent="0" algn="ctr" rtl="0">
              <a:lnSpc>
                <a:spcPct val="93103"/>
              </a:lnSpc>
              <a:spcBef>
                <a:spcPts val="0"/>
              </a:spcBef>
              <a:spcAft>
                <a:spcPts val="0"/>
              </a:spcAft>
              <a:buClr>
                <a:schemeClr val="dk2"/>
              </a:buClr>
              <a:buSzPts val="2900"/>
              <a:buFont typeface="Calibri"/>
              <a:buNone/>
            </a:pPr>
            <a:r>
              <a:rPr lang="en-GB"/>
              <a:t>What do humanists value?</a:t>
            </a:r>
            <a:endParaRPr/>
          </a:p>
        </p:txBody>
      </p:sp>
      <p:sp>
        <p:nvSpPr>
          <p:cNvPr id="197" name="Google Shape;197;p26"/>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p>
            <a:pPr marL="0" lvl="0" indent="0" algn="ctr" rtl="0">
              <a:lnSpc>
                <a:spcPct val="108750"/>
              </a:lnSpc>
              <a:spcBef>
                <a:spcPts val="0"/>
              </a:spcBef>
              <a:spcAft>
                <a:spcPts val="0"/>
              </a:spcAft>
              <a:buClr>
                <a:schemeClr val="lt1"/>
              </a:buClr>
              <a:buSzPts val="1600"/>
              <a:buNone/>
            </a:pPr>
            <a:r>
              <a:rPr lang="en-GB"/>
              <a:t>Designing a humanist building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title"/>
          </p:nvPr>
        </p:nvSpPr>
        <p:spPr>
          <a:xfrm>
            <a:off x="661475" y="489300"/>
            <a:ext cx="64980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endParaRPr/>
          </a:p>
        </p:txBody>
      </p:sp>
      <p:pic>
        <p:nvPicPr>
          <p:cNvPr id="205" name="Google Shape;205;p27" descr="Parliament, London, England, Sunset, Architecture"/>
          <p:cNvPicPr preferRelativeResize="0"/>
          <p:nvPr/>
        </p:nvPicPr>
        <p:blipFill rotWithShape="1">
          <a:blip r:embed="rId3">
            <a:alphaModFix/>
          </a:blip>
          <a:srcRect/>
          <a:stretch/>
        </p:blipFill>
        <p:spPr>
          <a:xfrm>
            <a:off x="5746043" y="2398155"/>
            <a:ext cx="2836032" cy="1890688"/>
          </a:xfrm>
          <a:prstGeom prst="rect">
            <a:avLst/>
          </a:prstGeom>
          <a:noFill/>
          <a:ln>
            <a:noFill/>
          </a:ln>
        </p:spPr>
      </p:pic>
      <p:pic>
        <p:nvPicPr>
          <p:cNvPr id="206" name="Google Shape;206;p27" descr="California, Sunset, Dusk, Sky, Clouds, Sea, Ocean"/>
          <p:cNvPicPr preferRelativeResize="0"/>
          <p:nvPr/>
        </p:nvPicPr>
        <p:blipFill rotWithShape="1">
          <a:blip r:embed="rId4">
            <a:alphaModFix/>
          </a:blip>
          <a:srcRect/>
          <a:stretch/>
        </p:blipFill>
        <p:spPr>
          <a:xfrm>
            <a:off x="436435" y="2271784"/>
            <a:ext cx="2737008" cy="1818970"/>
          </a:xfrm>
          <a:prstGeom prst="rect">
            <a:avLst/>
          </a:prstGeom>
          <a:noFill/>
          <a:ln>
            <a:noFill/>
          </a:ln>
        </p:spPr>
      </p:pic>
      <p:pic>
        <p:nvPicPr>
          <p:cNvPr id="207" name="Google Shape;207;p27" descr="Switzerland, Zermatt, Mountains, Snow, Matterhorn"/>
          <p:cNvPicPr preferRelativeResize="0"/>
          <p:nvPr/>
        </p:nvPicPr>
        <p:blipFill rotWithShape="1">
          <a:blip r:embed="rId5">
            <a:alphaModFix/>
          </a:blip>
          <a:srcRect/>
          <a:stretch/>
        </p:blipFill>
        <p:spPr>
          <a:xfrm>
            <a:off x="5849545" y="790510"/>
            <a:ext cx="2858035" cy="1607645"/>
          </a:xfrm>
          <a:prstGeom prst="rect">
            <a:avLst/>
          </a:prstGeom>
          <a:noFill/>
          <a:ln>
            <a:noFill/>
          </a:ln>
        </p:spPr>
      </p:pic>
      <p:pic>
        <p:nvPicPr>
          <p:cNvPr id="208" name="Google Shape;208;p27" descr="Griffith Observatory, Night Photography, Los Angeles"/>
          <p:cNvPicPr preferRelativeResize="0"/>
          <p:nvPr/>
        </p:nvPicPr>
        <p:blipFill rotWithShape="1">
          <a:blip r:embed="rId6">
            <a:alphaModFix/>
          </a:blip>
          <a:srcRect/>
          <a:stretch/>
        </p:blipFill>
        <p:spPr>
          <a:xfrm>
            <a:off x="436435" y="532021"/>
            <a:ext cx="2778989" cy="1739763"/>
          </a:xfrm>
          <a:prstGeom prst="rect">
            <a:avLst/>
          </a:prstGeom>
          <a:noFill/>
          <a:ln>
            <a:noFill/>
          </a:ln>
        </p:spPr>
      </p:pic>
      <p:pic>
        <p:nvPicPr>
          <p:cNvPr id="209" name="Google Shape;209;p27" descr="Building, Interior, Architecture, Inside"/>
          <p:cNvPicPr preferRelativeResize="0"/>
          <p:nvPr/>
        </p:nvPicPr>
        <p:blipFill rotWithShape="1">
          <a:blip r:embed="rId7">
            <a:alphaModFix/>
          </a:blip>
          <a:srcRect/>
          <a:stretch/>
        </p:blipFill>
        <p:spPr>
          <a:xfrm>
            <a:off x="2889488" y="391510"/>
            <a:ext cx="3314604" cy="2206283"/>
          </a:xfrm>
          <a:prstGeom prst="rect">
            <a:avLst/>
          </a:prstGeom>
          <a:noFill/>
          <a:ln>
            <a:noFill/>
          </a:ln>
        </p:spPr>
      </p:pic>
      <p:pic>
        <p:nvPicPr>
          <p:cNvPr id="210" name="Google Shape;210;p27" descr="Sydney, Opera, House, Australia, Sydney Harbour, Vivid"/>
          <p:cNvPicPr preferRelativeResize="0"/>
          <p:nvPr/>
        </p:nvPicPr>
        <p:blipFill rotWithShape="1">
          <a:blip r:embed="rId8">
            <a:alphaModFix/>
          </a:blip>
          <a:srcRect/>
          <a:stretch/>
        </p:blipFill>
        <p:spPr>
          <a:xfrm>
            <a:off x="2730575" y="2597793"/>
            <a:ext cx="3118970" cy="20793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Special places</a:t>
            </a:r>
            <a:endParaRPr/>
          </a:p>
        </p:txBody>
      </p:sp>
      <p:sp>
        <p:nvSpPr>
          <p:cNvPr id="216" name="Google Shape;216;p28"/>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400">
              <a:solidFill>
                <a:srgbClr val="FF0000"/>
              </a:solidFill>
            </a:endParaRPr>
          </a:p>
        </p:txBody>
      </p:sp>
      <p:pic>
        <p:nvPicPr>
          <p:cNvPr id="217" name="Google Shape;217;p28"/>
          <p:cNvPicPr preferRelativeResize="0"/>
          <p:nvPr/>
        </p:nvPicPr>
        <p:blipFill>
          <a:blip r:embed="rId3">
            <a:alphaModFix/>
          </a:blip>
          <a:stretch>
            <a:fillRect/>
          </a:stretch>
        </p:blipFill>
        <p:spPr>
          <a:xfrm>
            <a:off x="6410700" y="1346265"/>
            <a:ext cx="2451850" cy="1623386"/>
          </a:xfrm>
          <a:prstGeom prst="rect">
            <a:avLst/>
          </a:prstGeom>
          <a:noFill/>
          <a:ln>
            <a:noFill/>
          </a:ln>
        </p:spPr>
      </p:pic>
      <p:pic>
        <p:nvPicPr>
          <p:cNvPr id="218" name="Google Shape;218;p28"/>
          <p:cNvPicPr preferRelativeResize="0"/>
          <p:nvPr/>
        </p:nvPicPr>
        <p:blipFill>
          <a:blip r:embed="rId4">
            <a:alphaModFix/>
          </a:blip>
          <a:stretch>
            <a:fillRect/>
          </a:stretch>
        </p:blipFill>
        <p:spPr>
          <a:xfrm>
            <a:off x="4878475" y="1355951"/>
            <a:ext cx="2299218" cy="1534676"/>
          </a:xfrm>
          <a:prstGeom prst="rect">
            <a:avLst/>
          </a:prstGeom>
          <a:noFill/>
          <a:ln>
            <a:noFill/>
          </a:ln>
        </p:spPr>
      </p:pic>
      <p:pic>
        <p:nvPicPr>
          <p:cNvPr id="219" name="Google Shape;219;p28"/>
          <p:cNvPicPr preferRelativeResize="0"/>
          <p:nvPr/>
        </p:nvPicPr>
        <p:blipFill rotWithShape="1">
          <a:blip r:embed="rId5">
            <a:alphaModFix/>
          </a:blip>
          <a:srcRect l="11925" t="13371" b="7225"/>
          <a:stretch/>
        </p:blipFill>
        <p:spPr>
          <a:xfrm>
            <a:off x="2281650" y="1267412"/>
            <a:ext cx="2612874" cy="1535487"/>
          </a:xfrm>
          <a:prstGeom prst="rect">
            <a:avLst/>
          </a:prstGeom>
          <a:noFill/>
          <a:ln>
            <a:noFill/>
          </a:ln>
        </p:spPr>
      </p:pic>
      <p:pic>
        <p:nvPicPr>
          <p:cNvPr id="220" name="Google Shape;220;p28"/>
          <p:cNvPicPr preferRelativeResize="0"/>
          <p:nvPr/>
        </p:nvPicPr>
        <p:blipFill>
          <a:blip r:embed="rId6">
            <a:alphaModFix/>
          </a:blip>
          <a:stretch>
            <a:fillRect/>
          </a:stretch>
        </p:blipFill>
        <p:spPr>
          <a:xfrm>
            <a:off x="397850" y="1257437"/>
            <a:ext cx="2331576" cy="1534651"/>
          </a:xfrm>
          <a:prstGeom prst="rect">
            <a:avLst/>
          </a:prstGeom>
          <a:noFill/>
          <a:ln>
            <a:noFill/>
          </a:ln>
        </p:spPr>
      </p:pic>
      <p:pic>
        <p:nvPicPr>
          <p:cNvPr id="221" name="Google Shape;221;p28"/>
          <p:cNvPicPr preferRelativeResize="0"/>
          <p:nvPr/>
        </p:nvPicPr>
        <p:blipFill>
          <a:blip r:embed="rId7">
            <a:alphaModFix/>
          </a:blip>
          <a:stretch>
            <a:fillRect/>
          </a:stretch>
        </p:blipFill>
        <p:spPr>
          <a:xfrm>
            <a:off x="2281650" y="2778075"/>
            <a:ext cx="2451850" cy="1623386"/>
          </a:xfrm>
          <a:prstGeom prst="rect">
            <a:avLst/>
          </a:prstGeom>
          <a:noFill/>
          <a:ln>
            <a:noFill/>
          </a:ln>
        </p:spPr>
      </p:pic>
      <p:pic>
        <p:nvPicPr>
          <p:cNvPr id="222" name="Google Shape;222;p28"/>
          <p:cNvPicPr preferRelativeResize="0"/>
          <p:nvPr/>
        </p:nvPicPr>
        <p:blipFill rotWithShape="1">
          <a:blip r:embed="rId8">
            <a:alphaModFix/>
          </a:blip>
          <a:srcRect l="30182" t="20835" r="-7218"/>
          <a:stretch/>
        </p:blipFill>
        <p:spPr>
          <a:xfrm>
            <a:off x="4707850" y="2802900"/>
            <a:ext cx="2299223" cy="1573701"/>
          </a:xfrm>
          <a:prstGeom prst="rect">
            <a:avLst/>
          </a:prstGeom>
          <a:noFill/>
          <a:ln>
            <a:noFill/>
          </a:ln>
        </p:spPr>
      </p:pic>
      <p:pic>
        <p:nvPicPr>
          <p:cNvPr id="223" name="Google Shape;223;p28"/>
          <p:cNvPicPr preferRelativeResize="0"/>
          <p:nvPr/>
        </p:nvPicPr>
        <p:blipFill>
          <a:blip r:embed="rId9">
            <a:alphaModFix/>
          </a:blip>
          <a:stretch>
            <a:fillRect/>
          </a:stretch>
        </p:blipFill>
        <p:spPr>
          <a:xfrm>
            <a:off x="363301" y="2792100"/>
            <a:ext cx="2299223" cy="1595321"/>
          </a:xfrm>
          <a:prstGeom prst="rect">
            <a:avLst/>
          </a:prstGeom>
          <a:noFill/>
          <a:ln>
            <a:noFill/>
          </a:ln>
        </p:spPr>
      </p:pic>
      <p:pic>
        <p:nvPicPr>
          <p:cNvPr id="224" name="Google Shape;224;p28"/>
          <p:cNvPicPr preferRelativeResize="0"/>
          <p:nvPr/>
        </p:nvPicPr>
        <p:blipFill rotWithShape="1">
          <a:blip r:embed="rId10">
            <a:alphaModFix/>
          </a:blip>
          <a:srcRect l="8825" t="23017"/>
          <a:stretch/>
        </p:blipFill>
        <p:spPr>
          <a:xfrm>
            <a:off x="6300500" y="2945150"/>
            <a:ext cx="2612874" cy="1470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661468" y="489300"/>
            <a:ext cx="83046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How could you represent these words in a building?</a:t>
            </a:r>
            <a:endParaRPr/>
          </a:p>
        </p:txBody>
      </p:sp>
      <p:sp>
        <p:nvSpPr>
          <p:cNvPr id="230" name="Google Shape;230;p29"/>
          <p:cNvSpPr txBox="1">
            <a:spLocks noGrp="1"/>
          </p:cNvSpPr>
          <p:nvPr>
            <p:ph type="body" idx="1"/>
          </p:nvPr>
        </p:nvSpPr>
        <p:spPr>
          <a:xfrm>
            <a:off x="661475" y="1147959"/>
            <a:ext cx="56880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Words connected with things humanists value</a:t>
            </a:r>
            <a:endParaRPr/>
          </a:p>
        </p:txBody>
      </p:sp>
      <p:graphicFrame>
        <p:nvGraphicFramePr>
          <p:cNvPr id="231" name="Google Shape;231;p29"/>
          <p:cNvGraphicFramePr/>
          <p:nvPr/>
        </p:nvGraphicFramePr>
        <p:xfrm>
          <a:off x="1183366" y="1722768"/>
          <a:ext cx="6302200" cy="2774575"/>
        </p:xfrm>
        <a:graphic>
          <a:graphicData uri="http://schemas.openxmlformats.org/drawingml/2006/table">
            <a:tbl>
              <a:tblPr>
                <a:noFill/>
                <a:tableStyleId>{1E6E8123-156D-40F0-B58B-FDDFEBC38FEC}</a:tableStyleId>
              </a:tblPr>
              <a:tblGrid>
                <a:gridCol w="2031625">
                  <a:extLst>
                    <a:ext uri="{9D8B030D-6E8A-4147-A177-3AD203B41FA5}">
                      <a16:colId xmlns:a16="http://schemas.microsoft.com/office/drawing/2014/main" val="20000"/>
                    </a:ext>
                  </a:extLst>
                </a:gridCol>
                <a:gridCol w="2032200">
                  <a:extLst>
                    <a:ext uri="{9D8B030D-6E8A-4147-A177-3AD203B41FA5}">
                      <a16:colId xmlns:a16="http://schemas.microsoft.com/office/drawing/2014/main" val="20001"/>
                    </a:ext>
                  </a:extLst>
                </a:gridCol>
                <a:gridCol w="2238375">
                  <a:extLst>
                    <a:ext uri="{9D8B030D-6E8A-4147-A177-3AD203B41FA5}">
                      <a16:colId xmlns:a16="http://schemas.microsoft.com/office/drawing/2014/main" val="20002"/>
                    </a:ext>
                  </a:extLst>
                </a:gridCol>
              </a:tblGrid>
              <a:tr h="302350">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One life</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Happiness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Friendship</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2350">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Community</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Humanity</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Progress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2350">
                <a:tc>
                  <a:txBody>
                    <a:bodyPr/>
                    <a:lstStyle/>
                    <a:p>
                      <a:pPr marL="0" marR="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Empathy</a:t>
                      </a:r>
                      <a:endParaRPr sz="1000" b="0" u="none" strike="noStrike" cap="none">
                        <a:solidFill>
                          <a:schemeClr val="dk1"/>
                        </a:solidFill>
                        <a:latin typeface="Calibri"/>
                        <a:ea typeface="Calibri"/>
                        <a:cs typeface="Calibri"/>
                        <a:sym typeface="Calibri"/>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Science</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The arts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2350">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Creativity</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Freedom</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Optimism</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2350">
                <a:tc>
                  <a:txBody>
                    <a:bodyPr/>
                    <a:lstStyle/>
                    <a:p>
                      <a:pPr marL="0" marR="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Curiosity</a:t>
                      </a:r>
                      <a:endParaRPr sz="1000" b="0" u="none" strike="noStrike" cap="none">
                        <a:solidFill>
                          <a:schemeClr val="dk1"/>
                        </a:solidFill>
                        <a:latin typeface="Calibri"/>
                        <a:ea typeface="Calibri"/>
                        <a:cs typeface="Calibri"/>
                        <a:sym typeface="Calibri"/>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Evidence</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Reason</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2350">
                <a:tc>
                  <a:txBody>
                    <a:bodyPr/>
                    <a:lstStyle/>
                    <a:p>
                      <a:pPr marL="0" marR="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Uncertainty</a:t>
                      </a:r>
                      <a:endParaRPr sz="1000" b="0" u="none" strike="noStrike" cap="none">
                        <a:solidFill>
                          <a:schemeClr val="dk1"/>
                        </a:solidFill>
                        <a:latin typeface="Calibri"/>
                        <a:ea typeface="Calibri"/>
                        <a:cs typeface="Calibri"/>
                        <a:sym typeface="Calibri"/>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Democracy</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Human rights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36175">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Social justice</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Equality</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The natural world</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04675">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Human talents and capabilities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Human achievements</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52070" lvl="0" indent="0" algn="ctr" rtl="0">
                        <a:spcBef>
                          <a:spcPts val="0"/>
                        </a:spcBef>
                        <a:spcAft>
                          <a:spcPts val="0"/>
                        </a:spcAft>
                        <a:buNone/>
                      </a:pPr>
                      <a:r>
                        <a:rPr lang="en-GB" sz="2000" b="0" u="none" strike="noStrike" cap="none">
                          <a:solidFill>
                            <a:schemeClr val="dk1"/>
                          </a:solidFill>
                          <a:latin typeface="Calibri"/>
                          <a:ea typeface="Calibri"/>
                          <a:cs typeface="Calibri"/>
                          <a:sym typeface="Calibri"/>
                        </a:rPr>
                        <a:t>Making our lives meaningful</a:t>
                      </a:r>
                      <a:endParaRPr sz="1100" b="0" u="none" strike="noStrike" cap="none">
                        <a:solidFill>
                          <a:schemeClr val="dk1"/>
                        </a:solidFill>
                        <a:latin typeface="Times New Roman"/>
                        <a:ea typeface="Times New Roman"/>
                        <a:cs typeface="Times New Roman"/>
                        <a:sym typeface="Times New Roman"/>
                      </a:endParaRPr>
                    </a:p>
                  </a:txBody>
                  <a:tcPr marL="61850" marR="618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661470" y="489300"/>
            <a:ext cx="74928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What might a humanist building look like?</a:t>
            </a:r>
            <a:endParaRPr/>
          </a:p>
        </p:txBody>
      </p:sp>
      <p:sp>
        <p:nvSpPr>
          <p:cNvPr id="237" name="Google Shape;237;p30"/>
          <p:cNvSpPr txBox="1">
            <a:spLocks noGrp="1"/>
          </p:cNvSpPr>
          <p:nvPr>
            <p:ph type="body" idx="1"/>
          </p:nvPr>
        </p:nvSpPr>
        <p:spPr>
          <a:xfrm>
            <a:off x="663575" y="1425900"/>
            <a:ext cx="6036900" cy="2847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rgbClr val="7F7F7F"/>
              </a:buClr>
              <a:buSzPts val="1800"/>
              <a:buFont typeface="Arial"/>
              <a:buNone/>
            </a:pPr>
            <a:r>
              <a:rPr lang="en-GB" sz="1400" b="0"/>
              <a:t>How might it represent things that humanists value?</a:t>
            </a:r>
            <a:endParaRPr sz="1000" b="0"/>
          </a:p>
          <a:p>
            <a:pPr marL="0" lvl="0" indent="0" algn="l" rtl="0">
              <a:lnSpc>
                <a:spcPct val="100000"/>
              </a:lnSpc>
              <a:spcBef>
                <a:spcPts val="360"/>
              </a:spcBef>
              <a:spcAft>
                <a:spcPts val="0"/>
              </a:spcAft>
              <a:buClr>
                <a:srgbClr val="7F7F7F"/>
              </a:buClr>
              <a:buSzPts val="1800"/>
              <a:buFont typeface="Arial"/>
              <a:buNone/>
            </a:pPr>
            <a:endParaRPr sz="1400" b="0"/>
          </a:p>
          <a:p>
            <a:pPr marL="0" lvl="0" indent="0" algn="l" rtl="0">
              <a:lnSpc>
                <a:spcPct val="100000"/>
              </a:lnSpc>
              <a:spcBef>
                <a:spcPts val="360"/>
              </a:spcBef>
              <a:spcAft>
                <a:spcPts val="0"/>
              </a:spcAft>
              <a:buClr>
                <a:srgbClr val="7F7F7F"/>
              </a:buClr>
              <a:buSzPts val="1800"/>
              <a:buFont typeface="Arial"/>
              <a:buNone/>
            </a:pPr>
            <a:r>
              <a:rPr lang="en-GB" sz="1400" b="0"/>
              <a:t>What might it have in common with, and how might it differ, from religious buildings such as a church, mosque, synagogue, or temple?</a:t>
            </a:r>
            <a:endParaRPr sz="1400"/>
          </a:p>
          <a:p>
            <a:pPr marL="0" lvl="0" indent="0" algn="l" rtl="0">
              <a:lnSpc>
                <a:spcPct val="100000"/>
              </a:lnSpc>
              <a:spcBef>
                <a:spcPts val="360"/>
              </a:spcBef>
              <a:spcAft>
                <a:spcPts val="0"/>
              </a:spcAft>
              <a:buClr>
                <a:srgbClr val="7F7F7F"/>
              </a:buClr>
              <a:buSzPts val="1800"/>
              <a:buFont typeface="Arial"/>
              <a:buNone/>
            </a:pPr>
            <a:endParaRPr sz="1400" b="0"/>
          </a:p>
          <a:p>
            <a:pPr marL="0" lvl="0" indent="0" algn="l" rtl="0">
              <a:lnSpc>
                <a:spcPct val="100000"/>
              </a:lnSpc>
              <a:spcBef>
                <a:spcPts val="360"/>
              </a:spcBef>
              <a:spcAft>
                <a:spcPts val="0"/>
              </a:spcAft>
              <a:buClr>
                <a:srgbClr val="7F7F7F"/>
              </a:buClr>
              <a:buSzPts val="1800"/>
              <a:buFont typeface="Arial"/>
              <a:buNone/>
            </a:pPr>
            <a:r>
              <a:rPr lang="en-GB" sz="1400" b="0"/>
              <a:t>Some questions to think about:</a:t>
            </a:r>
            <a:endParaRPr sz="1000" b="0"/>
          </a:p>
          <a:p>
            <a:pPr marL="342900" lvl="0" indent="-317500" algn="l" rtl="0">
              <a:lnSpc>
                <a:spcPct val="100000"/>
              </a:lnSpc>
              <a:spcBef>
                <a:spcPts val="360"/>
              </a:spcBef>
              <a:spcAft>
                <a:spcPts val="0"/>
              </a:spcAft>
              <a:buClr>
                <a:schemeClr val="dk1"/>
              </a:buClr>
              <a:buSzPts val="1400"/>
              <a:buFont typeface="Calibri"/>
              <a:buAutoNum type="arabicParenR"/>
            </a:pPr>
            <a:r>
              <a:rPr lang="en-GB" sz="1400" b="0"/>
              <a:t>Should a humanist building hug the Earth or reach for the stars?</a:t>
            </a:r>
            <a:endParaRPr sz="1400" b="0"/>
          </a:p>
          <a:p>
            <a:pPr marL="342900" lvl="0" indent="-317500" algn="l" rtl="0">
              <a:lnSpc>
                <a:spcPct val="100000"/>
              </a:lnSpc>
              <a:spcBef>
                <a:spcPts val="360"/>
              </a:spcBef>
              <a:spcAft>
                <a:spcPts val="0"/>
              </a:spcAft>
              <a:buClr>
                <a:schemeClr val="dk1"/>
              </a:buClr>
              <a:buSzPts val="1400"/>
              <a:buFont typeface="Calibri"/>
              <a:buAutoNum type="arabicParenR"/>
            </a:pPr>
            <a:r>
              <a:rPr lang="en-GB" sz="1400" b="0"/>
              <a:t>Should a humanist building focus more on humanity or the natural world?</a:t>
            </a:r>
            <a:endParaRPr sz="1400" b="0"/>
          </a:p>
          <a:p>
            <a:pPr marL="342900" lvl="0" indent="-317500" algn="l" rtl="0">
              <a:lnSpc>
                <a:spcPct val="100000"/>
              </a:lnSpc>
              <a:spcBef>
                <a:spcPts val="360"/>
              </a:spcBef>
              <a:spcAft>
                <a:spcPts val="0"/>
              </a:spcAft>
              <a:buClr>
                <a:schemeClr val="dk1"/>
              </a:buClr>
              <a:buSzPts val="1400"/>
              <a:buFont typeface="Calibri"/>
              <a:buAutoNum type="arabicParenR"/>
            </a:pPr>
            <a:r>
              <a:rPr lang="en-GB" sz="1400" b="0"/>
              <a:t>Should a humanist building reflect individual freedom or our connections with other humans?</a:t>
            </a:r>
            <a:endParaRPr sz="1400" b="0"/>
          </a:p>
          <a:p>
            <a:pPr marL="342900" lvl="0" indent="-317500" algn="l" rtl="0">
              <a:lnSpc>
                <a:spcPct val="100000"/>
              </a:lnSpc>
              <a:spcBef>
                <a:spcPts val="360"/>
              </a:spcBef>
              <a:spcAft>
                <a:spcPts val="0"/>
              </a:spcAft>
              <a:buClr>
                <a:schemeClr val="dk1"/>
              </a:buClr>
              <a:buSzPts val="1400"/>
              <a:buFont typeface="Calibri"/>
              <a:buAutoNum type="arabicParenR"/>
            </a:pPr>
            <a:r>
              <a:rPr lang="en-GB" sz="1400" b="0"/>
              <a:t>Should a humanist building fit with the surroundings or stand in contrast to them? Does it depend on what the surroundings are (e.g. urban or natural)?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Humanist buildings?</a:t>
            </a:r>
            <a:endParaRPr/>
          </a:p>
        </p:txBody>
      </p:sp>
      <p:pic>
        <p:nvPicPr>
          <p:cNvPr id="243" name="Google Shape;243;p31" descr="Image result for canada water public library"/>
          <p:cNvPicPr preferRelativeResize="0"/>
          <p:nvPr/>
        </p:nvPicPr>
        <p:blipFill rotWithShape="1">
          <a:blip r:embed="rId3">
            <a:alphaModFix/>
          </a:blip>
          <a:srcRect/>
          <a:stretch/>
        </p:blipFill>
        <p:spPr>
          <a:xfrm>
            <a:off x="689724" y="1074825"/>
            <a:ext cx="2402276" cy="1413100"/>
          </a:xfrm>
          <a:prstGeom prst="rect">
            <a:avLst/>
          </a:prstGeom>
          <a:noFill/>
          <a:ln>
            <a:noFill/>
          </a:ln>
        </p:spPr>
      </p:pic>
      <p:pic>
        <p:nvPicPr>
          <p:cNvPr id="244" name="Google Shape;244;p31" descr="http://www.dignityfunerals.co.uk/media/1797/telford1_preview.jpg"/>
          <p:cNvPicPr preferRelativeResize="0"/>
          <p:nvPr/>
        </p:nvPicPr>
        <p:blipFill rotWithShape="1">
          <a:blip r:embed="rId4">
            <a:alphaModFix/>
          </a:blip>
          <a:srcRect/>
          <a:stretch/>
        </p:blipFill>
        <p:spPr>
          <a:xfrm>
            <a:off x="4614951" y="206200"/>
            <a:ext cx="2690750" cy="1678400"/>
          </a:xfrm>
          <a:prstGeom prst="rect">
            <a:avLst/>
          </a:prstGeom>
          <a:noFill/>
          <a:ln>
            <a:noFill/>
          </a:ln>
        </p:spPr>
      </p:pic>
      <p:pic>
        <p:nvPicPr>
          <p:cNvPr id="245" name="Google Shape;245;p31"/>
          <p:cNvPicPr preferRelativeResize="0"/>
          <p:nvPr/>
        </p:nvPicPr>
        <p:blipFill rotWithShape="1">
          <a:blip r:embed="rId5">
            <a:alphaModFix/>
          </a:blip>
          <a:srcRect/>
          <a:stretch/>
        </p:blipFill>
        <p:spPr>
          <a:xfrm>
            <a:off x="5392402" y="2938351"/>
            <a:ext cx="2213251" cy="1539649"/>
          </a:xfrm>
          <a:prstGeom prst="rect">
            <a:avLst/>
          </a:prstGeom>
          <a:noFill/>
          <a:ln>
            <a:noFill/>
          </a:ln>
        </p:spPr>
      </p:pic>
      <p:pic>
        <p:nvPicPr>
          <p:cNvPr id="246" name="Google Shape;246;p31"/>
          <p:cNvPicPr preferRelativeResize="0"/>
          <p:nvPr/>
        </p:nvPicPr>
        <p:blipFill rotWithShape="1">
          <a:blip r:embed="rId6">
            <a:alphaModFix/>
          </a:blip>
          <a:srcRect/>
          <a:stretch/>
        </p:blipFill>
        <p:spPr>
          <a:xfrm>
            <a:off x="3475725" y="3188651"/>
            <a:ext cx="1969026" cy="1471800"/>
          </a:xfrm>
          <a:prstGeom prst="rect">
            <a:avLst/>
          </a:prstGeom>
          <a:noFill/>
          <a:ln>
            <a:noFill/>
          </a:ln>
        </p:spPr>
      </p:pic>
      <p:sp>
        <p:nvSpPr>
          <p:cNvPr id="247" name="Google Shape;247;p31"/>
          <p:cNvSpPr/>
          <p:nvPr/>
        </p:nvSpPr>
        <p:spPr>
          <a:xfrm>
            <a:off x="689724" y="2571750"/>
            <a:ext cx="2365500" cy="461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cap="none">
                <a:solidFill>
                  <a:srgbClr val="000000"/>
                </a:solidFill>
                <a:latin typeface="Calibri"/>
                <a:ea typeface="Calibri"/>
                <a:cs typeface="Calibri"/>
                <a:sym typeface="Calibri"/>
              </a:rPr>
              <a:t>Canada Water Library</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Rooted in the ground but opening up to ambitious possibilities?</a:t>
            </a:r>
            <a:endParaRPr sz="1200" b="0" i="0" u="none" strike="noStrike" cap="none">
              <a:solidFill>
                <a:srgbClr val="000000"/>
              </a:solidFill>
              <a:latin typeface="Arial"/>
              <a:ea typeface="Arial"/>
              <a:cs typeface="Arial"/>
              <a:sym typeface="Arial"/>
            </a:endParaRPr>
          </a:p>
        </p:txBody>
      </p:sp>
      <p:sp>
        <p:nvSpPr>
          <p:cNvPr id="248" name="Google Shape;248;p31"/>
          <p:cNvSpPr/>
          <p:nvPr/>
        </p:nvSpPr>
        <p:spPr>
          <a:xfrm>
            <a:off x="4299690" y="1956605"/>
            <a:ext cx="3980400" cy="831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cap="none">
                <a:solidFill>
                  <a:srgbClr val="000000"/>
                </a:solidFill>
                <a:latin typeface="Calibri"/>
                <a:ea typeface="Calibri"/>
                <a:cs typeface="Calibri"/>
                <a:sym typeface="Calibri"/>
              </a:rPr>
              <a:t>Telford Crematorium</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The glass wall in the main assembly room allows mourners to gaze out at the surrounding natural landscape, to take comfort from it, and to feel at one with it.</a:t>
            </a:r>
            <a:r>
              <a:rPr lang="en-GB" sz="1200" b="0" i="0" u="none" strike="noStrike" cap="none">
                <a:solidFill>
                  <a:srgbClr val="000000"/>
                </a:solidFill>
                <a:latin typeface="Arial"/>
                <a:ea typeface="Arial"/>
                <a:cs typeface="Arial"/>
                <a:sym typeface="Arial"/>
              </a:rPr>
              <a:t> </a:t>
            </a:r>
            <a:endParaRPr/>
          </a:p>
        </p:txBody>
      </p:sp>
      <p:sp>
        <p:nvSpPr>
          <p:cNvPr id="249" name="Google Shape;249;p31"/>
          <p:cNvSpPr/>
          <p:nvPr/>
        </p:nvSpPr>
        <p:spPr>
          <a:xfrm>
            <a:off x="661471" y="3601447"/>
            <a:ext cx="2795700" cy="646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cap="none">
                <a:solidFill>
                  <a:srgbClr val="000000"/>
                </a:solidFill>
                <a:latin typeface="Calibri"/>
                <a:ea typeface="Calibri"/>
                <a:cs typeface="Calibri"/>
                <a:sym typeface="Calibri"/>
              </a:rPr>
              <a:t>Designs for a humanist retreat</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Hannah Flory, Chris Gaunt, and John Cox, University of Liverpool</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661474" y="489300"/>
            <a:ext cx="4762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Design a humanist building</a:t>
            </a:r>
            <a:endParaRPr/>
          </a:p>
        </p:txBody>
      </p:sp>
      <p:sp>
        <p:nvSpPr>
          <p:cNvPr id="255" name="Google Shape;255;p32"/>
          <p:cNvSpPr txBox="1">
            <a:spLocks noGrp="1"/>
          </p:cNvSpPr>
          <p:nvPr>
            <p:ph type="body" idx="1"/>
          </p:nvPr>
        </p:nvSpPr>
        <p:spPr>
          <a:xfrm>
            <a:off x="663575" y="1425900"/>
            <a:ext cx="6678900" cy="2847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rgbClr val="7F7F7F"/>
              </a:buClr>
              <a:buSzPts val="1800"/>
              <a:buFont typeface="Arial"/>
              <a:buNone/>
            </a:pPr>
            <a:r>
              <a:rPr lang="en-GB" sz="1400"/>
              <a:t>Design and draw a blueprint of a humanist building.</a:t>
            </a:r>
            <a:endParaRPr sz="1400" b="0"/>
          </a:p>
          <a:p>
            <a:pPr marL="0" lvl="0" indent="0" algn="l" rtl="0">
              <a:lnSpc>
                <a:spcPct val="100000"/>
              </a:lnSpc>
              <a:spcBef>
                <a:spcPts val="360"/>
              </a:spcBef>
              <a:spcAft>
                <a:spcPts val="0"/>
              </a:spcAft>
              <a:buClr>
                <a:srgbClr val="7F7F7F"/>
              </a:buClr>
              <a:buSzPts val="1800"/>
              <a:buFont typeface="Arial"/>
              <a:buNone/>
            </a:pPr>
            <a:r>
              <a:rPr lang="en-GB" sz="1400"/>
              <a:t>It must feature at least five features that represent things humanists value</a:t>
            </a:r>
            <a:endParaRPr sz="1400"/>
          </a:p>
          <a:p>
            <a:pPr marL="0" lvl="0" indent="0" algn="l" rtl="0">
              <a:lnSpc>
                <a:spcPct val="100000"/>
              </a:lnSpc>
              <a:spcBef>
                <a:spcPts val="360"/>
              </a:spcBef>
              <a:spcAft>
                <a:spcPts val="0"/>
              </a:spcAft>
              <a:buClr>
                <a:srgbClr val="7F7F7F"/>
              </a:buClr>
              <a:buSzPts val="1800"/>
              <a:buFont typeface="Arial"/>
              <a:buNone/>
            </a:pPr>
            <a:endParaRPr sz="1400"/>
          </a:p>
          <a:p>
            <a:pPr marL="0" lvl="0" indent="0" algn="l" rtl="0">
              <a:lnSpc>
                <a:spcPct val="100000"/>
              </a:lnSpc>
              <a:spcBef>
                <a:spcPts val="360"/>
              </a:spcBef>
              <a:spcAft>
                <a:spcPts val="0"/>
              </a:spcAft>
              <a:buClr>
                <a:srgbClr val="7F7F7F"/>
              </a:buClr>
              <a:buSzPts val="1800"/>
              <a:buFont typeface="Arial"/>
              <a:buNone/>
            </a:pPr>
            <a:r>
              <a:rPr lang="en-GB" sz="1400" b="0"/>
              <a:t>Consider...</a:t>
            </a:r>
            <a:endParaRPr sz="1400" b="0"/>
          </a:p>
          <a:p>
            <a:pPr marL="342900" lvl="0" indent="-317500" algn="l" rtl="0">
              <a:lnSpc>
                <a:spcPct val="100000"/>
              </a:lnSpc>
              <a:spcBef>
                <a:spcPts val="360"/>
              </a:spcBef>
              <a:spcAft>
                <a:spcPts val="0"/>
              </a:spcAft>
              <a:buClr>
                <a:schemeClr val="dk1"/>
              </a:buClr>
              <a:buSzPts val="1400"/>
              <a:buFont typeface="Calibri"/>
              <a:buAutoNum type="alphaLcParenR"/>
            </a:pPr>
            <a:r>
              <a:rPr lang="en-GB" sz="1400" b="0"/>
              <a:t>Location: Where would it be?</a:t>
            </a:r>
            <a:endParaRPr sz="1400" b="0"/>
          </a:p>
          <a:p>
            <a:pPr marL="342900" lvl="0" indent="-317500" algn="l" rtl="0">
              <a:lnSpc>
                <a:spcPct val="100000"/>
              </a:lnSpc>
              <a:spcBef>
                <a:spcPts val="360"/>
              </a:spcBef>
              <a:spcAft>
                <a:spcPts val="0"/>
              </a:spcAft>
              <a:buClr>
                <a:schemeClr val="dk1"/>
              </a:buClr>
              <a:buSzPts val="1400"/>
              <a:buFont typeface="Calibri"/>
              <a:buAutoNum type="alphaLcParenR"/>
            </a:pPr>
            <a:r>
              <a:rPr lang="en-GB" sz="1400" b="0"/>
              <a:t>Exterior: What would the outside look like? What is the relationship between the inside and the outside? Should the exterior say something about the purpose of the building? How should the building be accessed?</a:t>
            </a:r>
            <a:endParaRPr sz="1400" b="0"/>
          </a:p>
          <a:p>
            <a:pPr marL="342900" lvl="0" indent="-317500" algn="l" rtl="0">
              <a:lnSpc>
                <a:spcPct val="100000"/>
              </a:lnSpc>
              <a:spcBef>
                <a:spcPts val="360"/>
              </a:spcBef>
              <a:spcAft>
                <a:spcPts val="0"/>
              </a:spcAft>
              <a:buClr>
                <a:schemeClr val="dk1"/>
              </a:buClr>
              <a:buSzPts val="1400"/>
              <a:buFont typeface="Calibri"/>
              <a:buAutoNum type="alphaLcParenR"/>
            </a:pPr>
            <a:r>
              <a:rPr lang="en-GB" sz="1400" b="0"/>
              <a:t>Interior: How would the rooms be organised inside and how might they be decorated?</a:t>
            </a:r>
            <a:endParaRPr sz="1400" b="0"/>
          </a:p>
          <a:p>
            <a:pPr marL="342900" lvl="0" indent="-317500" algn="l" rtl="0">
              <a:lnSpc>
                <a:spcPct val="100000"/>
              </a:lnSpc>
              <a:spcBef>
                <a:spcPts val="360"/>
              </a:spcBef>
              <a:spcAft>
                <a:spcPts val="0"/>
              </a:spcAft>
              <a:buClr>
                <a:schemeClr val="dk1"/>
              </a:buClr>
              <a:buSzPts val="1400"/>
              <a:buFont typeface="Calibri"/>
              <a:buAutoNum type="alphaLcParenR"/>
            </a:pPr>
            <a:r>
              <a:rPr lang="en-GB" sz="1400" b="0"/>
              <a:t>Other features: What else would there be inside and outside the building? Would there be any words, images, or symbols?</a:t>
            </a:r>
            <a:endParaRPr sz="1400" b="0"/>
          </a:p>
          <a:p>
            <a:pPr marL="342900" lvl="0" indent="-317500" algn="l" rtl="0">
              <a:lnSpc>
                <a:spcPct val="100000"/>
              </a:lnSpc>
              <a:spcBef>
                <a:spcPts val="360"/>
              </a:spcBef>
              <a:spcAft>
                <a:spcPts val="0"/>
              </a:spcAft>
              <a:buClr>
                <a:schemeClr val="dk1"/>
              </a:buClr>
              <a:buSzPts val="1400"/>
              <a:buFont typeface="Calibri"/>
              <a:buAutoNum type="alphaLcParenR"/>
            </a:pPr>
            <a:r>
              <a:rPr lang="en-GB" sz="1400" b="0"/>
              <a:t>Activities: What would the building be used for?</a:t>
            </a:r>
            <a:endParaRPr sz="1400"/>
          </a:p>
        </p:txBody>
      </p:sp>
    </p:spTree>
  </p:cSld>
  <p:clrMapOvr>
    <a:masterClrMapping/>
  </p:clrMapOvr>
</p:sld>
</file>

<file path=ppt/theme/theme1.xml><?xml version="1.0" encoding="utf-8"?>
<a:theme xmlns:a="http://schemas.openxmlformats.org/drawingml/2006/main" name="Default Theme">
  <a:themeElements>
    <a:clrScheme name="Humanists_UK_v1">
      <a:dk1>
        <a:srgbClr val="000000"/>
      </a:dk1>
      <a:lt1>
        <a:srgbClr val="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383</Words>
  <Application>Microsoft Office PowerPoint</Application>
  <PresentationFormat>On-screen Show (16:9)</PresentationFormat>
  <Paragraphs>56</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Default Theme</vt:lpstr>
      <vt:lpstr>What do humanists value?</vt:lpstr>
      <vt:lpstr>PowerPoint Presentation</vt:lpstr>
      <vt:lpstr>Special places</vt:lpstr>
      <vt:lpstr>How could you represent these words in a building?</vt:lpstr>
      <vt:lpstr>What might a humanist building look like?</vt:lpstr>
      <vt:lpstr>Humanist buildings?</vt:lpstr>
      <vt:lpstr>Design a humanist building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humanists value?</dc:title>
  <dc:creator>Luke Donnellan</dc:creator>
  <cp:lastModifiedBy>Luke Donnellan</cp:lastModifiedBy>
  <cp:revision>1</cp:revision>
  <dcterms:modified xsi:type="dcterms:W3CDTF">2021-12-01T13:38:39Z</dcterms:modified>
</cp:coreProperties>
</file>