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2984">
          <p15:clr>
            <a:srgbClr val="A4A3A4"/>
          </p15:clr>
        </p15:guide>
        <p15:guide id="3" orient="horz" pos="883">
          <p15:clr>
            <a:srgbClr val="A4A3A4"/>
          </p15:clr>
        </p15:guide>
        <p15:guide id="4" pos="2768">
          <p15:clr>
            <a:srgbClr val="A4A3A4"/>
          </p15:clr>
        </p15:guide>
        <p15:guide id="5" pos="418">
          <p15:clr>
            <a:srgbClr val="A4A3A4"/>
          </p15:clr>
        </p15:guide>
        <p15:guide id="6" pos="5342">
          <p15:clr>
            <a:srgbClr val="A4A3A4"/>
          </p15:clr>
        </p15:guide>
        <p15:guide id="7" pos="4003">
          <p15:clr>
            <a:srgbClr val="A4A3A4"/>
          </p15:clr>
        </p15:guide>
        <p15:guide id="8" pos="29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14" y="540"/>
      </p:cViewPr>
      <p:guideLst>
        <p:guide orient="horz" pos="1620"/>
        <p:guide orient="horz" pos="2984"/>
        <p:guide orient="horz" pos="883"/>
        <p:guide pos="2768"/>
        <p:guide pos="418"/>
        <p:guide pos="5342"/>
        <p:guide pos="4003"/>
        <p:guide pos="29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41849a877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e41849a877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e192842d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e192842d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8b05741147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8b05741147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b05741147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8b05741147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8b05741147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8b05741147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f18c3af7c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f18c3af7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1e7e98f2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f1e7e98f2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1e7e98f23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f1e7e98f23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b05741147_0_10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8b0574114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b05741147_0_471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8b05741147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18c3af7c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f18c3af7c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41849a877_0_250:notes"/>
          <p:cNvSpPr txBox="1">
            <a:spLocks noGrp="1"/>
          </p:cNvSpPr>
          <p:nvPr>
            <p:ph type="body" idx="1"/>
          </p:nvPr>
        </p:nvSpPr>
        <p:spPr>
          <a:xfrm>
            <a:off x="685782" y="434338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e41849a877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b05741147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8b05741147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b05741147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8b05741147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472" y="330098"/>
            <a:ext cx="2915055" cy="6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Green Humanist Figure">
  <p:cSld name="1_Divider Green Humanist Figure">
    <p:bg>
      <p:bgPr>
        <a:solidFill>
          <a:schemeClr val="dk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9" name="Google Shape;99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Green Speech Bubbles">
  <p:cSld name="1_Divider Green Speech Bubbles">
    <p:bg>
      <p:bgPr>
        <a:solidFill>
          <a:schemeClr val="dk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7" name="Google Shape;10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Blue Humanist Figure">
  <p:cSld name="1_Divider Blue Humanist Figure">
    <p:bg>
      <p:bgPr>
        <a:solidFill>
          <a:schemeClr val="lt2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Blue Speech Bubbles">
  <p:cSld name="1_Divider Blue Speech Bubbles"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Purple Humanist Figure">
  <p:cSld name="1_Divider Purple Humanist Figure">
    <p:bg>
      <p:bgPr>
        <a:solidFill>
          <a:srgbClr val="702F8A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Purple Speech Bubbles">
  <p:cSld name="1_Divider Purple Speech Bubbles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493" y="318522"/>
            <a:ext cx="1886400" cy="55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663575" y="1428749"/>
            <a:ext cx="3720357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4756150" y="1428749"/>
            <a:ext cx="3724275" cy="279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663575" y="1002180"/>
            <a:ext cx="372847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2"/>
          </p:nvPr>
        </p:nvSpPr>
        <p:spPr>
          <a:xfrm>
            <a:off x="663574" y="1631156"/>
            <a:ext cx="373062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body" idx="3"/>
          </p:nvPr>
        </p:nvSpPr>
        <p:spPr>
          <a:xfrm>
            <a:off x="4758461" y="1002180"/>
            <a:ext cx="3721964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None/>
              <a:defRPr sz="1800" b="1"/>
            </a:lvl3pPr>
            <a:lvl4pPr marL="1828800" lvl="3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4pPr>
            <a:lvl5pPr marL="2286000" lvl="4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4"/>
          </p:nvPr>
        </p:nvSpPr>
        <p:spPr>
          <a:xfrm>
            <a:off x="4756150" y="1631156"/>
            <a:ext cx="3724275" cy="2668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2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marL="914400" lvl="1" indent="-228600" algn="l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Font typeface="Calibri"/>
              <a:buChar char="•"/>
              <a:defRPr sz="18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Green Speech Bubbles">
  <p:cSld name="Divider Green Speech Bubbles"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20"/>
              <a:buFont typeface="Calibri"/>
              <a:buNone/>
              <a:defRPr sz="292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" name="Google Shape;3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663575" y="204787"/>
            <a:ext cx="2801939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/>
          <p:cNvSpPr txBox="1">
            <a:spLocks noGrp="1"/>
          </p:cNvSpPr>
          <p:nvPr>
            <p:ph type="body" idx="1"/>
          </p:nvPr>
        </p:nvSpPr>
        <p:spPr>
          <a:xfrm>
            <a:off x="3575050" y="204789"/>
            <a:ext cx="4905375" cy="4023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358139" algn="l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Char char="•"/>
              <a:defRPr sz="2400"/>
            </a:lvl3pPr>
            <a:lvl4pPr marL="1828800" lvl="3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4pPr>
            <a:lvl5pPr marL="2286000" lvl="4" indent="-336550" algn="l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2"/>
          </p:nvPr>
        </p:nvSpPr>
        <p:spPr>
          <a:xfrm>
            <a:off x="663575" y="1076327"/>
            <a:ext cx="2801939" cy="316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2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663575" y="3600450"/>
            <a:ext cx="6932761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3"/>
          <p:cNvSpPr>
            <a:spLocks noGrp="1"/>
          </p:cNvSpPr>
          <p:nvPr>
            <p:ph type="pic" idx="2"/>
          </p:nvPr>
        </p:nvSpPr>
        <p:spPr>
          <a:xfrm>
            <a:off x="663575" y="459581"/>
            <a:ext cx="781685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6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725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04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87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body" idx="1"/>
          </p:nvPr>
        </p:nvSpPr>
        <p:spPr>
          <a:xfrm>
            <a:off x="663575" y="4025503"/>
            <a:ext cx="6932761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428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74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850"/>
              <a:buFont typeface="Calibri"/>
              <a:buNone/>
              <a:defRPr sz="1000"/>
            </a:lvl3pPr>
            <a:lvl4pPr marL="1828800" lvl="3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4pPr>
            <a:lvl5pPr marL="2286000" lvl="4" indent="-228600" algn="l">
              <a:lnSpc>
                <a:spcPct val="193333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765"/>
              <a:buFont typeface="Calibri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body" idx="1"/>
          </p:nvPr>
        </p:nvSpPr>
        <p:spPr>
          <a:xfrm rot="5400000">
            <a:off x="1989925" y="99249"/>
            <a:ext cx="3035299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24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4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 rot="5400000">
            <a:off x="5360591" y="1474789"/>
            <a:ext cx="4388644" cy="18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 rot="5400000">
            <a:off x="1314846" y="-445294"/>
            <a:ext cx="4388644" cy="5691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Blue Humanist Figure">
  <p:cSld name="Divider Blue Humanist Figure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Blue Speech Bubbles">
  <p:cSld name="Divider Blue Speech Bubbles">
    <p:bg>
      <p:bgPr>
        <a:solidFill>
          <a:schemeClr val="l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 b="1" cap="none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" name="Google Shape;52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Purple Humanist Figure">
  <p:cSld name="Divider Purple Humanist Figure">
    <p:bg>
      <p:bgPr>
        <a:solidFill>
          <a:srgbClr val="702F8A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4535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Purple Speech Bubbles">
  <p:cSld name="Divider Purple Speech Bubbles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663575" y="1330191"/>
            <a:ext cx="781685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20"/>
              <a:buFont typeface="Calibri"/>
              <a:buNone/>
              <a:defRPr sz="2920" b="1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663574" y="2192735"/>
            <a:ext cx="7816851" cy="67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4285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190"/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52965"/>
            <a:ext cx="9144000" cy="72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62166"/>
            <a:ext cx="2473458" cy="5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ext and Content">
  <p:cSld name="Title Text and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  <a:defRPr sz="3000" b="1" cap="none">
                <a:solidFill>
                  <a:srgbClr val="4C41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4092575" cy="284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marL="1371600" lvl="2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3pPr>
            <a:lvl4pPr marL="1828800" lvl="3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4pPr>
            <a:lvl5pPr marL="2286000" lvl="4" indent="-314960" algn="l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body" idx="2"/>
          </p:nvPr>
        </p:nvSpPr>
        <p:spPr>
          <a:xfrm>
            <a:off x="5148263" y="484188"/>
            <a:ext cx="3332162" cy="3382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92465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20"/>
              <a:buFont typeface="Calibri"/>
              <a:buNone/>
              <a:defRPr sz="292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rgbClr val="888888"/>
              </a:buClr>
              <a:buSzPts val="1360"/>
              <a:buFont typeface="Calibri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2"/>
          </p:nvPr>
        </p:nvSpPr>
        <p:spPr>
          <a:xfrm>
            <a:off x="2987824" y="2466409"/>
            <a:ext cx="3168650" cy="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3"/>
          </p:nvPr>
        </p:nvSpPr>
        <p:spPr>
          <a:xfrm>
            <a:off x="3815556" y="2624710"/>
            <a:ext cx="1512888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3pPr>
            <a:lvl4pPr marL="1828800" lvl="3" indent="-325755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96666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3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1" name="Google Shape;9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68070" y="268072"/>
            <a:ext cx="2219341" cy="661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52211"/>
            <a:ext cx="9144000" cy="90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0" y="4324536"/>
            <a:ext cx="9144000" cy="70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61481" y="489600"/>
            <a:ext cx="3910519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sz="3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63575" y="1425600"/>
            <a:ext cx="5688000" cy="303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960" algn="l" rtl="0">
              <a:lnSpc>
                <a:spcPct val="10875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360"/>
              <a:buFont typeface="Calibri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63575" y="4858053"/>
            <a:ext cx="2012752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124200" y="4858053"/>
            <a:ext cx="2895600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470848" y="4858053"/>
            <a:ext cx="2009577" cy="1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18" Type="http://schemas.openxmlformats.org/officeDocument/2006/relationships/image" Target="../media/image31.png"/><Relationship Id="rId3" Type="http://schemas.openxmlformats.org/officeDocument/2006/relationships/image" Target="../media/image16.jpg"/><Relationship Id="rId21" Type="http://schemas.openxmlformats.org/officeDocument/2006/relationships/image" Target="../media/image34.pn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png"/><Relationship Id="rId23" Type="http://schemas.openxmlformats.org/officeDocument/2006/relationships/image" Target="../media/image36.jp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>
            <a:spLocks noGrp="1"/>
          </p:cNvSpPr>
          <p:nvPr>
            <p:ph type="ctrTitle"/>
          </p:nvPr>
        </p:nvSpPr>
        <p:spPr>
          <a:xfrm>
            <a:off x="654050" y="1362053"/>
            <a:ext cx="7816850" cy="708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9310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Calibri"/>
              <a:buNone/>
            </a:pPr>
            <a:r>
              <a:rPr lang="en-GB"/>
              <a:t>The one life</a:t>
            </a:r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1"/>
          </p:nvPr>
        </p:nvSpPr>
        <p:spPr>
          <a:xfrm>
            <a:off x="663575" y="2180179"/>
            <a:ext cx="781685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Freedom</a:t>
            </a:r>
            <a:endParaRPr/>
          </a:p>
        </p:txBody>
      </p:sp>
      <p:sp>
        <p:nvSpPr>
          <p:cNvPr id="293" name="Google Shape;293;p36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50763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‘For me, </a:t>
            </a:r>
            <a:r>
              <a:rPr lang="en-GB" sz="1800"/>
              <a:t>freedom</a:t>
            </a:r>
            <a:r>
              <a:rPr lang="en-GB" sz="1800" b="0"/>
              <a:t> is one of the most important things in life: the freedom to believe what I choose and to live my life however I wish, as long as I don’t cause harm to others.’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Imtiaz Shams, Trustee of Humanists UK</a:t>
            </a:r>
            <a:endParaRPr sz="1800" b="0">
              <a:highlight>
                <a:schemeClr val="lt1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 rotWithShape="1">
          <a:blip r:embed="rId3">
            <a:alphaModFix/>
          </a:blip>
          <a:srcRect l="28429" t="5635" r="31860" b="16099"/>
          <a:stretch/>
        </p:blipFill>
        <p:spPr>
          <a:xfrm>
            <a:off x="6104350" y="1425888"/>
            <a:ext cx="1848950" cy="2428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7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3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8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813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Humanist naming ceremonies</a:t>
            </a:r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08" name="Google Shape;308;p38" descr="C:\Users\luke\AppData\Local\Skitch\Screenshot_021816_045116_P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0652" y="515315"/>
            <a:ext cx="2701177" cy="2887722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9" name="Google Shape;309;p38" descr="S:\Education\Resources\2016 resources\Images\New illustrations\Individual\Hyebin\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7475" y="1198712"/>
            <a:ext cx="897200" cy="12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8"/>
          <p:cNvPicPr preferRelativeResize="0"/>
          <p:nvPr/>
        </p:nvPicPr>
        <p:blipFill rotWithShape="1">
          <a:blip r:embed="rId5">
            <a:alphaModFix/>
          </a:blip>
          <a:srcRect l="21426" t="24743" r="31065" b="20440"/>
          <a:stretch/>
        </p:blipFill>
        <p:spPr>
          <a:xfrm>
            <a:off x="3467900" y="1158900"/>
            <a:ext cx="1052825" cy="13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 descr="C:\Users\luke\AppData\Local\Skitch\Screenshot_021816_045529_PM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2369" y="2728228"/>
            <a:ext cx="4267524" cy="1833149"/>
          </a:xfrm>
          <a:prstGeom prst="rect">
            <a:avLst/>
          </a:prstGeom>
          <a:solidFill>
            <a:srgbClr val="ECECEC"/>
          </a:solidFill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300550" y="363797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Freedom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853125" y="4099675"/>
            <a:ext cx="1634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Responsibility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8"/>
          <p:cNvSpPr txBox="1"/>
          <p:nvPr/>
        </p:nvSpPr>
        <p:spPr>
          <a:xfrm>
            <a:off x="1856763" y="3679225"/>
            <a:ext cx="81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Love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8"/>
          <p:cNvSpPr txBox="1"/>
          <p:nvPr/>
        </p:nvSpPr>
        <p:spPr>
          <a:xfrm>
            <a:off x="7149525" y="350402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Support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7536450" y="3919675"/>
            <a:ext cx="14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Connections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38" descr="C:\Users\luke\AppData\Local\Skitch\Screenshot_021816_045015_PM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125" y="1401776"/>
            <a:ext cx="2945878" cy="2001250"/>
          </a:xfrm>
          <a:prstGeom prst="rect">
            <a:avLst/>
          </a:prstGeom>
          <a:solidFill>
            <a:srgbClr val="ECECEC"/>
          </a:solidFill>
          <a:ln w="9525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5013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Humanist naming ceremonies</a:t>
            </a:r>
            <a:endParaRPr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24" name="Google Shape;324;p39" descr="http://images.clipartpanda.com/leaf-outline-clipart-RidKLA55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891556">
            <a:off x="4112152" y="1389188"/>
            <a:ext cx="4810983" cy="242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 descr="C:\Users\luke\AppData\Local\Skitch\Screenshot_021816_045310_PM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64" y="1597006"/>
            <a:ext cx="3547840" cy="241957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one life</a:t>
            </a:r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45789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0000"/>
                </a:solidFill>
                <a:highlight>
                  <a:srgbClr val="FFFFFF"/>
                </a:highlight>
              </a:rPr>
              <a:t>The Happy Human</a:t>
            </a:r>
            <a:endParaRPr sz="2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Decorate a Happy Human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/>
              <a:t>with the ingredients of happiness</a:t>
            </a: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GB" b="0"/>
              <a:t>Can you design your own symbol for humanism?</a:t>
            </a: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332" name="Google Shape;33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475" y="220500"/>
            <a:ext cx="2670050" cy="42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1"/>
          <p:cNvSpPr txBox="1">
            <a:spLocks noGrp="1"/>
          </p:cNvSpPr>
          <p:nvPr>
            <p:ph type="title"/>
          </p:nvPr>
        </p:nvSpPr>
        <p:spPr>
          <a:xfrm>
            <a:off x="661476" y="489300"/>
            <a:ext cx="7414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living a happy life</a:t>
            </a:r>
            <a:endParaRPr/>
          </a:p>
        </p:txBody>
      </p:sp>
      <p:sp>
        <p:nvSpPr>
          <p:cNvPr id="338" name="Google Shape;338;p41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 </a:t>
            </a:r>
            <a:r>
              <a:rPr lang="en-GB" sz="2200" dirty="0"/>
              <a:t>Happy Human</a:t>
            </a:r>
            <a:r>
              <a:rPr lang="en-GB" sz="2200" b="0" dirty="0"/>
              <a:t> is a symbol of humanism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There are many different ways to be </a:t>
            </a:r>
            <a:r>
              <a:rPr lang="en-GB" sz="2200" dirty="0"/>
              <a:t>happy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Everyone should be </a:t>
            </a:r>
            <a:r>
              <a:rPr lang="en-GB" sz="2200" dirty="0"/>
              <a:t>free</a:t>
            </a:r>
            <a:r>
              <a:rPr lang="en-GB" sz="2200" b="0" dirty="0"/>
              <a:t> to find what makes them happy</a:t>
            </a:r>
            <a:endParaRPr sz="2200"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339" name="Google Shape;3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380" y="1158900"/>
            <a:ext cx="2014150" cy="2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6498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life: a summary</a:t>
            </a:r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71097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the world is a </a:t>
            </a:r>
            <a:r>
              <a:rPr lang="en-GB" dirty="0"/>
              <a:t>natural</a:t>
            </a:r>
            <a:r>
              <a:rPr lang="en-GB" b="0" dirty="0"/>
              <a:t> place – we should ask </a:t>
            </a:r>
            <a:r>
              <a:rPr lang="en-GB" dirty="0"/>
              <a:t>questions</a:t>
            </a:r>
            <a:r>
              <a:rPr lang="en-GB" b="0" dirty="0"/>
              <a:t> and look for </a:t>
            </a:r>
            <a:r>
              <a:rPr lang="en-GB" dirty="0"/>
              <a:t>evidence</a:t>
            </a:r>
            <a:r>
              <a:rPr lang="en-GB" b="0" dirty="0"/>
              <a:t> to help us to understand it (humanists don’t believe in a god)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free</a:t>
            </a:r>
            <a:r>
              <a:rPr lang="en-GB" b="0" dirty="0"/>
              <a:t> to find what makes us </a:t>
            </a:r>
            <a:r>
              <a:rPr lang="en-GB" dirty="0"/>
              <a:t>happy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endParaRPr lang="en-GB" b="0" dirty="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arenR"/>
            </a:pPr>
            <a:r>
              <a:rPr lang="en-GB" b="0" dirty="0"/>
              <a:t>Humanists believe we should be </a:t>
            </a:r>
            <a:r>
              <a:rPr lang="en-GB" dirty="0"/>
              <a:t>kind</a:t>
            </a:r>
            <a:r>
              <a:rPr lang="en-GB" b="0" dirty="0"/>
              <a:t> to other people, animals, and the planet</a:t>
            </a:r>
            <a:endParaRPr b="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661476" y="489300"/>
            <a:ext cx="74142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A humanist approach to living a happy life</a:t>
            </a:r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1"/>
          </p:nvPr>
        </p:nvSpPr>
        <p:spPr>
          <a:xfrm>
            <a:off x="663575" y="1425909"/>
            <a:ext cx="5688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 </a:t>
            </a:r>
            <a:r>
              <a:rPr lang="en-GB" sz="2200" dirty="0"/>
              <a:t>Happy Human</a:t>
            </a:r>
            <a:r>
              <a:rPr lang="en-GB" sz="2200" b="0" dirty="0"/>
              <a:t> is a symbol of humanism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There are many different ways to be </a:t>
            </a:r>
            <a:r>
              <a:rPr lang="en-GB" sz="2200" dirty="0"/>
              <a:t>happy</a:t>
            </a: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endParaRPr lang="en-GB" sz="2200" b="0" dirty="0"/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AutoNum type="arabicParenR"/>
            </a:pPr>
            <a:r>
              <a:rPr lang="en-GB" sz="2200" b="0" dirty="0"/>
              <a:t>Everyone should be </a:t>
            </a:r>
            <a:r>
              <a:rPr lang="en-GB" sz="2200" dirty="0"/>
              <a:t>free</a:t>
            </a:r>
            <a:r>
              <a:rPr lang="en-GB" sz="2200" b="0" dirty="0"/>
              <a:t> to find what makes them happy</a:t>
            </a:r>
            <a:endParaRPr sz="2200"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380" y="1158900"/>
            <a:ext cx="2014150" cy="24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39105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E87722"/>
              </a:buClr>
              <a:buSzPts val="3000"/>
              <a:buFont typeface="Calibri"/>
              <a:buNone/>
            </a:pPr>
            <a:r>
              <a:rPr lang="en-GB">
                <a:solidFill>
                  <a:srgbClr val="E87722"/>
                </a:solidFill>
              </a:rPr>
              <a:t>A HUMANIST SYMBOL</a:t>
            </a:r>
            <a:endParaRPr>
              <a:solidFill>
                <a:srgbClr val="E87722"/>
              </a:solidFill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663575" y="1276350"/>
            <a:ext cx="5573100" cy="29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What does this symbol look like to you?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What does it make you think of?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When might you stand like that?</a:t>
            </a:r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endParaRPr lang="en-GB" sz="2000" b="0" dirty="0"/>
          </a:p>
          <a:p>
            <a:pPr marL="457200" lvl="0" indent="-35560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arenR"/>
            </a:pPr>
            <a:r>
              <a:rPr lang="en-GB" sz="2000" b="0" dirty="0"/>
              <a:t>Why do you think humanists organisations choose to use this symbol?</a:t>
            </a:r>
            <a:endParaRPr sz="200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0" dirty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pic>
        <p:nvPicPr>
          <p:cNvPr id="225" name="Google Shape;225;p30" descr="Happy Human original w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1574" y="438150"/>
            <a:ext cx="1420825" cy="3907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title"/>
          </p:nvPr>
        </p:nvSpPr>
        <p:spPr>
          <a:xfrm>
            <a:off x="661481" y="489293"/>
            <a:ext cx="61203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THE HAPPY HUMAN</a:t>
            </a:r>
            <a:endParaRPr/>
          </a:p>
        </p:txBody>
      </p:sp>
      <p:sp>
        <p:nvSpPr>
          <p:cNvPr id="231" name="Google Shape;231;p31"/>
          <p:cNvSpPr txBox="1">
            <a:spLocks noGrp="1"/>
          </p:cNvSpPr>
          <p:nvPr>
            <p:ph type="body" idx="1"/>
          </p:nvPr>
        </p:nvSpPr>
        <p:spPr>
          <a:xfrm>
            <a:off x="661481" y="1581149"/>
            <a:ext cx="4596300" cy="2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0"/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3819523" y="1108567"/>
            <a:ext cx="4092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43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endParaRPr sz="4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31" descr="HS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8014" y="1472697"/>
            <a:ext cx="1550957" cy="1550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 descr="Image result for arab humanis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6435" y="1579027"/>
            <a:ext cx="2095599" cy="144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 descr="Image result for ghana humanis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6264" y="3180983"/>
            <a:ext cx="1800288" cy="878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 descr="Image result for humanists internationa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1252" y="1568374"/>
            <a:ext cx="1625726" cy="137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 descr="Happy Human original w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3775" y="1158900"/>
            <a:ext cx="1080600" cy="29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 descr="C:\Users\Andrew\AppData\Local\Microsoft\Windows\INetCache\Content.Word\humanistsUK53420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06263" y="3351374"/>
            <a:ext cx="1893534" cy="70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 descr="Image result for european humanist federatio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68032" y="3250409"/>
            <a:ext cx="1769364" cy="809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Happiness</a:t>
            </a:r>
            <a:endParaRPr/>
          </a:p>
        </p:txBody>
      </p:sp>
      <p:sp>
        <p:nvSpPr>
          <p:cNvPr id="245" name="Google Shape;245;p32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solidFill>
                  <a:srgbClr val="000000"/>
                </a:solidFill>
                <a:highlight>
                  <a:srgbClr val="FFFFFF"/>
                </a:highlight>
              </a:rPr>
              <a:t>What makes you happy?</a:t>
            </a:r>
            <a:endParaRPr sz="32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3"/>
          <p:cNvSpPr txBox="1">
            <a:spLocks noGrp="1"/>
          </p:cNvSpPr>
          <p:nvPr>
            <p:ph type="title"/>
          </p:nvPr>
        </p:nvSpPr>
        <p:spPr>
          <a:xfrm>
            <a:off x="663575" y="387700"/>
            <a:ext cx="647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E87722"/>
              </a:buClr>
              <a:buSzPts val="3000"/>
              <a:buFont typeface="Calibri"/>
              <a:buNone/>
            </a:pPr>
            <a:r>
              <a:rPr lang="en-GB">
                <a:solidFill>
                  <a:srgbClr val="E87722"/>
                </a:solidFill>
              </a:rPr>
              <a:t>POSSIBLE INGREDIENTS OF HAPPINESS</a:t>
            </a:r>
            <a:endParaRPr/>
          </a:p>
        </p:txBody>
      </p:sp>
      <p:pic>
        <p:nvPicPr>
          <p:cNvPr id="251" name="Google Shape;251;p33" descr="S:\Education\Resources\2016 resources\Images\New illustrations\Individual\Hyebin\New\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667" y="877375"/>
            <a:ext cx="1282531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3" descr="S:\Education\Resources\2016 resources\Images\New illustrations\Individual\Hyebin\Right or Wrong\rw1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3200" y="2253465"/>
            <a:ext cx="1524560" cy="932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3" descr="S:\Education\Resources\2016 resources\Images\New illustrations\Individual\Hyebin\Death\d0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57195" y="2539966"/>
            <a:ext cx="752114" cy="146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3" descr="S:\Education\Resources\2016 resources\Images\New illustrations\Individual\Hyebin\Death\d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4690" y="864749"/>
            <a:ext cx="837673" cy="10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3" descr="S:\Education\Resources\2016 resources\Images\New illustrations\Individual\Hyebin\Death\d0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7755" y="838243"/>
            <a:ext cx="654166" cy="107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3" descr="S:\Education\Resources\2016 resources\Images\New illustrations\Individual\Hyebin\Death\d12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1734" y="823702"/>
            <a:ext cx="578865" cy="14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 descr="S:\Education\Resources\2016 resources\Images\New illustrations\Individual\Hyebin\New\3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5422" y="2283578"/>
            <a:ext cx="1166974" cy="114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 descr="S:\Education\Resources\2016 resources\Images\New illustrations\Individual\Hyebin\33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418" y="2160040"/>
            <a:ext cx="1736327" cy="107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 descr="S:\Education\Resources\2016 resources\Images\New illustrations\Individual\Hyebin\25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8917" y="3435607"/>
            <a:ext cx="1166974" cy="115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3"/>
          <p:cNvSpPr txBox="1"/>
          <p:nvPr/>
        </p:nvSpPr>
        <p:spPr>
          <a:xfrm>
            <a:off x="2974825" y="756150"/>
            <a:ext cx="9213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£</a:t>
            </a:r>
            <a:endParaRPr/>
          </a:p>
        </p:txBody>
      </p:sp>
      <p:pic>
        <p:nvPicPr>
          <p:cNvPr id="261" name="Google Shape;261;p33" descr="Music, Notes, Fast, Sound, Desig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8928" y="2004114"/>
            <a:ext cx="635580" cy="107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 descr="S:\Education\Resources\2016 resources\Images\New illustrations\Individual\Hyebin\Death\d16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77491" y="791187"/>
            <a:ext cx="736678" cy="146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 descr="Symbols, Religions, Faith, Christianity, Religious"/>
          <p:cNvPicPr preferRelativeResize="0"/>
          <p:nvPr/>
        </p:nvPicPr>
        <p:blipFill rotWithShape="1">
          <a:blip r:embed="rId14">
            <a:alphaModFix/>
          </a:blip>
          <a:srcRect t="51321" b="22767"/>
          <a:stretch/>
        </p:blipFill>
        <p:spPr>
          <a:xfrm>
            <a:off x="5780626" y="3806435"/>
            <a:ext cx="1700586" cy="65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15">
            <a:alphaModFix/>
          </a:blip>
          <a:srcRect l="13936" t="11848" r="17579" b="12393"/>
          <a:stretch/>
        </p:blipFill>
        <p:spPr>
          <a:xfrm>
            <a:off x="4350160" y="2064732"/>
            <a:ext cx="1006934" cy="121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16">
            <a:alphaModFix/>
          </a:blip>
          <a:srcRect l="13724" t="17691" r="14379" b="16466"/>
          <a:stretch/>
        </p:blipFill>
        <p:spPr>
          <a:xfrm>
            <a:off x="1954734" y="3355120"/>
            <a:ext cx="18288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 descr="S:\Education\Resources\2016 resources\Images\New illustrations\Individual\Hyebin\12.jp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484512" y="3853845"/>
            <a:ext cx="266145" cy="83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18">
            <a:alphaModFix/>
          </a:blip>
          <a:srcRect l="34846" t="12093" r="33335" b="16391"/>
          <a:stretch/>
        </p:blipFill>
        <p:spPr>
          <a:xfrm>
            <a:off x="1096425" y="3364520"/>
            <a:ext cx="4000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 descr="S:\Education\Resources\2016 resources\Images\New illustrations\Individual\Hyebin\New\01.jpg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90575" y="3383570"/>
            <a:ext cx="27622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20">
            <a:alphaModFix/>
          </a:blip>
          <a:srcRect l="30605" t="22831" r="27122" b="17725"/>
          <a:stretch/>
        </p:blipFill>
        <p:spPr>
          <a:xfrm>
            <a:off x="323825" y="3881545"/>
            <a:ext cx="4857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 rotWithShape="1">
          <a:blip r:embed="rId21">
            <a:alphaModFix/>
          </a:blip>
          <a:srcRect l="19768" t="10832" r="14709" b="6666"/>
          <a:stretch/>
        </p:blipFill>
        <p:spPr>
          <a:xfrm>
            <a:off x="6605927" y="929138"/>
            <a:ext cx="8752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 rotWithShape="1">
          <a:blip r:embed="rId22">
            <a:alphaModFix/>
          </a:blip>
          <a:srcRect l="22421" t="17772" r="10306" b="13527"/>
          <a:stretch/>
        </p:blipFill>
        <p:spPr>
          <a:xfrm>
            <a:off x="7024795" y="2405865"/>
            <a:ext cx="10382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 descr="Image result for happy human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84719" y="3698075"/>
            <a:ext cx="206106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Happiness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54324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/>
              <a:t>‘</a:t>
            </a:r>
            <a:r>
              <a:rPr lang="en-GB" sz="1800" b="0"/>
              <a:t>The place to be happy is </a:t>
            </a:r>
            <a:r>
              <a:rPr lang="en-GB" sz="1800"/>
              <a:t>here</a:t>
            </a:r>
            <a:r>
              <a:rPr lang="en-GB" sz="1800" b="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The time to be happy is </a:t>
            </a:r>
            <a:r>
              <a:rPr lang="en-GB" sz="1800"/>
              <a:t>now</a:t>
            </a:r>
            <a:r>
              <a:rPr lang="en-GB" sz="1800" b="0"/>
              <a:t>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The way to be happy is to </a:t>
            </a:r>
            <a:r>
              <a:rPr lang="en-GB" sz="1800"/>
              <a:t>make others so</a:t>
            </a:r>
            <a:r>
              <a:rPr lang="en-GB" sz="1800" b="0"/>
              <a:t>.’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0"/>
              <a:t>Robert Ingersoll (1833 – 1899)</a:t>
            </a: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‘It's not enough to be a happy individual; we should also try to think of ways in which others – perhaps </a:t>
            </a:r>
            <a:r>
              <a:rPr lang="en-GB" sz="1800"/>
              <a:t>everyone</a:t>
            </a:r>
            <a:r>
              <a:rPr lang="en-GB" sz="1800" b="0"/>
              <a:t> – can be happy.’</a:t>
            </a:r>
            <a:endParaRPr sz="1800" b="0"/>
          </a:p>
          <a:p>
            <a:pPr marL="4572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0"/>
              <a:t>Michael Rosen and Annemarie Young</a:t>
            </a:r>
            <a:endParaRPr sz="1800" b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pic>
        <p:nvPicPr>
          <p:cNvPr id="279" name="Google Shape;279;p34"/>
          <p:cNvPicPr preferRelativeResize="0"/>
          <p:nvPr/>
        </p:nvPicPr>
        <p:blipFill rotWithShape="1">
          <a:blip r:embed="rId3">
            <a:alphaModFix/>
          </a:blip>
          <a:srcRect l="7989" t="5075" r="20289" b="24630"/>
          <a:stretch/>
        </p:blipFill>
        <p:spPr>
          <a:xfrm>
            <a:off x="7793950" y="3113950"/>
            <a:ext cx="887301" cy="115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 rotWithShape="1">
          <a:blip r:embed="rId4">
            <a:alphaModFix/>
          </a:blip>
          <a:srcRect l="20470" r="21668" b="38998"/>
          <a:stretch/>
        </p:blipFill>
        <p:spPr>
          <a:xfrm>
            <a:off x="6535513" y="918550"/>
            <a:ext cx="1184426" cy="165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 rotWithShape="1">
          <a:blip r:embed="rId5">
            <a:alphaModFix/>
          </a:blip>
          <a:srcRect l="7209" b="13322"/>
          <a:stretch/>
        </p:blipFill>
        <p:spPr>
          <a:xfrm>
            <a:off x="6684087" y="3078850"/>
            <a:ext cx="887300" cy="119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661475" y="489300"/>
            <a:ext cx="4094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Clr>
                <a:srgbClr val="4C4184"/>
              </a:buClr>
              <a:buSzPts val="3000"/>
              <a:buFont typeface="Calibri"/>
              <a:buNone/>
            </a:pPr>
            <a:r>
              <a:rPr lang="en-GB"/>
              <a:t>Freedom</a:t>
            </a:r>
            <a:endParaRPr/>
          </a:p>
        </p:txBody>
      </p:sp>
      <p:sp>
        <p:nvSpPr>
          <p:cNvPr id="287" name="Google Shape;287;p35"/>
          <p:cNvSpPr txBox="1">
            <a:spLocks noGrp="1"/>
          </p:cNvSpPr>
          <p:nvPr>
            <p:ph type="body" idx="1"/>
          </p:nvPr>
        </p:nvSpPr>
        <p:spPr>
          <a:xfrm>
            <a:off x="663575" y="1425900"/>
            <a:ext cx="682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0">
                <a:solidFill>
                  <a:srgbClr val="000000"/>
                </a:solidFill>
                <a:highlight>
                  <a:srgbClr val="FFFFFF"/>
                </a:highlight>
              </a:rPr>
              <a:t>How much freedom should we have?</a:t>
            </a:r>
            <a:endParaRPr sz="3200" b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Humanists_UK_v1">
      <a:dk1>
        <a:srgbClr val="000000"/>
      </a:dk1>
      <a:lt1>
        <a:srgbClr val="FFFFFF"/>
      </a:lt1>
      <a:dk2>
        <a:srgbClr val="00C7B1"/>
      </a:dk2>
      <a:lt2>
        <a:srgbClr val="4C4184"/>
      </a:lt2>
      <a:accent1>
        <a:srgbClr val="702F8A"/>
      </a:accent1>
      <a:accent2>
        <a:srgbClr val="FFC72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352</Words>
  <Application>Microsoft Office PowerPoint</Application>
  <PresentationFormat>On-screen Show (16:9)</PresentationFormat>
  <Paragraphs>71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Default Theme</vt:lpstr>
      <vt:lpstr>The one life</vt:lpstr>
      <vt:lpstr>A humanist approach to life: a summary</vt:lpstr>
      <vt:lpstr>A humanist approach to living a happy life</vt:lpstr>
      <vt:lpstr>A HUMANIST SYMBOL</vt:lpstr>
      <vt:lpstr>THE HAPPY HUMAN</vt:lpstr>
      <vt:lpstr>Happiness</vt:lpstr>
      <vt:lpstr>POSSIBLE INGREDIENTS OF HAPPINESS</vt:lpstr>
      <vt:lpstr>Happiness</vt:lpstr>
      <vt:lpstr>Freedom</vt:lpstr>
      <vt:lpstr>Freedom</vt:lpstr>
      <vt:lpstr>PowerPoint Presentation</vt:lpstr>
      <vt:lpstr>Humanist naming ceremonies</vt:lpstr>
      <vt:lpstr>Humanist naming ceremonies</vt:lpstr>
      <vt:lpstr>The one life</vt:lpstr>
      <vt:lpstr>A humanist approach to living a happy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one life</dc:title>
  <dc:creator>Luke Donnellan</dc:creator>
  <cp:lastModifiedBy>Luke Donnellan</cp:lastModifiedBy>
  <cp:revision>2</cp:revision>
  <dcterms:modified xsi:type="dcterms:W3CDTF">2021-11-03T17:02:18Z</dcterms:modified>
</cp:coreProperties>
</file>