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2984">
          <p15:clr>
            <a:srgbClr val="A4A3A4"/>
          </p15:clr>
        </p15:guide>
        <p15:guide id="3" orient="horz" pos="883">
          <p15:clr>
            <a:srgbClr val="A4A3A4"/>
          </p15:clr>
        </p15:guide>
        <p15:guide id="4" pos="2768">
          <p15:clr>
            <a:srgbClr val="A4A3A4"/>
          </p15:clr>
        </p15:guide>
        <p15:guide id="5" pos="418">
          <p15:clr>
            <a:srgbClr val="A4A3A4"/>
          </p15:clr>
        </p15:guide>
        <p15:guide id="6" pos="5342">
          <p15:clr>
            <a:srgbClr val="A4A3A4"/>
          </p15:clr>
        </p15:guide>
        <p15:guide id="7" pos="4003">
          <p15:clr>
            <a:srgbClr val="A4A3A4"/>
          </p15:clr>
        </p15:guide>
        <p15:guide id="8" pos="29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14" y="540"/>
      </p:cViewPr>
      <p:guideLst>
        <p:guide orient="horz" pos="1620"/>
        <p:guide orient="horz" pos="2984"/>
        <p:guide orient="horz" pos="883"/>
        <p:guide pos="2768"/>
        <p:guide pos="418"/>
        <p:guide pos="5342"/>
        <p:guide pos="4003"/>
        <p:guide pos="29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e33c72b1f9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ge33c72b1f9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e33c72b1f9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ge33c72b1f9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e33c72b1f9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e33c72b1f9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f7fa77a9b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gf7fa77a9b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e33c72b1f9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e33c72b1f9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e33c72b1f9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ge33c72b1f9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33c72b1f9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e33c72b1f9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f7fa77a9b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gf7fa77a9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f6cb8bdec7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gf6cb8bdec7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e33c72b1f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ge33c72b1f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e33c72b1f9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ge33c72b1f9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f7fa77a9b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gf7fa77a9b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f7fa77a9b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f7fa77a9b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e33c72b1f9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ge33c72b1f9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f7fa77a9b5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gf7fa77a9b5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e33c72b1f9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e33c72b1f9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54050" y="1362053"/>
            <a:ext cx="7816850" cy="70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246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663575" y="2180179"/>
            <a:ext cx="781685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>
                <a:solidFill>
                  <a:schemeClr val="lt1"/>
                </a:solidFill>
              </a:defRPr>
            </a:lvl1pPr>
            <a:lvl2pPr lvl="1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2"/>
          </p:nvPr>
        </p:nvSpPr>
        <p:spPr>
          <a:xfrm>
            <a:off x="2987824" y="2466409"/>
            <a:ext cx="316865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3"/>
          </p:nvPr>
        </p:nvSpPr>
        <p:spPr>
          <a:xfrm>
            <a:off x="3815556" y="2624710"/>
            <a:ext cx="1512888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" name="Google Shape;2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452211"/>
            <a:ext cx="9144000" cy="90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4472" y="330098"/>
            <a:ext cx="2915055" cy="6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Green Humanist Figure">
  <p:cSld name="1_Divider Green Humanist Figure">
    <p:bg>
      <p:bgPr>
        <a:solidFill>
          <a:schemeClr val="dk2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sz="292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9" name="Google Shape;9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vider Green Speech Bubbles">
  <p:cSld name="1_Divider Green Speech Bubbles">
    <p:bg>
      <p:bgPr>
        <a:solidFill>
          <a:schemeClr val="dk2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sz="292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7" name="Google Shape;10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Blue Humanist Figure">
  <p:cSld name="1_Divider Blue Humanist Figure">
    <p:bg>
      <p:bgPr>
        <a:solidFill>
          <a:schemeClr val="lt2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 b="1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6" name="Google Shape;11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vider Blue Speech Bubbles">
  <p:cSld name="1_Divider Blue Speech Bubbles">
    <p:bg>
      <p:bgPr>
        <a:solidFill>
          <a:schemeClr val="lt2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 b="1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3" name="Google Shape;12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Purple Humanist Figure">
  <p:cSld name="1_Divider Purple Humanist Figure">
    <p:bg>
      <p:bgPr>
        <a:solidFill>
          <a:srgbClr val="702F8A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sz="2920" b="1" cap="none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vider Purple Speech Bubbles">
  <p:cSld name="1_Divider Purple Speech Bubbles">
    <p:bg>
      <p:bgPr>
        <a:solidFill>
          <a:schemeClr val="accen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sz="2920" b="1" cap="none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9" name="Google Shape;13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body" idx="1"/>
          </p:nvPr>
        </p:nvSpPr>
        <p:spPr>
          <a:xfrm>
            <a:off x="663575" y="1428749"/>
            <a:ext cx="3720357" cy="2799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33655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2"/>
          </p:nvPr>
        </p:nvSpPr>
        <p:spPr>
          <a:xfrm>
            <a:off x="4756150" y="1428749"/>
            <a:ext cx="3724275" cy="2799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33655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>
            <a:spLocks noGrp="1"/>
          </p:cNvSpPr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9"/>
          <p:cNvSpPr txBox="1">
            <a:spLocks noGrp="1"/>
          </p:cNvSpPr>
          <p:nvPr>
            <p:ph type="body" idx="1"/>
          </p:nvPr>
        </p:nvSpPr>
        <p:spPr>
          <a:xfrm>
            <a:off x="663575" y="1002180"/>
            <a:ext cx="372847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None/>
              <a:defRPr sz="1800" b="1"/>
            </a:lvl3pPr>
            <a:lvl4pPr marL="1828800" lvl="3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sz="1600" b="1"/>
            </a:lvl4pPr>
            <a:lvl5pPr marL="2286000" lvl="4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body" idx="2"/>
          </p:nvPr>
        </p:nvSpPr>
        <p:spPr>
          <a:xfrm>
            <a:off x="663574" y="1631156"/>
            <a:ext cx="3730625" cy="266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3pPr>
            <a:lvl4pPr marL="1828800" lvl="3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marL="2286000" lvl="4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body" idx="3"/>
          </p:nvPr>
        </p:nvSpPr>
        <p:spPr>
          <a:xfrm>
            <a:off x="4758461" y="1002180"/>
            <a:ext cx="3721964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None/>
              <a:defRPr sz="1800" b="1"/>
            </a:lvl3pPr>
            <a:lvl4pPr marL="1828800" lvl="3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sz="1600" b="1"/>
            </a:lvl4pPr>
            <a:lvl5pPr marL="2286000" lvl="4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body" idx="4"/>
          </p:nvPr>
        </p:nvSpPr>
        <p:spPr>
          <a:xfrm>
            <a:off x="4756150" y="1631156"/>
            <a:ext cx="3724275" cy="266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3pPr>
            <a:lvl4pPr marL="1828800" lvl="3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marL="2286000" lvl="4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Green Speech Bubbles">
  <p:cSld name="Divider Green Speech Bubbles">
    <p:bg>
      <p:bgPr>
        <a:solidFill>
          <a:schemeClr val="dk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sz="292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663575" y="204787"/>
            <a:ext cx="2801939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4905375" cy="4023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marL="1371600" lvl="2" indent="-358139" algn="l">
              <a:lnSpc>
                <a:spcPct val="725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040"/>
              <a:buFont typeface="Calibri"/>
              <a:buChar char="•"/>
              <a:defRPr sz="2400"/>
            </a:lvl3pPr>
            <a:lvl4pPr marL="1828800" lvl="3" indent="-33655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4pPr>
            <a:lvl5pPr marL="2286000" lvl="4" indent="-33655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body" idx="2"/>
          </p:nvPr>
        </p:nvSpPr>
        <p:spPr>
          <a:xfrm>
            <a:off x="663575" y="1076327"/>
            <a:ext cx="2801939" cy="316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74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alibri"/>
              <a:buNone/>
              <a:defRPr sz="1000"/>
            </a:lvl3pPr>
            <a:lvl4pPr marL="1828800" lvl="3" indent="-2286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4pPr>
            <a:lvl5pPr marL="2286000" lvl="4" indent="-2286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2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>
            <a:spLocks noGrp="1"/>
          </p:cNvSpPr>
          <p:nvPr>
            <p:ph type="title"/>
          </p:nvPr>
        </p:nvSpPr>
        <p:spPr>
          <a:xfrm>
            <a:off x="663575" y="3600450"/>
            <a:ext cx="6932761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>
            <a:spLocks noGrp="1"/>
          </p:cNvSpPr>
          <p:nvPr>
            <p:ph type="pic" idx="2"/>
          </p:nvPr>
        </p:nvSpPr>
        <p:spPr>
          <a:xfrm>
            <a:off x="663575" y="459581"/>
            <a:ext cx="781685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725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04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body" idx="1"/>
          </p:nvPr>
        </p:nvSpPr>
        <p:spPr>
          <a:xfrm>
            <a:off x="663575" y="4025503"/>
            <a:ext cx="6932761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74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alibri"/>
              <a:buNone/>
              <a:defRPr sz="1000"/>
            </a:lvl3pPr>
            <a:lvl4pPr marL="1828800" lvl="3" indent="-2286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4pPr>
            <a:lvl5pPr marL="2286000" lvl="4" indent="-2286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>
            <a:spLocks noGrp="1"/>
          </p:cNvSpPr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body" idx="1"/>
          </p:nvPr>
        </p:nvSpPr>
        <p:spPr>
          <a:xfrm rot="5400000">
            <a:off x="1989925" y="99249"/>
            <a:ext cx="3035299" cy="56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>
            <a:spLocks noGrp="1"/>
          </p:cNvSpPr>
          <p:nvPr>
            <p:ph type="title"/>
          </p:nvPr>
        </p:nvSpPr>
        <p:spPr>
          <a:xfrm rot="5400000">
            <a:off x="5360591" y="1474789"/>
            <a:ext cx="4388644" cy="18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body" idx="1"/>
          </p:nvPr>
        </p:nvSpPr>
        <p:spPr>
          <a:xfrm rot="5400000">
            <a:off x="1314846" y="-445294"/>
            <a:ext cx="4388644" cy="569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Blue Humanist Figure">
  <p:cSld name="Divider Blue Humanist Figure">
    <p:bg>
      <p:bgPr>
        <a:solidFill>
          <a:schemeClr val="l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 b="1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Blue Speech Bubbles">
  <p:cSld name="Divider Blue Speech Bubbles">
    <p:bg>
      <p:bgPr>
        <a:solidFill>
          <a:schemeClr val="lt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 b="1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2" name="Google Shape;52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Purple Humanist Figure">
  <p:cSld name="Divider Purple Humanist Figure">
    <p:bg>
      <p:bgPr>
        <a:solidFill>
          <a:srgbClr val="702F8A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sz="2920" b="1" cap="none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1" name="Google Shape;6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Purple Speech Bubbles">
  <p:cSld name="Divider Purple Speech Bubbles">
    <p:bg>
      <p:bgPr>
        <a:solidFill>
          <a:schemeClr val="accen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sz="2920" b="1" cap="none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8" name="Google Shape;68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661481" y="489293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  <a:defRPr sz="3000" b="1" cap="none">
                <a:solidFill>
                  <a:srgbClr val="4C41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body" idx="1"/>
          </p:nvPr>
        </p:nvSpPr>
        <p:spPr>
          <a:xfrm>
            <a:off x="663575" y="1425909"/>
            <a:ext cx="5688000" cy="284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marL="1371600" lvl="2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3pPr>
            <a:lvl4pPr marL="1828800" lvl="3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marL="2286000" lvl="4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Text and Content">
  <p:cSld name="Title Text and Conte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661481" y="489293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  <a:defRPr sz="3000" b="1" cap="none">
                <a:solidFill>
                  <a:srgbClr val="4C41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body" idx="1"/>
          </p:nvPr>
        </p:nvSpPr>
        <p:spPr>
          <a:xfrm>
            <a:off x="663575" y="1425909"/>
            <a:ext cx="4092575" cy="284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marL="1371600" lvl="2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3pPr>
            <a:lvl4pPr marL="1828800" lvl="3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marL="2286000" lvl="4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body" idx="2"/>
          </p:nvPr>
        </p:nvSpPr>
        <p:spPr>
          <a:xfrm>
            <a:off x="5148263" y="484188"/>
            <a:ext cx="3332162" cy="338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bg>
      <p:bgPr>
        <a:solidFill>
          <a:schemeClr val="l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 txBox="1">
            <a:spLocks noGrp="1"/>
          </p:cNvSpPr>
          <p:nvPr>
            <p:ph type="ctrTitle"/>
          </p:nvPr>
        </p:nvSpPr>
        <p:spPr>
          <a:xfrm>
            <a:off x="654050" y="1362053"/>
            <a:ext cx="7816850" cy="70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246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subTitle" idx="1"/>
          </p:nvPr>
        </p:nvSpPr>
        <p:spPr>
          <a:xfrm>
            <a:off x="663575" y="2180179"/>
            <a:ext cx="781685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>
                <a:solidFill>
                  <a:schemeClr val="lt1"/>
                </a:solidFill>
              </a:defRPr>
            </a:lvl1pPr>
            <a:lvl2pPr lvl="1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body" idx="2"/>
          </p:nvPr>
        </p:nvSpPr>
        <p:spPr>
          <a:xfrm>
            <a:off x="2987824" y="2466409"/>
            <a:ext cx="316865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body" idx="3"/>
          </p:nvPr>
        </p:nvSpPr>
        <p:spPr>
          <a:xfrm>
            <a:off x="3815556" y="2624710"/>
            <a:ext cx="1512888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1" name="Google Shape;91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68070" y="268072"/>
            <a:ext cx="2219341" cy="66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452211"/>
            <a:ext cx="9144000" cy="909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0" y="4324536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663575" y="1425600"/>
            <a:ext cx="5688000" cy="303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4960" algn="l" rtl="0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960" algn="l" rtl="0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960" algn="l" rtl="0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1"/>
          <p:cNvSpPr txBox="1">
            <a:spLocks noGrp="1"/>
          </p:cNvSpPr>
          <p:nvPr>
            <p:ph type="ctrTitle"/>
          </p:nvPr>
        </p:nvSpPr>
        <p:spPr>
          <a:xfrm>
            <a:off x="654050" y="1362053"/>
            <a:ext cx="7816850" cy="70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310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Calibri"/>
              <a:buNone/>
            </a:pPr>
            <a:r>
              <a:rPr lang="en-GB"/>
              <a:t>Humanist ethics</a:t>
            </a:r>
            <a:endParaRPr/>
          </a:p>
        </p:txBody>
      </p:sp>
      <p:sp>
        <p:nvSpPr>
          <p:cNvPr id="384" name="Google Shape;384;p51"/>
          <p:cNvSpPr txBox="1">
            <a:spLocks noGrp="1"/>
          </p:cNvSpPr>
          <p:nvPr>
            <p:ph type="subTitle" idx="1"/>
          </p:nvPr>
        </p:nvSpPr>
        <p:spPr>
          <a:xfrm>
            <a:off x="663575" y="2180179"/>
            <a:ext cx="781685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1"/>
          <p:cNvSpPr txBox="1">
            <a:spLocks noGrp="1"/>
          </p:cNvSpPr>
          <p:nvPr>
            <p:ph type="title"/>
          </p:nvPr>
        </p:nvSpPr>
        <p:spPr>
          <a:xfrm>
            <a:off x="661475" y="489300"/>
            <a:ext cx="62958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Deciding what to do</a:t>
            </a:r>
            <a:endParaRPr/>
          </a:p>
        </p:txBody>
      </p:sp>
      <p:sp>
        <p:nvSpPr>
          <p:cNvPr id="454" name="Google Shape;454;p61"/>
          <p:cNvSpPr txBox="1">
            <a:spLocks noGrp="1"/>
          </p:cNvSpPr>
          <p:nvPr>
            <p:ph type="body" idx="1"/>
          </p:nvPr>
        </p:nvSpPr>
        <p:spPr>
          <a:xfrm>
            <a:off x="2294300" y="1267250"/>
            <a:ext cx="5301000" cy="30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0"/>
              <a:t>'</a:t>
            </a:r>
            <a:r>
              <a:rPr lang="en-GB"/>
              <a:t>Imagining</a:t>
            </a:r>
            <a:r>
              <a:rPr lang="en-GB" b="0"/>
              <a:t> yourself on the receiving end of your own behaviour is a good way to decide whether you're doing what you think is right or wrong.'</a:t>
            </a:r>
            <a:endParaRPr b="0"/>
          </a:p>
          <a:p>
            <a:pPr marL="45720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/>
              <a:t>Natalie Haynes, author</a:t>
            </a:r>
            <a:endParaRPr b="0"/>
          </a:p>
          <a:p>
            <a:pPr marL="45720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/>
              <a:t>‘If you want to be a good person, you will be because you </a:t>
            </a:r>
            <a:r>
              <a:rPr lang="en-GB"/>
              <a:t>decided</a:t>
            </a:r>
            <a:r>
              <a:rPr lang="en-GB" b="0"/>
              <a:t> to; not because someone else tells you to.’</a:t>
            </a:r>
            <a:endParaRPr b="0"/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/>
              <a:t>Ana Raquel Aquino, Humanists Guatemala</a:t>
            </a:r>
            <a:endParaRPr b="0"/>
          </a:p>
          <a:p>
            <a:pPr marL="45720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/>
              <a:t>‘There’s only one rule that I know of… you’ve got to be </a:t>
            </a:r>
            <a:r>
              <a:rPr lang="en-GB"/>
              <a:t>kind</a:t>
            </a:r>
            <a:r>
              <a:rPr lang="en-GB" b="0"/>
              <a:t>.’</a:t>
            </a:r>
            <a:endParaRPr b="0"/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/>
              <a:t>Kurt Vonnegut, author</a:t>
            </a:r>
            <a:endParaRPr b="0"/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/>
          </a:p>
        </p:txBody>
      </p:sp>
      <p:pic>
        <p:nvPicPr>
          <p:cNvPr id="455" name="Google Shape;455;p61"/>
          <p:cNvPicPr preferRelativeResize="0"/>
          <p:nvPr/>
        </p:nvPicPr>
        <p:blipFill rotWithShape="1">
          <a:blip r:embed="rId3">
            <a:alphaModFix/>
          </a:blip>
          <a:srcRect l="11722" t="2468" r="7658" b="27596"/>
          <a:stretch/>
        </p:blipFill>
        <p:spPr>
          <a:xfrm>
            <a:off x="1250675" y="1158900"/>
            <a:ext cx="778576" cy="101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7950" y="2196650"/>
            <a:ext cx="778575" cy="104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0684" y="3268651"/>
            <a:ext cx="833124" cy="123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2"/>
          <p:cNvSpPr txBox="1">
            <a:spLocks noGrp="1"/>
          </p:cNvSpPr>
          <p:nvPr>
            <p:ph type="title"/>
          </p:nvPr>
        </p:nvSpPr>
        <p:spPr>
          <a:xfrm>
            <a:off x="661475" y="489300"/>
            <a:ext cx="62958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Being good can make us happy</a:t>
            </a:r>
            <a:endParaRPr/>
          </a:p>
        </p:txBody>
      </p:sp>
      <p:sp>
        <p:nvSpPr>
          <p:cNvPr id="463" name="Google Shape;463;p62"/>
          <p:cNvSpPr txBox="1">
            <a:spLocks noGrp="1"/>
          </p:cNvSpPr>
          <p:nvPr>
            <p:ph type="body" idx="1"/>
          </p:nvPr>
        </p:nvSpPr>
        <p:spPr>
          <a:xfrm>
            <a:off x="1979525" y="1242600"/>
            <a:ext cx="5805900" cy="26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/>
              <a:t>‘The way to be happy is to make others so.’</a:t>
            </a:r>
            <a:endParaRPr b="0"/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/>
              <a:t>Robert Ingersoll, American humanist</a:t>
            </a:r>
            <a:endParaRPr b="0"/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/>
              <a:t>‘I have learned that there is no such thing as helping someone and not getting anything in return, because helping someone makes you feel good inside.’</a:t>
            </a:r>
            <a:endParaRPr b="0"/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/>
              <a:t>Shappi Khorsandi, comedian</a:t>
            </a:r>
            <a:endParaRPr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/>
              <a:t>‘Every good deed is like a pebble in a pond, sending ripples out in all directions… Kindness is catching.’</a:t>
            </a:r>
            <a:endParaRPr b="0"/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/>
              <a:t>Rutger Bregman, historian</a:t>
            </a:r>
            <a:endParaRPr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pic>
        <p:nvPicPr>
          <p:cNvPr id="464" name="Google Shape;464;p62"/>
          <p:cNvPicPr preferRelativeResize="0"/>
          <p:nvPr/>
        </p:nvPicPr>
        <p:blipFill rotWithShape="1">
          <a:blip r:embed="rId3">
            <a:alphaModFix/>
          </a:blip>
          <a:srcRect l="23779" t="3703" r="26975" b="46386"/>
          <a:stretch/>
        </p:blipFill>
        <p:spPr>
          <a:xfrm>
            <a:off x="853125" y="1242600"/>
            <a:ext cx="803376" cy="107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62"/>
          <p:cNvPicPr preferRelativeResize="0"/>
          <p:nvPr/>
        </p:nvPicPr>
        <p:blipFill rotWithShape="1">
          <a:blip r:embed="rId4">
            <a:alphaModFix/>
          </a:blip>
          <a:srcRect l="17844" t="3614" r="16209" b="34702"/>
          <a:stretch/>
        </p:blipFill>
        <p:spPr>
          <a:xfrm>
            <a:off x="853125" y="2371025"/>
            <a:ext cx="803376" cy="1061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62"/>
          <p:cNvPicPr preferRelativeResize="0"/>
          <p:nvPr/>
        </p:nvPicPr>
        <p:blipFill rotWithShape="1">
          <a:blip r:embed="rId5">
            <a:alphaModFix/>
          </a:blip>
          <a:srcRect l="15873" t="5989" r="18206" b="33016"/>
          <a:stretch/>
        </p:blipFill>
        <p:spPr>
          <a:xfrm>
            <a:off x="853123" y="3482700"/>
            <a:ext cx="803374" cy="1118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3"/>
          <p:cNvSpPr txBox="1">
            <a:spLocks noGrp="1"/>
          </p:cNvSpPr>
          <p:nvPr>
            <p:ph type="title"/>
          </p:nvPr>
        </p:nvSpPr>
        <p:spPr>
          <a:xfrm>
            <a:off x="661472" y="489300"/>
            <a:ext cx="5946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The fox and the stork</a:t>
            </a:r>
            <a:endParaRPr/>
          </a:p>
        </p:txBody>
      </p:sp>
      <p:sp>
        <p:nvSpPr>
          <p:cNvPr id="472" name="Google Shape;472;p63"/>
          <p:cNvSpPr txBox="1">
            <a:spLocks noGrp="1"/>
          </p:cNvSpPr>
          <p:nvPr>
            <p:ph type="body" idx="1"/>
          </p:nvPr>
        </p:nvSpPr>
        <p:spPr>
          <a:xfrm>
            <a:off x="663575" y="1425909"/>
            <a:ext cx="56880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/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pic>
        <p:nvPicPr>
          <p:cNvPr id="473" name="Google Shape;473;p63"/>
          <p:cNvPicPr preferRelativeResize="0"/>
          <p:nvPr/>
        </p:nvPicPr>
        <p:blipFill rotWithShape="1">
          <a:blip r:embed="rId3">
            <a:alphaModFix/>
          </a:blip>
          <a:srcRect l="7833" t="7868" r="8916" b="10258"/>
          <a:stretch/>
        </p:blipFill>
        <p:spPr>
          <a:xfrm>
            <a:off x="2346100" y="1046250"/>
            <a:ext cx="4008673" cy="3511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4"/>
          <p:cNvSpPr txBox="1">
            <a:spLocks noGrp="1"/>
          </p:cNvSpPr>
          <p:nvPr>
            <p:ph type="title"/>
          </p:nvPr>
        </p:nvSpPr>
        <p:spPr>
          <a:xfrm>
            <a:off x="661472" y="489300"/>
            <a:ext cx="5946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The Golden Rule</a:t>
            </a:r>
            <a:endParaRPr/>
          </a:p>
        </p:txBody>
      </p:sp>
      <p:sp>
        <p:nvSpPr>
          <p:cNvPr id="479" name="Google Shape;479;p64"/>
          <p:cNvSpPr txBox="1">
            <a:spLocks noGrp="1"/>
          </p:cNvSpPr>
          <p:nvPr>
            <p:ph type="body" idx="1"/>
          </p:nvPr>
        </p:nvSpPr>
        <p:spPr>
          <a:xfrm>
            <a:off x="663575" y="1425900"/>
            <a:ext cx="49602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/>
              <a:t>‘Treat other people as you'd want to be treated in their situation.’</a:t>
            </a:r>
            <a:endParaRPr sz="24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/>
              <a:t>‘Do not treat others in a way you would not like to be treated yourself.’</a:t>
            </a:r>
            <a:endParaRPr sz="2400" b="0"/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pic>
        <p:nvPicPr>
          <p:cNvPr id="480" name="Google Shape;480;p64"/>
          <p:cNvPicPr preferRelativeResize="0"/>
          <p:nvPr/>
        </p:nvPicPr>
        <p:blipFill rotWithShape="1">
          <a:blip r:embed="rId3">
            <a:alphaModFix/>
          </a:blip>
          <a:srcRect l="20483" t="11716" r="16508" b="7259"/>
          <a:stretch/>
        </p:blipFill>
        <p:spPr>
          <a:xfrm>
            <a:off x="6085459" y="535525"/>
            <a:ext cx="1335766" cy="203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64"/>
          <p:cNvPicPr preferRelativeResize="0"/>
          <p:nvPr/>
        </p:nvPicPr>
        <p:blipFill rotWithShape="1">
          <a:blip r:embed="rId4">
            <a:alphaModFix/>
          </a:blip>
          <a:srcRect l="20381" t="12182" r="17706" b="12804"/>
          <a:stretch/>
        </p:blipFill>
        <p:spPr>
          <a:xfrm>
            <a:off x="6179723" y="2637550"/>
            <a:ext cx="1158653" cy="169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5"/>
          <p:cNvSpPr txBox="1">
            <a:spLocks noGrp="1"/>
          </p:cNvSpPr>
          <p:nvPr>
            <p:ph type="title"/>
          </p:nvPr>
        </p:nvSpPr>
        <p:spPr>
          <a:xfrm>
            <a:off x="661472" y="489300"/>
            <a:ext cx="5946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Moral dilemmas</a:t>
            </a:r>
            <a:endParaRPr/>
          </a:p>
        </p:txBody>
      </p:sp>
      <p:sp>
        <p:nvSpPr>
          <p:cNvPr id="487" name="Google Shape;487;p65"/>
          <p:cNvSpPr txBox="1">
            <a:spLocks noGrp="1"/>
          </p:cNvSpPr>
          <p:nvPr>
            <p:ph type="body" idx="1"/>
          </p:nvPr>
        </p:nvSpPr>
        <p:spPr>
          <a:xfrm>
            <a:off x="663575" y="1425900"/>
            <a:ext cx="44538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en-GB" sz="2000" b="0"/>
              <a:t>Who might you have </a:t>
            </a:r>
            <a:r>
              <a:rPr lang="en-GB" sz="2000"/>
              <a:t>empathy</a:t>
            </a:r>
            <a:r>
              <a:rPr lang="en-GB" sz="2000" b="0"/>
              <a:t> with?</a:t>
            </a:r>
            <a:endParaRPr sz="2000" b="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en-GB" sz="2000" b="0"/>
              <a:t>How might you use the </a:t>
            </a:r>
            <a:r>
              <a:rPr lang="en-GB" sz="2000"/>
              <a:t>Golden Rule</a:t>
            </a:r>
            <a:r>
              <a:rPr lang="en-GB" sz="2000" b="0"/>
              <a:t>?</a:t>
            </a:r>
            <a:endParaRPr sz="2000" b="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en-GB" sz="2000" b="0"/>
              <a:t>What would be the </a:t>
            </a:r>
            <a:r>
              <a:rPr lang="en-GB" sz="2000"/>
              <a:t>consequences</a:t>
            </a:r>
            <a:r>
              <a:rPr lang="en-GB" sz="2000" b="0"/>
              <a:t> of the different options?</a:t>
            </a:r>
            <a:endParaRPr sz="2000" b="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en-GB" sz="2000" b="0"/>
              <a:t>What would the world be like if </a:t>
            </a:r>
            <a:r>
              <a:rPr lang="en-GB" sz="2000"/>
              <a:t>everyone</a:t>
            </a:r>
            <a:r>
              <a:rPr lang="en-GB" sz="2000" b="0"/>
              <a:t> acted the same way?</a:t>
            </a:r>
            <a:endParaRPr sz="3300" b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pic>
        <p:nvPicPr>
          <p:cNvPr id="488" name="Google Shape;48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7376" y="1187974"/>
            <a:ext cx="3505549" cy="276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6"/>
          <p:cNvSpPr txBox="1">
            <a:spLocks noGrp="1"/>
          </p:cNvSpPr>
          <p:nvPr>
            <p:ph type="title"/>
          </p:nvPr>
        </p:nvSpPr>
        <p:spPr>
          <a:xfrm>
            <a:off x="661472" y="489300"/>
            <a:ext cx="5946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Most people</a:t>
            </a:r>
            <a:endParaRPr/>
          </a:p>
        </p:txBody>
      </p:sp>
      <p:sp>
        <p:nvSpPr>
          <p:cNvPr id="494" name="Google Shape;494;p66"/>
          <p:cNvSpPr txBox="1">
            <a:spLocks noGrp="1"/>
          </p:cNvSpPr>
          <p:nvPr>
            <p:ph type="body" idx="1"/>
          </p:nvPr>
        </p:nvSpPr>
        <p:spPr>
          <a:xfrm>
            <a:off x="663575" y="1425900"/>
            <a:ext cx="78168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2000" b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2000" b="0"/>
          </a:p>
        </p:txBody>
      </p:sp>
      <p:pic>
        <p:nvPicPr>
          <p:cNvPr id="495" name="Google Shape;49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3427" y="1158900"/>
            <a:ext cx="2804248" cy="31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66"/>
          <p:cNvPicPr preferRelativeResize="0"/>
          <p:nvPr/>
        </p:nvPicPr>
        <p:blipFill rotWithShape="1">
          <a:blip r:embed="rId4">
            <a:alphaModFix/>
          </a:blip>
          <a:srcRect l="19438" t="12837" r="14780" b="12912"/>
          <a:stretch/>
        </p:blipFill>
        <p:spPr>
          <a:xfrm>
            <a:off x="4578600" y="1158900"/>
            <a:ext cx="3136847" cy="31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7"/>
          <p:cNvSpPr txBox="1">
            <a:spLocks noGrp="1"/>
          </p:cNvSpPr>
          <p:nvPr>
            <p:ph type="title"/>
          </p:nvPr>
        </p:nvSpPr>
        <p:spPr>
          <a:xfrm>
            <a:off x="661472" y="489300"/>
            <a:ext cx="5946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Being good</a:t>
            </a:r>
            <a:endParaRPr/>
          </a:p>
        </p:txBody>
      </p:sp>
      <p:sp>
        <p:nvSpPr>
          <p:cNvPr id="502" name="Google Shape;502;p67"/>
          <p:cNvSpPr txBox="1">
            <a:spLocks noGrp="1"/>
          </p:cNvSpPr>
          <p:nvPr>
            <p:ph type="body" idx="1"/>
          </p:nvPr>
        </p:nvSpPr>
        <p:spPr>
          <a:xfrm>
            <a:off x="663575" y="1425900"/>
            <a:ext cx="55317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GB" sz="1800" b="0"/>
              <a:t>‘Often it’s easy to be good: to hold the door open for someone carrying heavy bags, to give honest directions to someone who’s lost, or to bake a cake for a friend who’s feeling down. Most of the time we have a pretty good idea of what is the right thing to do. And we just do it.’</a:t>
            </a:r>
            <a:endParaRPr sz="1800" b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/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GB" sz="1800" b="0"/>
              <a:t>Sandi Toksvig, broadcaster and patron of Humanists UK</a:t>
            </a:r>
            <a:endParaRPr sz="1800" b="0"/>
          </a:p>
          <a:p>
            <a:pPr marL="45720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/>
          </a:p>
        </p:txBody>
      </p:sp>
      <p:pic>
        <p:nvPicPr>
          <p:cNvPr id="503" name="Google Shape;503;p67"/>
          <p:cNvPicPr preferRelativeResize="0"/>
          <p:nvPr/>
        </p:nvPicPr>
        <p:blipFill rotWithShape="1">
          <a:blip r:embed="rId3">
            <a:alphaModFix/>
          </a:blip>
          <a:srcRect l="24352" t="3062" r="30035" b="7897"/>
          <a:stretch/>
        </p:blipFill>
        <p:spPr>
          <a:xfrm>
            <a:off x="6560824" y="1209263"/>
            <a:ext cx="2094500" cy="2724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8"/>
          <p:cNvSpPr txBox="1">
            <a:spLocks noGrp="1"/>
          </p:cNvSpPr>
          <p:nvPr>
            <p:ph type="title"/>
          </p:nvPr>
        </p:nvSpPr>
        <p:spPr>
          <a:xfrm>
            <a:off x="661472" y="489300"/>
            <a:ext cx="5946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A humanist approach to being good</a:t>
            </a:r>
            <a:endParaRPr/>
          </a:p>
        </p:txBody>
      </p:sp>
      <p:sp>
        <p:nvSpPr>
          <p:cNvPr id="509" name="Google Shape;509;p68"/>
          <p:cNvSpPr txBox="1">
            <a:spLocks noGrp="1"/>
          </p:cNvSpPr>
          <p:nvPr>
            <p:ph type="body" idx="1"/>
          </p:nvPr>
        </p:nvSpPr>
        <p:spPr>
          <a:xfrm>
            <a:off x="663575" y="1425909"/>
            <a:ext cx="56880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r>
              <a:rPr lang="en-GB" sz="2200" b="0" dirty="0"/>
              <a:t>We should try to be </a:t>
            </a:r>
            <a:r>
              <a:rPr lang="en-GB" sz="2200" dirty="0"/>
              <a:t>kind</a:t>
            </a:r>
            <a:r>
              <a:rPr lang="en-GB" sz="2200" b="0" dirty="0"/>
              <a:t> to other people, animals, and the planet</a:t>
            </a: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endParaRPr lang="en-GB" sz="2200" b="0" dirty="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r>
              <a:rPr lang="en-GB" sz="2200" b="0" dirty="0"/>
              <a:t>We should </a:t>
            </a:r>
            <a:r>
              <a:rPr lang="en-GB" sz="2200" dirty="0"/>
              <a:t>think carefully</a:t>
            </a:r>
            <a:r>
              <a:rPr lang="en-GB" sz="2200" b="0" dirty="0"/>
              <a:t> about how other people might feel</a:t>
            </a: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endParaRPr lang="en-GB" sz="2200" b="0" dirty="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r>
              <a:rPr lang="en-GB" sz="2200" b="0" dirty="0"/>
              <a:t>We should </a:t>
            </a:r>
            <a:r>
              <a:rPr lang="en-GB" sz="2200" dirty="0"/>
              <a:t>treat other people the way we would like to be treated</a:t>
            </a:r>
            <a:endParaRPr sz="2200" dirty="0"/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510" name="Google Shape;51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0650" y="1425900"/>
            <a:ext cx="2168375" cy="2102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3"/>
          <p:cNvSpPr txBox="1">
            <a:spLocks noGrp="1"/>
          </p:cNvSpPr>
          <p:nvPr>
            <p:ph type="title"/>
          </p:nvPr>
        </p:nvSpPr>
        <p:spPr>
          <a:xfrm>
            <a:off x="661475" y="489300"/>
            <a:ext cx="6498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A humanist approach to life: a summary</a:t>
            </a:r>
            <a:endParaRPr/>
          </a:p>
        </p:txBody>
      </p:sp>
      <p:sp>
        <p:nvSpPr>
          <p:cNvPr id="398" name="Google Shape;398;p53"/>
          <p:cNvSpPr txBox="1">
            <a:spLocks noGrp="1"/>
          </p:cNvSpPr>
          <p:nvPr>
            <p:ph type="body" idx="1"/>
          </p:nvPr>
        </p:nvSpPr>
        <p:spPr>
          <a:xfrm>
            <a:off x="663575" y="1425900"/>
            <a:ext cx="71097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lang="en-GB" b="0" dirty="0"/>
              <a:t>Humanists believe the world is a </a:t>
            </a:r>
            <a:r>
              <a:rPr lang="en-GB" dirty="0"/>
              <a:t>natural</a:t>
            </a:r>
            <a:r>
              <a:rPr lang="en-GB" b="0" dirty="0"/>
              <a:t> place – we should ask </a:t>
            </a:r>
            <a:r>
              <a:rPr lang="en-GB" dirty="0"/>
              <a:t>questions</a:t>
            </a:r>
            <a:r>
              <a:rPr lang="en-GB" b="0" dirty="0"/>
              <a:t> and look for </a:t>
            </a:r>
            <a:r>
              <a:rPr lang="en-GB" dirty="0"/>
              <a:t>evidence</a:t>
            </a:r>
            <a:r>
              <a:rPr lang="en-GB" b="0" dirty="0"/>
              <a:t> to help us to understand it (humanists don’t believe in a god)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endParaRPr lang="en-GB" b="0"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lang="en-GB" b="0" dirty="0"/>
              <a:t>Humanists believe we should be </a:t>
            </a:r>
            <a:r>
              <a:rPr lang="en-GB" dirty="0"/>
              <a:t>free</a:t>
            </a:r>
            <a:r>
              <a:rPr lang="en-GB" b="0" dirty="0"/>
              <a:t> to find what makes us </a:t>
            </a:r>
            <a:r>
              <a:rPr lang="en-GB" dirty="0"/>
              <a:t>happy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endParaRPr lang="en-GB" b="0"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lang="en-GB" b="0" dirty="0"/>
              <a:t>Humanists believe we should be </a:t>
            </a:r>
            <a:r>
              <a:rPr lang="en-GB" dirty="0"/>
              <a:t>kind</a:t>
            </a:r>
            <a:r>
              <a:rPr lang="en-GB" b="0" dirty="0"/>
              <a:t> to other people, animals, and the planet</a:t>
            </a:r>
            <a:endParaRPr b="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4"/>
          <p:cNvSpPr txBox="1">
            <a:spLocks noGrp="1"/>
          </p:cNvSpPr>
          <p:nvPr>
            <p:ph type="title"/>
          </p:nvPr>
        </p:nvSpPr>
        <p:spPr>
          <a:xfrm>
            <a:off x="661472" y="489300"/>
            <a:ext cx="5946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A humanist approach to being good</a:t>
            </a:r>
            <a:endParaRPr/>
          </a:p>
        </p:txBody>
      </p:sp>
      <p:sp>
        <p:nvSpPr>
          <p:cNvPr id="404" name="Google Shape;404;p54"/>
          <p:cNvSpPr txBox="1">
            <a:spLocks noGrp="1"/>
          </p:cNvSpPr>
          <p:nvPr>
            <p:ph type="body" idx="1"/>
          </p:nvPr>
        </p:nvSpPr>
        <p:spPr>
          <a:xfrm>
            <a:off x="663575" y="1425909"/>
            <a:ext cx="56880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r>
              <a:rPr lang="en-GB" sz="2200" b="0" dirty="0"/>
              <a:t>We should try to be </a:t>
            </a:r>
            <a:r>
              <a:rPr lang="en-GB" sz="2200" dirty="0"/>
              <a:t>kind</a:t>
            </a:r>
            <a:r>
              <a:rPr lang="en-GB" sz="2200" b="0" dirty="0"/>
              <a:t> to other people, animals, and the planet</a:t>
            </a: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endParaRPr lang="en-GB" sz="2200" b="0" dirty="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r>
              <a:rPr lang="en-GB" sz="2200" b="0" dirty="0"/>
              <a:t>We should </a:t>
            </a:r>
            <a:r>
              <a:rPr lang="en-GB" sz="2200" dirty="0"/>
              <a:t>think carefully</a:t>
            </a:r>
            <a:r>
              <a:rPr lang="en-GB" sz="2200" b="0" dirty="0"/>
              <a:t> about how other people might feel</a:t>
            </a: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endParaRPr lang="en-GB" sz="2200" b="0" dirty="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r>
              <a:rPr lang="en-GB" sz="2200" b="0" dirty="0"/>
              <a:t>We should </a:t>
            </a:r>
            <a:r>
              <a:rPr lang="en-GB" sz="2200" dirty="0"/>
              <a:t>treat other people the way we would like to be treated</a:t>
            </a:r>
            <a:endParaRPr sz="2200" dirty="0"/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405" name="Google Shape;40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0650" y="1425900"/>
            <a:ext cx="2168375" cy="2102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5"/>
          <p:cNvSpPr txBox="1">
            <a:spLocks noGrp="1"/>
          </p:cNvSpPr>
          <p:nvPr>
            <p:ph type="title"/>
          </p:nvPr>
        </p:nvSpPr>
        <p:spPr>
          <a:xfrm>
            <a:off x="661472" y="489300"/>
            <a:ext cx="5946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Why might a humanist believe we should we be good?</a:t>
            </a:r>
            <a:endParaRPr/>
          </a:p>
        </p:txBody>
      </p:sp>
      <p:sp>
        <p:nvSpPr>
          <p:cNvPr id="411" name="Google Shape;411;p55"/>
          <p:cNvSpPr txBox="1">
            <a:spLocks noGrp="1"/>
          </p:cNvSpPr>
          <p:nvPr>
            <p:ph type="body" idx="1"/>
          </p:nvPr>
        </p:nvSpPr>
        <p:spPr>
          <a:xfrm>
            <a:off x="663575" y="1689650"/>
            <a:ext cx="3825600" cy="25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0"/>
              <a:t>Our actions have an </a:t>
            </a:r>
            <a:r>
              <a:rPr lang="en-GB" sz="2500"/>
              <a:t>impact</a:t>
            </a:r>
            <a:r>
              <a:rPr lang="en-GB" sz="2500" b="0"/>
              <a:t> on other people</a:t>
            </a:r>
            <a:endParaRPr sz="2600"/>
          </a:p>
        </p:txBody>
      </p:sp>
      <p:pic>
        <p:nvPicPr>
          <p:cNvPr id="412" name="Google Shape;412;p55"/>
          <p:cNvPicPr preferRelativeResize="0"/>
          <p:nvPr/>
        </p:nvPicPr>
        <p:blipFill rotWithShape="1">
          <a:blip r:embed="rId3">
            <a:alphaModFix/>
          </a:blip>
          <a:srcRect l="16911" t="19750" r="16114" b="18103"/>
          <a:stretch/>
        </p:blipFill>
        <p:spPr>
          <a:xfrm>
            <a:off x="5379751" y="1689650"/>
            <a:ext cx="3100675" cy="227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6"/>
          <p:cNvSpPr txBox="1">
            <a:spLocks noGrp="1"/>
          </p:cNvSpPr>
          <p:nvPr>
            <p:ph type="title"/>
          </p:nvPr>
        </p:nvSpPr>
        <p:spPr>
          <a:xfrm>
            <a:off x="661472" y="489300"/>
            <a:ext cx="5946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Why might a humanist believe we should we be good?</a:t>
            </a:r>
            <a:endParaRPr/>
          </a:p>
        </p:txBody>
      </p:sp>
      <p:sp>
        <p:nvSpPr>
          <p:cNvPr id="418" name="Google Shape;418;p56"/>
          <p:cNvSpPr txBox="1">
            <a:spLocks noGrp="1"/>
          </p:cNvSpPr>
          <p:nvPr>
            <p:ph type="body" idx="1"/>
          </p:nvPr>
        </p:nvSpPr>
        <p:spPr>
          <a:xfrm>
            <a:off x="663575" y="1689650"/>
            <a:ext cx="7105500" cy="25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/>
              <a:t>Shared feelings and needs</a:t>
            </a:r>
            <a:endParaRPr sz="2400"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b="0"/>
              <a:t>We all want to be </a:t>
            </a:r>
            <a:r>
              <a:rPr lang="en-GB" sz="2400"/>
              <a:t>happy</a:t>
            </a:r>
            <a:endParaRPr sz="2400" b="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b="0"/>
              <a:t>We all want to be treated with </a:t>
            </a:r>
            <a:r>
              <a:rPr lang="en-GB" sz="2400"/>
              <a:t>kindness</a:t>
            </a:r>
            <a:r>
              <a:rPr lang="en-GB" sz="2400" b="0"/>
              <a:t> and respect</a:t>
            </a:r>
            <a:endParaRPr sz="2400" b="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b="0"/>
              <a:t>None of us wants to suffer or be harmed</a:t>
            </a:r>
            <a:endParaRPr sz="2400"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pic>
        <p:nvPicPr>
          <p:cNvPr id="419" name="Google Shape;41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4779" y="653349"/>
            <a:ext cx="2473852" cy="242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7"/>
          <p:cNvSpPr txBox="1">
            <a:spLocks noGrp="1"/>
          </p:cNvSpPr>
          <p:nvPr>
            <p:ph type="title"/>
          </p:nvPr>
        </p:nvSpPr>
        <p:spPr>
          <a:xfrm>
            <a:off x="661472" y="489300"/>
            <a:ext cx="5946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Why might a humanist believe we should we be good?</a:t>
            </a:r>
            <a:endParaRPr/>
          </a:p>
        </p:txBody>
      </p:sp>
      <p:sp>
        <p:nvSpPr>
          <p:cNvPr id="425" name="Google Shape;425;p57"/>
          <p:cNvSpPr txBox="1">
            <a:spLocks noGrp="1"/>
          </p:cNvSpPr>
          <p:nvPr>
            <p:ph type="body" idx="1"/>
          </p:nvPr>
        </p:nvSpPr>
        <p:spPr>
          <a:xfrm>
            <a:off x="663575" y="1689650"/>
            <a:ext cx="5473800" cy="25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0" dirty="0"/>
              <a:t>Humanists believe we need to take care of each other, other animals, and the planet.</a:t>
            </a:r>
            <a:endParaRPr sz="2400" b="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0" dirty="0"/>
              <a:t>Being good to each other </a:t>
            </a:r>
            <a:r>
              <a:rPr lang="en-GB" sz="2400" dirty="0"/>
              <a:t>makes the world a better place to live</a:t>
            </a:r>
            <a:r>
              <a:rPr lang="en-GB" sz="2400" b="0" dirty="0"/>
              <a:t>. </a:t>
            </a:r>
            <a:endParaRPr sz="2400" b="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426" name="Google Shape;426;p57"/>
          <p:cNvPicPr preferRelativeResize="0"/>
          <p:nvPr/>
        </p:nvPicPr>
        <p:blipFill rotWithShape="1">
          <a:blip r:embed="rId3">
            <a:alphaModFix/>
          </a:blip>
          <a:srcRect l="19438" t="12837" r="14780" b="12912"/>
          <a:stretch/>
        </p:blipFill>
        <p:spPr>
          <a:xfrm>
            <a:off x="6607475" y="743285"/>
            <a:ext cx="1720725" cy="170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7475" y="2571750"/>
            <a:ext cx="1720726" cy="170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8"/>
          <p:cNvSpPr txBox="1">
            <a:spLocks noGrp="1"/>
          </p:cNvSpPr>
          <p:nvPr>
            <p:ph type="title"/>
          </p:nvPr>
        </p:nvSpPr>
        <p:spPr>
          <a:xfrm>
            <a:off x="661472" y="489300"/>
            <a:ext cx="5946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alibri"/>
              <a:buNone/>
            </a:pPr>
            <a:r>
              <a:rPr lang="en-GB">
                <a:solidFill>
                  <a:schemeClr val="lt2"/>
                </a:solidFill>
              </a:rPr>
              <a:t>Why might a humanist believe we should we be good?</a:t>
            </a:r>
            <a:endParaRPr>
              <a:solidFill>
                <a:schemeClr val="lt2"/>
              </a:solidFill>
            </a:endParaRPr>
          </a:p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endParaRPr/>
          </a:p>
        </p:txBody>
      </p:sp>
      <p:sp>
        <p:nvSpPr>
          <p:cNvPr id="433" name="Google Shape;433;p58"/>
          <p:cNvSpPr txBox="1">
            <a:spLocks noGrp="1"/>
          </p:cNvSpPr>
          <p:nvPr>
            <p:ph type="body" idx="1"/>
          </p:nvPr>
        </p:nvSpPr>
        <p:spPr>
          <a:xfrm>
            <a:off x="663575" y="1565425"/>
            <a:ext cx="6591900" cy="28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/>
              <a:t>How would this make </a:t>
            </a:r>
            <a:r>
              <a:rPr lang="en-GB" sz="1800"/>
              <a:t>you</a:t>
            </a:r>
            <a:r>
              <a:rPr lang="en-GB" sz="1800" b="0"/>
              <a:t> feel?</a:t>
            </a:r>
            <a:endParaRPr sz="1800"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/>
              <a:t>How would it make </a:t>
            </a:r>
            <a:r>
              <a:rPr lang="en-GB" sz="1800"/>
              <a:t>someone else</a:t>
            </a:r>
            <a:r>
              <a:rPr lang="en-GB" sz="1800" b="0"/>
              <a:t> feel if it was done to them?</a:t>
            </a:r>
            <a:endParaRPr sz="1800"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lang="en-GB" b="0"/>
              <a:t>Someone helps you to do something you find difficult</a:t>
            </a:r>
            <a:endParaRPr b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lang="en-GB" b="0"/>
              <a:t>Someone lies to you</a:t>
            </a:r>
            <a:endParaRPr b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lang="en-GB" b="0"/>
              <a:t>Someone bullies you</a:t>
            </a:r>
            <a:endParaRPr b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lang="en-GB" b="0"/>
              <a:t>Someone shares their sweets with you</a:t>
            </a:r>
            <a:endParaRPr b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lang="en-GB" b="0"/>
              <a:t>Someone ignores you</a:t>
            </a:r>
            <a:endParaRPr b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lang="en-GB" b="0"/>
              <a:t>Someone gives you a smaller piece of cake than everyone else</a:t>
            </a:r>
            <a:endParaRPr b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lang="en-GB" b="0"/>
              <a:t>Someone lets you choose to do what you would like to do</a:t>
            </a:r>
            <a:endParaRPr sz="2000"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9"/>
          <p:cNvSpPr txBox="1">
            <a:spLocks noGrp="1"/>
          </p:cNvSpPr>
          <p:nvPr>
            <p:ph type="title"/>
          </p:nvPr>
        </p:nvSpPr>
        <p:spPr>
          <a:xfrm>
            <a:off x="661475" y="489300"/>
            <a:ext cx="40947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endParaRPr/>
          </a:p>
        </p:txBody>
      </p:sp>
      <p:sp>
        <p:nvSpPr>
          <p:cNvPr id="439" name="Google Shape;439;p59"/>
          <p:cNvSpPr txBox="1">
            <a:spLocks noGrp="1"/>
          </p:cNvSpPr>
          <p:nvPr>
            <p:ph type="body" idx="1"/>
          </p:nvPr>
        </p:nvSpPr>
        <p:spPr>
          <a:xfrm>
            <a:off x="663575" y="1425900"/>
            <a:ext cx="68256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pic>
        <p:nvPicPr>
          <p:cNvPr id="440" name="Google Shape;44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777" y="489303"/>
            <a:ext cx="6328450" cy="387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0"/>
          <p:cNvSpPr txBox="1">
            <a:spLocks noGrp="1"/>
          </p:cNvSpPr>
          <p:nvPr>
            <p:ph type="title"/>
          </p:nvPr>
        </p:nvSpPr>
        <p:spPr>
          <a:xfrm>
            <a:off x="661475" y="489300"/>
            <a:ext cx="68802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How might a humanist decide what to do?</a:t>
            </a:r>
            <a:endParaRPr/>
          </a:p>
        </p:txBody>
      </p:sp>
      <p:sp>
        <p:nvSpPr>
          <p:cNvPr id="446" name="Google Shape;446;p60"/>
          <p:cNvSpPr txBox="1">
            <a:spLocks noGrp="1"/>
          </p:cNvSpPr>
          <p:nvPr>
            <p:ph type="body" idx="1"/>
          </p:nvPr>
        </p:nvSpPr>
        <p:spPr>
          <a:xfrm>
            <a:off x="663575" y="1615100"/>
            <a:ext cx="6591900" cy="26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GB" sz="2400"/>
              <a:t>Think for yourself</a:t>
            </a:r>
            <a:endParaRPr sz="2400"/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2400" b="0"/>
          </a:p>
          <a:p>
            <a:pPr marL="457200" lvl="0" indent="-3810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b="0"/>
              <a:t>Consequences</a:t>
            </a:r>
            <a:endParaRPr sz="2400" b="0"/>
          </a:p>
          <a:p>
            <a:pPr marL="457200" lvl="0" indent="-3810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b="0"/>
              <a:t>Empathy</a:t>
            </a:r>
            <a:endParaRPr sz="2400" b="0"/>
          </a:p>
          <a:p>
            <a:pPr marL="457200" lvl="0" indent="-3810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 b="0"/>
              <a:t>Golden rule</a:t>
            </a:r>
            <a:endParaRPr sz="2400" b="0"/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pic>
        <p:nvPicPr>
          <p:cNvPr id="447" name="Google Shape;447;p60"/>
          <p:cNvPicPr preferRelativeResize="0"/>
          <p:nvPr/>
        </p:nvPicPr>
        <p:blipFill rotWithShape="1">
          <a:blip r:embed="rId3">
            <a:alphaModFix/>
          </a:blip>
          <a:srcRect l="16911" t="19750" r="16114" b="18103"/>
          <a:stretch/>
        </p:blipFill>
        <p:spPr>
          <a:xfrm>
            <a:off x="3499528" y="1615100"/>
            <a:ext cx="2714700" cy="199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60"/>
          <p:cNvPicPr preferRelativeResize="0"/>
          <p:nvPr/>
        </p:nvPicPr>
        <p:blipFill rotWithShape="1">
          <a:blip r:embed="rId4">
            <a:alphaModFix/>
          </a:blip>
          <a:srcRect l="20483" t="11716" r="16508" b="7259"/>
          <a:stretch/>
        </p:blipFill>
        <p:spPr>
          <a:xfrm>
            <a:off x="6492175" y="1158901"/>
            <a:ext cx="1988262" cy="303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Humanists_UK_v1">
      <a:dk1>
        <a:srgbClr val="000000"/>
      </a:dk1>
      <a:lt1>
        <a:srgbClr val="FFFFFF"/>
      </a:lt1>
      <a:dk2>
        <a:srgbClr val="00C7B1"/>
      </a:dk2>
      <a:lt2>
        <a:srgbClr val="4C4184"/>
      </a:lt2>
      <a:accent1>
        <a:srgbClr val="702F8A"/>
      </a:accent1>
      <a:accent2>
        <a:srgbClr val="FFC72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681</Words>
  <Application>Microsoft Office PowerPoint</Application>
  <PresentationFormat>On-screen Show (16:9)</PresentationFormat>
  <Paragraphs>90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Default Theme</vt:lpstr>
      <vt:lpstr>Humanist ethics</vt:lpstr>
      <vt:lpstr>A humanist approach to life: a summary</vt:lpstr>
      <vt:lpstr>A humanist approach to being good</vt:lpstr>
      <vt:lpstr>Why might a humanist believe we should we be good?</vt:lpstr>
      <vt:lpstr>Why might a humanist believe we should we be good?</vt:lpstr>
      <vt:lpstr>Why might a humanist believe we should we be good?</vt:lpstr>
      <vt:lpstr>Why might a humanist believe we should we be good? </vt:lpstr>
      <vt:lpstr>PowerPoint Presentation</vt:lpstr>
      <vt:lpstr>How might a humanist decide what to do?</vt:lpstr>
      <vt:lpstr>Deciding what to do</vt:lpstr>
      <vt:lpstr>Being good can make us happy</vt:lpstr>
      <vt:lpstr>The fox and the stork</vt:lpstr>
      <vt:lpstr>The Golden Rule</vt:lpstr>
      <vt:lpstr>Moral dilemmas</vt:lpstr>
      <vt:lpstr>Most people</vt:lpstr>
      <vt:lpstr>Being good</vt:lpstr>
      <vt:lpstr>A humanist approach to being good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Humanist ethics</dc:title>
  <dc:creator>Luke Donnellan</dc:creator>
  <cp:lastModifiedBy>Luke Donnellan</cp:lastModifiedBy>
  <cp:revision>3</cp:revision>
  <dcterms:modified xsi:type="dcterms:W3CDTF">2021-11-03T17:27:28Z</dcterms:modified>
</cp:coreProperties>
</file>